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14.xml" ContentType="application/vnd.openxmlformats-officedocument.drawingml.diagramColors+xml"/>
  <Override PartName="/ppt/diagrams/colors15.xml" ContentType="application/vnd.openxmlformats-officedocument.drawingml.diagramColors+xml"/>
  <Override PartName="/ppt/diagrams/colors16.xml" ContentType="application/vnd.openxmlformats-officedocument.drawingml.diagramColors+xml"/>
  <Override PartName="/ppt/diagrams/colors17.xml" ContentType="application/vnd.openxmlformats-officedocument.drawingml.diagramColors+xml"/>
  <Override PartName="/ppt/diagrams/colors18.xml" ContentType="application/vnd.openxmlformats-officedocument.drawingml.diagramColors+xml"/>
  <Override PartName="/ppt/diagrams/colors19.xml" ContentType="application/vnd.openxmlformats-officedocument.drawingml.diagramColors+xml"/>
  <Override PartName="/ppt/diagrams/colors2.xml" ContentType="application/vnd.openxmlformats-officedocument.drawingml.diagramColors+xml"/>
  <Override PartName="/ppt/diagrams/colors20.xml" ContentType="application/vnd.openxmlformats-officedocument.drawingml.diagramColors+xml"/>
  <Override PartName="/ppt/diagrams/colors21.xml" ContentType="application/vnd.openxmlformats-officedocument.drawingml.diagramColors+xml"/>
  <Override PartName="/ppt/diagrams/colors22.xml" ContentType="application/vnd.openxmlformats-officedocument.drawingml.diagramColors+xml"/>
  <Override PartName="/ppt/diagrams/colors23.xml" ContentType="application/vnd.openxmlformats-officedocument.drawingml.diagramColors+xml"/>
  <Override PartName="/ppt/diagrams/colors24.xml" ContentType="application/vnd.openxmlformats-officedocument.drawingml.diagramColors+xml"/>
  <Override PartName="/ppt/diagrams/colors25.xml" ContentType="application/vnd.openxmlformats-officedocument.drawingml.diagramColors+xml"/>
  <Override PartName="/ppt/diagrams/colors26.xml" ContentType="application/vnd.openxmlformats-officedocument.drawingml.diagramColors+xml"/>
  <Override PartName="/ppt/diagrams/colors27.xml" ContentType="application/vnd.openxmlformats-officedocument.drawingml.diagramColors+xml"/>
  <Override PartName="/ppt/diagrams/colors28.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14.xml" ContentType="application/vnd.openxmlformats-officedocument.drawingml.diagramData+xml"/>
  <Override PartName="/ppt/diagrams/data15.xml" ContentType="application/vnd.openxmlformats-officedocument.drawingml.diagramData+xml"/>
  <Override PartName="/ppt/diagrams/data16.xml" ContentType="application/vnd.openxmlformats-officedocument.drawingml.diagramData+xml"/>
  <Override PartName="/ppt/diagrams/data17.xml" ContentType="application/vnd.openxmlformats-officedocument.drawingml.diagramData+xml"/>
  <Override PartName="/ppt/diagrams/data18.xml" ContentType="application/vnd.openxmlformats-officedocument.drawingml.diagramData+xml"/>
  <Override PartName="/ppt/diagrams/data19.xml" ContentType="application/vnd.openxmlformats-officedocument.drawingml.diagramData+xml"/>
  <Override PartName="/ppt/diagrams/data2.xml" ContentType="application/vnd.openxmlformats-officedocument.drawingml.diagramData+xml"/>
  <Override PartName="/ppt/diagrams/data20.xml" ContentType="application/vnd.openxmlformats-officedocument.drawingml.diagramData+xml"/>
  <Override PartName="/ppt/diagrams/data21.xml" ContentType="application/vnd.openxmlformats-officedocument.drawingml.diagramData+xml"/>
  <Override PartName="/ppt/diagrams/data22.xml" ContentType="application/vnd.openxmlformats-officedocument.drawingml.diagramData+xml"/>
  <Override PartName="/ppt/diagrams/data23.xml" ContentType="application/vnd.openxmlformats-officedocument.drawingml.diagramData+xml"/>
  <Override PartName="/ppt/diagrams/data24.xml" ContentType="application/vnd.openxmlformats-officedocument.drawingml.diagramData+xml"/>
  <Override PartName="/ppt/diagrams/data25.xml" ContentType="application/vnd.openxmlformats-officedocument.drawingml.diagramData+xml"/>
  <Override PartName="/ppt/diagrams/data26.xml" ContentType="application/vnd.openxmlformats-officedocument.drawingml.diagramData+xml"/>
  <Override PartName="/ppt/diagrams/data27.xml" ContentType="application/vnd.openxmlformats-officedocument.drawingml.diagramData+xml"/>
  <Override PartName="/ppt/diagrams/data28.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14.xml" ContentType="application/vnd.ms-office.drawingml.diagramDrawing+xml"/>
  <Override PartName="/ppt/diagrams/drawing15.xml" ContentType="application/vnd.ms-office.drawingml.diagramDrawing+xml"/>
  <Override PartName="/ppt/diagrams/drawing16.xml" ContentType="application/vnd.ms-office.drawingml.diagramDrawing+xml"/>
  <Override PartName="/ppt/diagrams/drawing17.xml" ContentType="application/vnd.ms-office.drawingml.diagramDrawing+xml"/>
  <Override PartName="/ppt/diagrams/drawing18.xml" ContentType="application/vnd.ms-office.drawingml.diagramDrawing+xml"/>
  <Override PartName="/ppt/diagrams/drawing19.xml" ContentType="application/vnd.ms-office.drawingml.diagramDrawing+xml"/>
  <Override PartName="/ppt/diagrams/drawing2.xml" ContentType="application/vnd.ms-office.drawingml.diagramDrawing+xml"/>
  <Override PartName="/ppt/diagrams/drawing20.xml" ContentType="application/vnd.ms-office.drawingml.diagramDrawing+xml"/>
  <Override PartName="/ppt/diagrams/drawing21.xml" ContentType="application/vnd.ms-office.drawingml.diagramDrawing+xml"/>
  <Override PartName="/ppt/diagrams/drawing22.xml" ContentType="application/vnd.ms-office.drawingml.diagramDrawing+xml"/>
  <Override PartName="/ppt/diagrams/drawing23.xml" ContentType="application/vnd.ms-office.drawingml.diagramDrawing+xml"/>
  <Override PartName="/ppt/diagrams/drawing24.xml" ContentType="application/vnd.ms-office.drawingml.diagramDrawing+xml"/>
  <Override PartName="/ppt/diagrams/drawing25.xml" ContentType="application/vnd.ms-office.drawingml.diagramDrawing+xml"/>
  <Override PartName="/ppt/diagrams/drawing26.xml" ContentType="application/vnd.ms-office.drawingml.diagramDrawing+xml"/>
  <Override PartName="/ppt/diagrams/drawing27.xml" ContentType="application/vnd.ms-office.drawingml.diagramDrawing+xml"/>
  <Override PartName="/ppt/diagrams/drawing28.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14.xml" ContentType="application/vnd.openxmlformats-officedocument.drawingml.diagramLayout+xml"/>
  <Override PartName="/ppt/diagrams/layout15.xml" ContentType="application/vnd.openxmlformats-officedocument.drawingml.diagramLayout+xml"/>
  <Override PartName="/ppt/diagrams/layout16.xml" ContentType="application/vnd.openxmlformats-officedocument.drawingml.diagramLayout+xml"/>
  <Override PartName="/ppt/diagrams/layout17.xml" ContentType="application/vnd.openxmlformats-officedocument.drawingml.diagramLayout+xml"/>
  <Override PartName="/ppt/diagrams/layout18.xml" ContentType="application/vnd.openxmlformats-officedocument.drawingml.diagramLayout+xml"/>
  <Override PartName="/ppt/diagrams/layout19.xml" ContentType="application/vnd.openxmlformats-officedocument.drawingml.diagramLayout+xml"/>
  <Override PartName="/ppt/diagrams/layout2.xml" ContentType="application/vnd.openxmlformats-officedocument.drawingml.diagramLayout+xml"/>
  <Override PartName="/ppt/diagrams/layout20.xml" ContentType="application/vnd.openxmlformats-officedocument.drawingml.diagramLayout+xml"/>
  <Override PartName="/ppt/diagrams/layout21.xml" ContentType="application/vnd.openxmlformats-officedocument.drawingml.diagramLayout+xml"/>
  <Override PartName="/ppt/diagrams/layout22.xml" ContentType="application/vnd.openxmlformats-officedocument.drawingml.diagramLayout+xml"/>
  <Override PartName="/ppt/diagrams/layout23.xml" ContentType="application/vnd.openxmlformats-officedocument.drawingml.diagramLayout+xml"/>
  <Override PartName="/ppt/diagrams/layout24.xml" ContentType="application/vnd.openxmlformats-officedocument.drawingml.diagramLayout+xml"/>
  <Override PartName="/ppt/diagrams/layout25.xml" ContentType="application/vnd.openxmlformats-officedocument.drawingml.diagramLayout+xml"/>
  <Override PartName="/ppt/diagrams/layout26.xml" ContentType="application/vnd.openxmlformats-officedocument.drawingml.diagramLayout+xml"/>
  <Override PartName="/ppt/diagrams/layout27.xml" ContentType="application/vnd.openxmlformats-officedocument.drawingml.diagramLayout+xml"/>
  <Override PartName="/ppt/diagrams/layout28.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14.xml" ContentType="application/vnd.openxmlformats-officedocument.drawingml.diagramStyle+xml"/>
  <Override PartName="/ppt/diagrams/quickStyle15.xml" ContentType="application/vnd.openxmlformats-officedocument.drawingml.diagramStyle+xml"/>
  <Override PartName="/ppt/diagrams/quickStyle16.xml" ContentType="application/vnd.openxmlformats-officedocument.drawingml.diagramStyle+xml"/>
  <Override PartName="/ppt/diagrams/quickStyle17.xml" ContentType="application/vnd.openxmlformats-officedocument.drawingml.diagramStyle+xml"/>
  <Override PartName="/ppt/diagrams/quickStyle18.xml" ContentType="application/vnd.openxmlformats-officedocument.drawingml.diagramStyle+xml"/>
  <Override PartName="/ppt/diagrams/quickStyle19.xml" ContentType="application/vnd.openxmlformats-officedocument.drawingml.diagramStyle+xml"/>
  <Override PartName="/ppt/diagrams/quickStyle2.xml" ContentType="application/vnd.openxmlformats-officedocument.drawingml.diagramStyle+xml"/>
  <Override PartName="/ppt/diagrams/quickStyle20.xml" ContentType="application/vnd.openxmlformats-officedocument.drawingml.diagramStyle+xml"/>
  <Override PartName="/ppt/diagrams/quickStyle21.xml" ContentType="application/vnd.openxmlformats-officedocument.drawingml.diagramStyle+xml"/>
  <Override PartName="/ppt/diagrams/quickStyle22.xml" ContentType="application/vnd.openxmlformats-officedocument.drawingml.diagramStyle+xml"/>
  <Override PartName="/ppt/diagrams/quickStyle23.xml" ContentType="application/vnd.openxmlformats-officedocument.drawingml.diagramStyle+xml"/>
  <Override PartName="/ppt/diagrams/quickStyle24.xml" ContentType="application/vnd.openxmlformats-officedocument.drawingml.diagramStyle+xml"/>
  <Override PartName="/ppt/diagrams/quickStyle25.xml" ContentType="application/vnd.openxmlformats-officedocument.drawingml.diagramStyle+xml"/>
  <Override PartName="/ppt/diagrams/quickStyle26.xml" ContentType="application/vnd.openxmlformats-officedocument.drawingml.diagramStyle+xml"/>
  <Override PartName="/ppt/diagrams/quickStyle27.xml" ContentType="application/vnd.openxmlformats-officedocument.drawingml.diagramStyle+xml"/>
  <Override PartName="/ppt/diagrams/quickStyle28.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7"/>
  </p:notesMasterIdLst>
  <p:sldIdLst>
    <p:sldId id="256" r:id="rId4"/>
    <p:sldId id="275" r:id="rId5"/>
    <p:sldId id="276" r:id="rId6"/>
    <p:sldId id="277" r:id="rId8"/>
    <p:sldId id="278" r:id="rId9"/>
    <p:sldId id="279" r:id="rId10"/>
    <p:sldId id="280" r:id="rId11"/>
    <p:sldId id="325" r:id="rId12"/>
    <p:sldId id="328" r:id="rId13"/>
    <p:sldId id="329" r:id="rId14"/>
    <p:sldId id="330" r:id="rId15"/>
    <p:sldId id="332" r:id="rId16"/>
    <p:sldId id="333" r:id="rId17"/>
    <p:sldId id="334" r:id="rId18"/>
    <p:sldId id="372" r:id="rId19"/>
    <p:sldId id="373" r:id="rId20"/>
    <p:sldId id="374" r:id="rId21"/>
    <p:sldId id="375" r:id="rId22"/>
    <p:sldId id="376" r:id="rId23"/>
    <p:sldId id="335" r:id="rId24"/>
    <p:sldId id="336" r:id="rId25"/>
    <p:sldId id="377" r:id="rId26"/>
    <p:sldId id="339" r:id="rId27"/>
    <p:sldId id="340" r:id="rId28"/>
    <p:sldId id="341" r:id="rId29"/>
    <p:sldId id="378" r:id="rId30"/>
    <p:sldId id="379" r:id="rId31"/>
    <p:sldId id="380" r:id="rId32"/>
    <p:sldId id="381" r:id="rId33"/>
    <p:sldId id="382" r:id="rId34"/>
    <p:sldId id="342" r:id="rId35"/>
    <p:sldId id="343" r:id="rId36"/>
    <p:sldId id="344" r:id="rId37"/>
    <p:sldId id="346" r:id="rId38"/>
    <p:sldId id="347" r:id="rId39"/>
    <p:sldId id="348" r:id="rId40"/>
    <p:sldId id="383" r:id="rId41"/>
    <p:sldId id="384" r:id="rId42"/>
    <p:sldId id="385" r:id="rId43"/>
    <p:sldId id="386" r:id="rId44"/>
    <p:sldId id="387" r:id="rId45"/>
    <p:sldId id="349" r:id="rId46"/>
    <p:sldId id="350" r:id="rId47"/>
    <p:sldId id="351" r:id="rId48"/>
    <p:sldId id="353" r:id="rId49"/>
    <p:sldId id="352" r:id="rId50"/>
    <p:sldId id="363" r:id="rId51"/>
    <p:sldId id="364" r:id="rId52"/>
    <p:sldId id="365" r:id="rId53"/>
    <p:sldId id="558" r:id="rId54"/>
    <p:sldId id="559" r:id="rId55"/>
    <p:sldId id="388" r:id="rId56"/>
    <p:sldId id="389" r:id="rId57"/>
    <p:sldId id="390" r:id="rId58"/>
    <p:sldId id="391" r:id="rId59"/>
    <p:sldId id="392" r:id="rId60"/>
    <p:sldId id="393" r:id="rId61"/>
    <p:sldId id="394" r:id="rId62"/>
    <p:sldId id="414" r:id="rId63"/>
    <p:sldId id="415" r:id="rId64"/>
    <p:sldId id="416" r:id="rId65"/>
    <p:sldId id="417" r:id="rId66"/>
    <p:sldId id="418" r:id="rId67"/>
    <p:sldId id="419" r:id="rId68"/>
    <p:sldId id="420" r:id="rId69"/>
    <p:sldId id="421" r:id="rId70"/>
    <p:sldId id="422" r:id="rId71"/>
    <p:sldId id="423" r:id="rId72"/>
    <p:sldId id="424" r:id="rId73"/>
    <p:sldId id="425" r:id="rId74"/>
    <p:sldId id="426" r:id="rId75"/>
    <p:sldId id="427" r:id="rId76"/>
    <p:sldId id="428" r:id="rId77"/>
    <p:sldId id="429" r:id="rId78"/>
    <p:sldId id="430" r:id="rId79"/>
    <p:sldId id="431" r:id="rId80"/>
    <p:sldId id="432" r:id="rId81"/>
    <p:sldId id="433" r:id="rId82"/>
    <p:sldId id="434" r:id="rId83"/>
    <p:sldId id="435" r:id="rId84"/>
    <p:sldId id="436" r:id="rId85"/>
    <p:sldId id="437" r:id="rId86"/>
    <p:sldId id="438" r:id="rId87"/>
    <p:sldId id="439" r:id="rId88"/>
    <p:sldId id="440" r:id="rId89"/>
    <p:sldId id="441" r:id="rId90"/>
    <p:sldId id="443" r:id="rId91"/>
    <p:sldId id="444" r:id="rId92"/>
    <p:sldId id="445" r:id="rId93"/>
    <p:sldId id="446" r:id="rId94"/>
    <p:sldId id="447" r:id="rId95"/>
    <p:sldId id="448" r:id="rId96"/>
    <p:sldId id="449" r:id="rId97"/>
    <p:sldId id="450" r:id="rId98"/>
    <p:sldId id="451" r:id="rId99"/>
    <p:sldId id="452" r:id="rId100"/>
    <p:sldId id="453" r:id="rId101"/>
    <p:sldId id="454" r:id="rId102"/>
    <p:sldId id="455" r:id="rId103"/>
    <p:sldId id="456" r:id="rId104"/>
    <p:sldId id="457" r:id="rId105"/>
    <p:sldId id="460" r:id="rId106"/>
    <p:sldId id="461" r:id="rId107"/>
    <p:sldId id="464" r:id="rId108"/>
    <p:sldId id="465" r:id="rId109"/>
    <p:sldId id="466" r:id="rId110"/>
    <p:sldId id="467" r:id="rId111"/>
    <p:sldId id="468" r:id="rId112"/>
    <p:sldId id="469" r:id="rId113"/>
    <p:sldId id="470" r:id="rId114"/>
    <p:sldId id="471" r:id="rId115"/>
    <p:sldId id="472" r:id="rId116"/>
    <p:sldId id="473" r:id="rId117"/>
    <p:sldId id="474" r:id="rId118"/>
    <p:sldId id="475" r:id="rId119"/>
    <p:sldId id="476" r:id="rId120"/>
    <p:sldId id="477" r:id="rId121"/>
    <p:sldId id="478" r:id="rId122"/>
    <p:sldId id="479" r:id="rId123"/>
    <p:sldId id="480" r:id="rId124"/>
    <p:sldId id="481" r:id="rId125"/>
    <p:sldId id="482" r:id="rId126"/>
    <p:sldId id="483" r:id="rId127"/>
    <p:sldId id="484" r:id="rId128"/>
    <p:sldId id="485" r:id="rId129"/>
    <p:sldId id="486" r:id="rId130"/>
    <p:sldId id="487" r:id="rId131"/>
    <p:sldId id="488" r:id="rId132"/>
    <p:sldId id="489" r:id="rId133"/>
    <p:sldId id="490" r:id="rId134"/>
    <p:sldId id="491" r:id="rId135"/>
    <p:sldId id="492" r:id="rId136"/>
    <p:sldId id="498" r:id="rId137"/>
    <p:sldId id="499" r:id="rId138"/>
    <p:sldId id="500" r:id="rId139"/>
    <p:sldId id="501" r:id="rId140"/>
    <p:sldId id="502" r:id="rId141"/>
    <p:sldId id="503" r:id="rId142"/>
    <p:sldId id="504" r:id="rId143"/>
    <p:sldId id="507" r:id="rId144"/>
    <p:sldId id="508" r:id="rId145"/>
    <p:sldId id="509" r:id="rId146"/>
    <p:sldId id="510" r:id="rId147"/>
    <p:sldId id="511" r:id="rId148"/>
    <p:sldId id="512" r:id="rId149"/>
    <p:sldId id="513" r:id="rId150"/>
    <p:sldId id="514" r:id="rId151"/>
    <p:sldId id="515" r:id="rId152"/>
    <p:sldId id="516" r:id="rId153"/>
    <p:sldId id="517" r:id="rId154"/>
    <p:sldId id="518" r:id="rId155"/>
    <p:sldId id="519" r:id="rId156"/>
    <p:sldId id="520" r:id="rId157"/>
    <p:sldId id="521" r:id="rId158"/>
    <p:sldId id="522" r:id="rId159"/>
    <p:sldId id="523" r:id="rId160"/>
    <p:sldId id="524" r:id="rId161"/>
    <p:sldId id="525" r:id="rId162"/>
    <p:sldId id="526" r:id="rId163"/>
    <p:sldId id="527" r:id="rId164"/>
    <p:sldId id="528" r:id="rId165"/>
    <p:sldId id="529" r:id="rId166"/>
    <p:sldId id="530" r:id="rId167"/>
    <p:sldId id="531" r:id="rId168"/>
    <p:sldId id="532" r:id="rId169"/>
    <p:sldId id="533" r:id="rId170"/>
    <p:sldId id="534" r:id="rId171"/>
    <p:sldId id="535" r:id="rId172"/>
    <p:sldId id="536" r:id="rId173"/>
    <p:sldId id="537" r:id="rId174"/>
    <p:sldId id="538" r:id="rId175"/>
    <p:sldId id="539" r:id="rId176"/>
    <p:sldId id="540" r:id="rId177"/>
    <p:sldId id="541" r:id="rId178"/>
    <p:sldId id="542" r:id="rId179"/>
    <p:sldId id="543" r:id="rId180"/>
    <p:sldId id="544" r:id="rId181"/>
    <p:sldId id="545" r:id="rId182"/>
    <p:sldId id="546" r:id="rId183"/>
    <p:sldId id="547" r:id="rId184"/>
    <p:sldId id="548" r:id="rId185"/>
    <p:sldId id="549" r:id="rId186"/>
    <p:sldId id="550" r:id="rId187"/>
    <p:sldId id="551" r:id="rId188"/>
    <p:sldId id="552" r:id="rId189"/>
    <p:sldId id="554" r:id="rId190"/>
    <p:sldId id="555" r:id="rId191"/>
    <p:sldId id="556" r:id="rId192"/>
    <p:sldId id="557" r:id="rId193"/>
  </p:sldIdLst>
  <p:sldSz cx="9144000" cy="6858000" type="screen4x3"/>
  <p:notesSz cx="6858000" cy="9144000"/>
  <p:custDataLst>
    <p:tags r:id="rId197"/>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chemeClr val="tx1"/>
    </p:penClr>
    <p:extLs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94660" autoAdjust="0"/>
  </p:normalViewPr>
  <p:slideViewPr>
    <p:cSldViewPr>
      <p:cViewPr varScale="1">
        <p:scale>
          <a:sx n="82" d="100"/>
          <a:sy n="82" d="100"/>
        </p:scale>
        <p:origin x="-1212" y="-90"/>
      </p:cViewPr>
      <p:guideLst>
        <p:guide orient="horz" pos="2128"/>
        <p:guide pos="288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840" y="-90"/>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7" Type="http://schemas.openxmlformats.org/officeDocument/2006/relationships/tags" Target="tags/tag2.xml"/><Relationship Id="rId196" Type="http://schemas.openxmlformats.org/officeDocument/2006/relationships/tableStyles" Target="tableStyles.xml"/><Relationship Id="rId195" Type="http://schemas.openxmlformats.org/officeDocument/2006/relationships/viewProps" Target="viewProps.xml"/><Relationship Id="rId194" Type="http://schemas.openxmlformats.org/officeDocument/2006/relationships/presProps" Target="presProps.xml"/><Relationship Id="rId193" Type="http://schemas.openxmlformats.org/officeDocument/2006/relationships/slide" Target="slides/slide189.xml"/><Relationship Id="rId192" Type="http://schemas.openxmlformats.org/officeDocument/2006/relationships/slide" Target="slides/slide188.xml"/><Relationship Id="rId191" Type="http://schemas.openxmlformats.org/officeDocument/2006/relationships/slide" Target="slides/slide187.xml"/><Relationship Id="rId190" Type="http://schemas.openxmlformats.org/officeDocument/2006/relationships/slide" Target="slides/slide186.xml"/><Relationship Id="rId19" Type="http://schemas.openxmlformats.org/officeDocument/2006/relationships/slide" Target="slides/slide15.xml"/><Relationship Id="rId189" Type="http://schemas.openxmlformats.org/officeDocument/2006/relationships/slide" Target="slides/slide185.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44CB682-212D-4F6D-AA16-5AF2ACF9746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2678326-C355-4D46-BF29-790743AD21A3}">
      <dgm:prSet/>
      <dgm:spPr/>
      <dgm:t>
        <a:bodyPr/>
        <a:lstStyle/>
        <a:p>
          <a:pPr rtl="0"/>
          <a:r>
            <a:rPr lang="zh-CN" dirty="0" smtClean="0"/>
            <a:t>聚类</a:t>
          </a:r>
          <a:r>
            <a:rPr lang="zh-CN" altLang="en-US" dirty="0" smtClean="0"/>
            <a:t>过程</a:t>
          </a:r>
          <a:endParaRPr lang="zh-CN" dirty="0"/>
        </a:p>
      </dgm:t>
    </dgm:pt>
    <dgm:pt modelId="{527D6780-D23F-4CEB-A53F-AFE31C8499FF}" cxnId="{C101B70A-4555-422A-8112-705C093F682C}" type="parTrans">
      <dgm:prSet/>
      <dgm:spPr/>
      <dgm:t>
        <a:bodyPr/>
        <a:lstStyle/>
        <a:p>
          <a:endParaRPr lang="zh-CN" altLang="en-US"/>
        </a:p>
      </dgm:t>
    </dgm:pt>
    <dgm:pt modelId="{C9383D86-5C87-47B3-8914-A9C5CA487093}" cxnId="{C101B70A-4555-422A-8112-705C093F682C}" type="sibTrans">
      <dgm:prSet/>
      <dgm:spPr/>
      <dgm:t>
        <a:bodyPr/>
        <a:lstStyle/>
        <a:p>
          <a:endParaRPr lang="zh-CN" altLang="en-US"/>
        </a:p>
      </dgm:t>
    </dgm:pt>
    <dgm:pt modelId="{7FA95608-9633-47E0-BD93-C681A6FACCF6}" type="pres">
      <dgm:prSet presAssocID="{D44CB682-212D-4F6D-AA16-5AF2ACF97461}" presName="linear" presStyleCnt="0">
        <dgm:presLayoutVars>
          <dgm:animLvl val="lvl"/>
          <dgm:resizeHandles val="exact"/>
        </dgm:presLayoutVars>
      </dgm:prSet>
      <dgm:spPr/>
      <dgm:t>
        <a:bodyPr/>
        <a:lstStyle/>
        <a:p>
          <a:endParaRPr lang="zh-CN" altLang="en-US"/>
        </a:p>
      </dgm:t>
    </dgm:pt>
    <dgm:pt modelId="{B4C58A40-210B-4EC6-BE5D-66781E4451B9}" type="pres">
      <dgm:prSet presAssocID="{82678326-C355-4D46-BF29-790743AD21A3}" presName="parentText" presStyleLbl="node1" presStyleIdx="0" presStyleCnt="1">
        <dgm:presLayoutVars>
          <dgm:chMax val="0"/>
          <dgm:bulletEnabled val="1"/>
        </dgm:presLayoutVars>
      </dgm:prSet>
      <dgm:spPr/>
      <dgm:t>
        <a:bodyPr/>
        <a:lstStyle/>
        <a:p>
          <a:endParaRPr lang="zh-CN" altLang="en-US"/>
        </a:p>
      </dgm:t>
    </dgm:pt>
  </dgm:ptLst>
  <dgm:cxnLst>
    <dgm:cxn modelId="{C392D6F7-4A90-4A2B-90A8-E2DFD0BCFAA4}" type="presOf" srcId="{82678326-C355-4D46-BF29-790743AD21A3}" destId="{B4C58A40-210B-4EC6-BE5D-66781E4451B9}" srcOrd="0" destOrd="0" presId="urn:microsoft.com/office/officeart/2005/8/layout/vList2"/>
    <dgm:cxn modelId="{C101B70A-4555-422A-8112-705C093F682C}" srcId="{D44CB682-212D-4F6D-AA16-5AF2ACF97461}" destId="{82678326-C355-4D46-BF29-790743AD21A3}" srcOrd="0" destOrd="0" parTransId="{527D6780-D23F-4CEB-A53F-AFE31C8499FF}" sibTransId="{C9383D86-5C87-47B3-8914-A9C5CA487093}"/>
    <dgm:cxn modelId="{3EE0C9A9-B869-4941-892A-37088568F347}" type="presOf" srcId="{D44CB682-212D-4F6D-AA16-5AF2ACF97461}" destId="{7FA95608-9633-47E0-BD93-C681A6FACCF6}" srcOrd="0" destOrd="0" presId="urn:microsoft.com/office/officeart/2005/8/layout/vList2"/>
    <dgm:cxn modelId="{241A8465-AE4B-40AC-94C6-E89948181831}" type="presParOf" srcId="{7FA95608-9633-47E0-BD93-C681A6FACCF6}" destId="{B4C58A40-210B-4EC6-BE5D-66781E4451B9}"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81AFB22-A3AC-4643-B3B5-196288E3FCB1}"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D75A7D1-EBBC-4C40-88CF-4AFB2DEF0953}">
      <dgm:prSet/>
      <dgm:spPr/>
      <dgm:t>
        <a:bodyPr/>
        <a:lstStyle/>
        <a:p>
          <a:pPr rtl="0"/>
          <a:r>
            <a:rPr lang="zh-CN" altLang="en-US" dirty="0" smtClean="0"/>
            <a:t>考虑数据相关度</a:t>
          </a:r>
          <a:endParaRPr lang="zh-CN" dirty="0"/>
        </a:p>
      </dgm:t>
    </dgm:pt>
    <dgm:pt modelId="{3B2430F0-9468-4661-AA4E-CA0DABB91E07}" cxnId="{070D8307-716E-40FB-95DC-F9A7AB0A685B}" type="parTrans">
      <dgm:prSet/>
      <dgm:spPr/>
      <dgm:t>
        <a:bodyPr/>
        <a:lstStyle/>
        <a:p>
          <a:endParaRPr lang="zh-CN" altLang="en-US"/>
        </a:p>
      </dgm:t>
    </dgm:pt>
    <dgm:pt modelId="{0E04D628-F899-46E9-B95F-EEFE9476F5BB}" cxnId="{070D8307-716E-40FB-95DC-F9A7AB0A685B}" type="sibTrans">
      <dgm:prSet/>
      <dgm:spPr/>
      <dgm:t>
        <a:bodyPr/>
        <a:lstStyle/>
        <a:p>
          <a:endParaRPr lang="zh-CN" altLang="en-US"/>
        </a:p>
      </dgm:t>
    </dgm:pt>
    <dgm:pt modelId="{14636547-8962-490C-AF75-83A627BC6BBA}" type="pres">
      <dgm:prSet presAssocID="{481AFB22-A3AC-4643-B3B5-196288E3FCB1}" presName="linear" presStyleCnt="0">
        <dgm:presLayoutVars>
          <dgm:animLvl val="lvl"/>
          <dgm:resizeHandles val="exact"/>
        </dgm:presLayoutVars>
      </dgm:prSet>
      <dgm:spPr/>
      <dgm:t>
        <a:bodyPr/>
        <a:lstStyle/>
        <a:p>
          <a:endParaRPr lang="zh-CN" altLang="en-US"/>
        </a:p>
      </dgm:t>
    </dgm:pt>
    <dgm:pt modelId="{7AA129CC-878F-40A5-999E-585D53AE4E40}" type="pres">
      <dgm:prSet presAssocID="{7D75A7D1-EBBC-4C40-88CF-4AFB2DEF0953}" presName="parentText" presStyleLbl="node1" presStyleIdx="0" presStyleCnt="1">
        <dgm:presLayoutVars>
          <dgm:chMax val="0"/>
          <dgm:bulletEnabled val="1"/>
        </dgm:presLayoutVars>
      </dgm:prSet>
      <dgm:spPr/>
      <dgm:t>
        <a:bodyPr/>
        <a:lstStyle/>
        <a:p>
          <a:endParaRPr lang="zh-CN" altLang="en-US"/>
        </a:p>
      </dgm:t>
    </dgm:pt>
  </dgm:ptLst>
  <dgm:cxnLst>
    <dgm:cxn modelId="{914256C1-10A9-4980-9971-C26A47C04733}" type="presOf" srcId="{481AFB22-A3AC-4643-B3B5-196288E3FCB1}" destId="{14636547-8962-490C-AF75-83A627BC6BBA}" srcOrd="0" destOrd="0" presId="urn:microsoft.com/office/officeart/2005/8/layout/vList2"/>
    <dgm:cxn modelId="{070D8307-716E-40FB-95DC-F9A7AB0A685B}" srcId="{481AFB22-A3AC-4643-B3B5-196288E3FCB1}" destId="{7D75A7D1-EBBC-4C40-88CF-4AFB2DEF0953}" srcOrd="0" destOrd="0" parTransId="{3B2430F0-9468-4661-AA4E-CA0DABB91E07}" sibTransId="{0E04D628-F899-46E9-B95F-EEFE9476F5BB}"/>
    <dgm:cxn modelId="{B775765F-40F9-43D6-8485-A0F1B1711233}" type="presOf" srcId="{7D75A7D1-EBBC-4C40-88CF-4AFB2DEF0953}" destId="{7AA129CC-878F-40A5-999E-585D53AE4E40}" srcOrd="0" destOrd="0" presId="urn:microsoft.com/office/officeart/2005/8/layout/vList2"/>
    <dgm:cxn modelId="{FBDE49CC-E83C-40F9-BA82-DA4348BDA287}" type="presParOf" srcId="{14636547-8962-490C-AF75-83A627BC6BBA}" destId="{7AA129CC-878F-40A5-999E-585D53AE4E4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F202BEF-3CAF-481B-AAAA-162E477B8BD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567DF295-FDA0-4003-A938-2A03D32D451D}">
      <dgm:prSet/>
      <dgm:spPr/>
      <dgm:t>
        <a:bodyPr/>
        <a:lstStyle/>
        <a:p>
          <a:pPr rtl="0"/>
          <a:r>
            <a:rPr lang="zh-CN" altLang="en-US" dirty="0" smtClean="0"/>
            <a:t>数值</a:t>
          </a:r>
          <a:r>
            <a:rPr lang="zh-CN" dirty="0" smtClean="0"/>
            <a:t>类型</a:t>
          </a:r>
          <a:endParaRPr lang="zh-CN" dirty="0"/>
        </a:p>
      </dgm:t>
    </dgm:pt>
    <dgm:pt modelId="{8D5E65DC-CC92-4F12-9837-B9881B5CE965}" cxnId="{968F4A75-B691-4DD9-BF5D-859B14CF206F}" type="parTrans">
      <dgm:prSet/>
      <dgm:spPr/>
      <dgm:t>
        <a:bodyPr/>
        <a:lstStyle/>
        <a:p>
          <a:endParaRPr lang="zh-CN" altLang="en-US"/>
        </a:p>
      </dgm:t>
    </dgm:pt>
    <dgm:pt modelId="{3E887B42-CD77-48DC-8C25-39EFD24ADC38}" cxnId="{968F4A75-B691-4DD9-BF5D-859B14CF206F}" type="sibTrans">
      <dgm:prSet/>
      <dgm:spPr/>
      <dgm:t>
        <a:bodyPr/>
        <a:lstStyle/>
        <a:p>
          <a:endParaRPr lang="zh-CN" altLang="en-US"/>
        </a:p>
      </dgm:t>
    </dgm:pt>
    <dgm:pt modelId="{856E3D49-9C4A-4776-B311-089585A643D2}" type="pres">
      <dgm:prSet presAssocID="{3F202BEF-3CAF-481B-AAAA-162E477B8BDD}" presName="linear" presStyleCnt="0">
        <dgm:presLayoutVars>
          <dgm:animLvl val="lvl"/>
          <dgm:resizeHandles val="exact"/>
        </dgm:presLayoutVars>
      </dgm:prSet>
      <dgm:spPr/>
      <dgm:t>
        <a:bodyPr/>
        <a:lstStyle/>
        <a:p>
          <a:endParaRPr lang="zh-CN" altLang="en-US"/>
        </a:p>
      </dgm:t>
    </dgm:pt>
    <dgm:pt modelId="{B08ACA4F-F262-4612-AF12-4F1A99BA3030}" type="pres">
      <dgm:prSet presAssocID="{567DF295-FDA0-4003-A938-2A03D32D451D}" presName="parentText" presStyleLbl="node1" presStyleIdx="0" presStyleCnt="1">
        <dgm:presLayoutVars>
          <dgm:chMax val="0"/>
          <dgm:bulletEnabled val="1"/>
        </dgm:presLayoutVars>
      </dgm:prSet>
      <dgm:spPr/>
      <dgm:t>
        <a:bodyPr/>
        <a:lstStyle/>
        <a:p>
          <a:endParaRPr lang="zh-CN" altLang="en-US"/>
        </a:p>
      </dgm:t>
    </dgm:pt>
  </dgm:ptLst>
  <dgm:cxnLst>
    <dgm:cxn modelId="{968F4A75-B691-4DD9-BF5D-859B14CF206F}" srcId="{3F202BEF-3CAF-481B-AAAA-162E477B8BDD}" destId="{567DF295-FDA0-4003-A938-2A03D32D451D}" srcOrd="0" destOrd="0" parTransId="{8D5E65DC-CC92-4F12-9837-B9881B5CE965}" sibTransId="{3E887B42-CD77-48DC-8C25-39EFD24ADC38}"/>
    <dgm:cxn modelId="{BEA0494B-30EC-42A7-9053-6DE1915DD11B}" type="presOf" srcId="{567DF295-FDA0-4003-A938-2A03D32D451D}" destId="{B08ACA4F-F262-4612-AF12-4F1A99BA3030}" srcOrd="0" destOrd="0" presId="urn:microsoft.com/office/officeart/2005/8/layout/vList2"/>
    <dgm:cxn modelId="{4A6E211A-FA7B-44B3-8800-8D2F3F311918}" type="presOf" srcId="{3F202BEF-3CAF-481B-AAAA-162E477B8BDD}" destId="{856E3D49-9C4A-4776-B311-089585A643D2}" srcOrd="0" destOrd="0" presId="urn:microsoft.com/office/officeart/2005/8/layout/vList2"/>
    <dgm:cxn modelId="{A7742941-9083-4E03-8C1D-D3BAD3A5D315}" type="presParOf" srcId="{856E3D49-9C4A-4776-B311-089585A643D2}" destId="{B08ACA4F-F262-4612-AF12-4F1A99BA303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CFABA4F-93DA-49A2-887C-AEB0ECA6B7CB}"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AD4BA781-231F-4F32-B8D8-F09400C0FB80}">
      <dgm:prSet/>
      <dgm:spPr/>
      <dgm:t>
        <a:bodyPr/>
        <a:lstStyle/>
        <a:p>
          <a:pPr rtl="0"/>
          <a:r>
            <a:rPr lang="en-US" dirty="0" smtClean="0"/>
            <a:t>Cluster</a:t>
          </a:r>
          <a:r>
            <a:rPr lang="zh-CN" dirty="0" smtClean="0"/>
            <a:t>的表示</a:t>
          </a:r>
          <a:endParaRPr lang="zh-CN" dirty="0"/>
        </a:p>
      </dgm:t>
    </dgm:pt>
    <dgm:pt modelId="{2F596417-426E-4E7B-9E7C-C097626EEB3F}" cxnId="{3E6E2A28-3A47-4633-924D-34A24B69E868}" type="parTrans">
      <dgm:prSet/>
      <dgm:spPr/>
      <dgm:t>
        <a:bodyPr/>
        <a:lstStyle/>
        <a:p>
          <a:endParaRPr lang="zh-CN" altLang="en-US"/>
        </a:p>
      </dgm:t>
    </dgm:pt>
    <dgm:pt modelId="{E5876464-9239-4283-9DED-9AAA68B20E9F}" cxnId="{3E6E2A28-3A47-4633-924D-34A24B69E868}" type="sibTrans">
      <dgm:prSet/>
      <dgm:spPr/>
      <dgm:t>
        <a:bodyPr/>
        <a:lstStyle/>
        <a:p>
          <a:endParaRPr lang="zh-CN" altLang="en-US"/>
        </a:p>
      </dgm:t>
    </dgm:pt>
    <dgm:pt modelId="{300B75E1-B688-49EB-A533-9FCBFDC9C6A6}" type="pres">
      <dgm:prSet presAssocID="{9CFABA4F-93DA-49A2-887C-AEB0ECA6B7CB}" presName="linear" presStyleCnt="0">
        <dgm:presLayoutVars>
          <dgm:animLvl val="lvl"/>
          <dgm:resizeHandles val="exact"/>
        </dgm:presLayoutVars>
      </dgm:prSet>
      <dgm:spPr/>
      <dgm:t>
        <a:bodyPr/>
        <a:lstStyle/>
        <a:p>
          <a:endParaRPr lang="zh-CN" altLang="en-US"/>
        </a:p>
      </dgm:t>
    </dgm:pt>
    <dgm:pt modelId="{C81DCA67-43BC-4369-ACEA-43C78D837EE5}" type="pres">
      <dgm:prSet presAssocID="{AD4BA781-231F-4F32-B8D8-F09400C0FB80}" presName="parentText" presStyleLbl="node1" presStyleIdx="0" presStyleCnt="1">
        <dgm:presLayoutVars>
          <dgm:chMax val="0"/>
          <dgm:bulletEnabled val="1"/>
        </dgm:presLayoutVars>
      </dgm:prSet>
      <dgm:spPr/>
      <dgm:t>
        <a:bodyPr/>
        <a:lstStyle/>
        <a:p>
          <a:endParaRPr lang="zh-CN" altLang="en-US"/>
        </a:p>
      </dgm:t>
    </dgm:pt>
  </dgm:ptLst>
  <dgm:cxnLst>
    <dgm:cxn modelId="{3E6E2A28-3A47-4633-924D-34A24B69E868}" srcId="{9CFABA4F-93DA-49A2-887C-AEB0ECA6B7CB}" destId="{AD4BA781-231F-4F32-B8D8-F09400C0FB80}" srcOrd="0" destOrd="0" parTransId="{2F596417-426E-4E7B-9E7C-C097626EEB3F}" sibTransId="{E5876464-9239-4283-9DED-9AAA68B20E9F}"/>
    <dgm:cxn modelId="{B6644A7F-8CD0-4A11-94D8-55322C8EB57B}" type="presOf" srcId="{9CFABA4F-93DA-49A2-887C-AEB0ECA6B7CB}" destId="{300B75E1-B688-49EB-A533-9FCBFDC9C6A6}" srcOrd="0" destOrd="0" presId="urn:microsoft.com/office/officeart/2005/8/layout/vList2"/>
    <dgm:cxn modelId="{3720A9AA-5762-458D-A430-ED741AA0568F}" type="presOf" srcId="{AD4BA781-231F-4F32-B8D8-F09400C0FB80}" destId="{C81DCA67-43BC-4369-ACEA-43C78D837EE5}" srcOrd="0" destOrd="0" presId="urn:microsoft.com/office/officeart/2005/8/layout/vList2"/>
    <dgm:cxn modelId="{D1150107-F317-4B10-9960-FFF30EE5EABA}" type="presParOf" srcId="{300B75E1-B688-49EB-A533-9FCBFDC9C6A6}" destId="{C81DCA67-43BC-4369-ACEA-43C78D837EE5}"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4B19677-989C-41D9-9B87-DAB277DD117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0C0DB2B-B887-41BD-B1D3-4B0DA56D6AFF}">
      <dgm:prSet/>
      <dgm:spPr/>
      <dgm:t>
        <a:bodyPr/>
        <a:lstStyle/>
        <a:p>
          <a:pPr rtl="0"/>
          <a:r>
            <a:rPr lang="zh-CN" dirty="0" smtClean="0"/>
            <a:t>相似度</a:t>
          </a:r>
          <a:r>
            <a:rPr lang="zh-CN" altLang="en-US" dirty="0" smtClean="0"/>
            <a:t>（距离）</a:t>
          </a:r>
          <a:r>
            <a:rPr lang="zh-CN" dirty="0" smtClean="0"/>
            <a:t>的计算</a:t>
          </a:r>
          <a:endParaRPr lang="zh-CN" dirty="0"/>
        </a:p>
      </dgm:t>
    </dgm:pt>
    <dgm:pt modelId="{A669057F-4BF1-4DD9-A143-EDBE63189644}" cxnId="{B844E1F1-45C1-4F8D-B912-40700191298D}" type="parTrans">
      <dgm:prSet/>
      <dgm:spPr/>
      <dgm:t>
        <a:bodyPr/>
        <a:lstStyle/>
        <a:p>
          <a:endParaRPr lang="zh-CN" altLang="en-US"/>
        </a:p>
      </dgm:t>
    </dgm:pt>
    <dgm:pt modelId="{5E070869-29F2-412E-BF42-E363CDE37E3E}" cxnId="{B844E1F1-45C1-4F8D-B912-40700191298D}" type="sibTrans">
      <dgm:prSet/>
      <dgm:spPr/>
      <dgm:t>
        <a:bodyPr/>
        <a:lstStyle/>
        <a:p>
          <a:endParaRPr lang="zh-CN" altLang="en-US"/>
        </a:p>
      </dgm:t>
    </dgm:pt>
    <dgm:pt modelId="{0C5E6B16-B371-4E07-837A-ED21B2B51358}" type="pres">
      <dgm:prSet presAssocID="{B4B19677-989C-41D9-9B87-DAB277DD1175}" presName="linear" presStyleCnt="0">
        <dgm:presLayoutVars>
          <dgm:animLvl val="lvl"/>
          <dgm:resizeHandles val="exact"/>
        </dgm:presLayoutVars>
      </dgm:prSet>
      <dgm:spPr/>
      <dgm:t>
        <a:bodyPr/>
        <a:lstStyle/>
        <a:p>
          <a:endParaRPr lang="zh-CN" altLang="en-US"/>
        </a:p>
      </dgm:t>
    </dgm:pt>
    <dgm:pt modelId="{0CD54C90-8EA2-4B62-8BF2-5946C8453F28}" type="pres">
      <dgm:prSet presAssocID="{10C0DB2B-B887-41BD-B1D3-4B0DA56D6AFF}" presName="parentText" presStyleLbl="node1" presStyleIdx="0" presStyleCnt="1">
        <dgm:presLayoutVars>
          <dgm:chMax val="0"/>
          <dgm:bulletEnabled val="1"/>
        </dgm:presLayoutVars>
      </dgm:prSet>
      <dgm:spPr/>
      <dgm:t>
        <a:bodyPr/>
        <a:lstStyle/>
        <a:p>
          <a:endParaRPr lang="zh-CN" altLang="en-US"/>
        </a:p>
      </dgm:t>
    </dgm:pt>
  </dgm:ptLst>
  <dgm:cxnLst>
    <dgm:cxn modelId="{E78C84BA-87A1-4811-838E-D1091FC2851B}" type="presOf" srcId="{10C0DB2B-B887-41BD-B1D3-4B0DA56D6AFF}" destId="{0CD54C90-8EA2-4B62-8BF2-5946C8453F28}" srcOrd="0" destOrd="0" presId="urn:microsoft.com/office/officeart/2005/8/layout/vList2"/>
    <dgm:cxn modelId="{9ED30718-2E9B-4792-A04E-FE0FBB142834}" type="presOf" srcId="{B4B19677-989C-41D9-9B87-DAB277DD1175}" destId="{0C5E6B16-B371-4E07-837A-ED21B2B51358}" srcOrd="0" destOrd="0" presId="urn:microsoft.com/office/officeart/2005/8/layout/vList2"/>
    <dgm:cxn modelId="{B844E1F1-45C1-4F8D-B912-40700191298D}" srcId="{B4B19677-989C-41D9-9B87-DAB277DD1175}" destId="{10C0DB2B-B887-41BD-B1D3-4B0DA56D6AFF}" srcOrd="0" destOrd="0" parTransId="{A669057F-4BF1-4DD9-A143-EDBE63189644}" sibTransId="{5E070869-29F2-412E-BF42-E363CDE37E3E}"/>
    <dgm:cxn modelId="{48C32162-98D9-4EE6-A8FC-3C23C853DA1D}" type="presParOf" srcId="{0C5E6B16-B371-4E07-837A-ED21B2B51358}" destId="{0CD54C90-8EA2-4B62-8BF2-5946C8453F28}"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E7D8A43-9EAA-444E-8162-BF7CA1A3142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4DBE40A0-1D2E-4324-9E88-C7A837B1FB73}">
      <dgm:prSet/>
      <dgm:spPr/>
      <dgm:t>
        <a:bodyPr/>
        <a:lstStyle/>
        <a:p>
          <a:pPr rtl="0"/>
          <a:r>
            <a:rPr lang="zh-CN" altLang="en-US" dirty="0" smtClean="0"/>
            <a:t>并行化改造的出发点</a:t>
          </a:r>
          <a:endParaRPr lang="zh-CN" dirty="0"/>
        </a:p>
      </dgm:t>
    </dgm:pt>
    <dgm:pt modelId="{7317541E-CB80-446D-9980-E97F474FE474}" cxnId="{C5123022-7D32-4D8D-AF00-820DEA7BCB65}" type="parTrans">
      <dgm:prSet/>
      <dgm:spPr/>
      <dgm:t>
        <a:bodyPr/>
        <a:lstStyle/>
        <a:p>
          <a:endParaRPr lang="zh-CN" altLang="en-US"/>
        </a:p>
      </dgm:t>
    </dgm:pt>
    <dgm:pt modelId="{F5CC3732-F306-498C-893A-9803BFACEA0D}" cxnId="{C5123022-7D32-4D8D-AF00-820DEA7BCB65}" type="sibTrans">
      <dgm:prSet/>
      <dgm:spPr/>
      <dgm:t>
        <a:bodyPr/>
        <a:lstStyle/>
        <a:p>
          <a:endParaRPr lang="zh-CN" altLang="en-US"/>
        </a:p>
      </dgm:t>
    </dgm:pt>
    <dgm:pt modelId="{84AE7593-90DB-4E89-86A2-B1D0751D55A9}" type="pres">
      <dgm:prSet presAssocID="{DE7D8A43-9EAA-444E-8162-BF7CA1A31422}" presName="linear" presStyleCnt="0">
        <dgm:presLayoutVars>
          <dgm:animLvl val="lvl"/>
          <dgm:resizeHandles val="exact"/>
        </dgm:presLayoutVars>
      </dgm:prSet>
      <dgm:spPr/>
      <dgm:t>
        <a:bodyPr/>
        <a:lstStyle/>
        <a:p>
          <a:endParaRPr lang="zh-CN" altLang="en-US"/>
        </a:p>
      </dgm:t>
    </dgm:pt>
    <dgm:pt modelId="{09E329F0-E504-4E00-AA68-1E40F9821380}" type="pres">
      <dgm:prSet presAssocID="{4DBE40A0-1D2E-4324-9E88-C7A837B1FB73}" presName="parentText" presStyleLbl="node1" presStyleIdx="0" presStyleCnt="1">
        <dgm:presLayoutVars>
          <dgm:chMax val="0"/>
          <dgm:bulletEnabled val="1"/>
        </dgm:presLayoutVars>
      </dgm:prSet>
      <dgm:spPr/>
      <dgm:t>
        <a:bodyPr/>
        <a:lstStyle/>
        <a:p>
          <a:endParaRPr lang="zh-CN" altLang="en-US"/>
        </a:p>
      </dgm:t>
    </dgm:pt>
  </dgm:ptLst>
  <dgm:cxnLst>
    <dgm:cxn modelId="{5C70D732-E775-4BB9-B0E0-F08D184C781C}" type="presOf" srcId="{DE7D8A43-9EAA-444E-8162-BF7CA1A31422}" destId="{84AE7593-90DB-4E89-86A2-B1D0751D55A9}" srcOrd="0" destOrd="0" presId="urn:microsoft.com/office/officeart/2005/8/layout/vList2"/>
    <dgm:cxn modelId="{C5123022-7D32-4D8D-AF00-820DEA7BCB65}" srcId="{DE7D8A43-9EAA-444E-8162-BF7CA1A31422}" destId="{4DBE40A0-1D2E-4324-9E88-C7A837B1FB73}" srcOrd="0" destOrd="0" parTransId="{7317541E-CB80-446D-9980-E97F474FE474}" sibTransId="{F5CC3732-F306-498C-893A-9803BFACEA0D}"/>
    <dgm:cxn modelId="{69F476AC-72E1-45EC-B8DA-ADE9E5160310}" type="presOf" srcId="{4DBE40A0-1D2E-4324-9E88-C7A837B1FB73}" destId="{09E329F0-E504-4E00-AA68-1E40F9821380}" srcOrd="0" destOrd="0" presId="urn:microsoft.com/office/officeart/2005/8/layout/vList2"/>
    <dgm:cxn modelId="{DA7A15D0-B96B-4D52-AB72-E57C9697EE98}" type="presParOf" srcId="{84AE7593-90DB-4E89-86A2-B1D0751D55A9}" destId="{09E329F0-E504-4E00-AA68-1E40F982138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3B1288A-9F8B-426C-93E8-A47808E53F6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C62663F-9797-46A0-8577-8B116F73ADAA}">
      <dgm:prSet/>
      <dgm:spPr/>
      <dgm:t>
        <a:bodyPr/>
        <a:lstStyle/>
        <a:p>
          <a:pPr rtl="0"/>
          <a:r>
            <a:rPr lang="zh-CN" dirty="0" smtClean="0"/>
            <a:t>需要全局共享的数据</a:t>
          </a:r>
          <a:endParaRPr lang="zh-CN" dirty="0"/>
        </a:p>
      </dgm:t>
    </dgm:pt>
    <dgm:pt modelId="{93549B13-F1D7-44E3-AE4A-B535A7B44810}" cxnId="{1D906CB8-34DD-4FFB-BD4D-A6E661C30E14}" type="parTrans">
      <dgm:prSet/>
      <dgm:spPr/>
      <dgm:t>
        <a:bodyPr/>
        <a:lstStyle/>
        <a:p>
          <a:endParaRPr lang="zh-CN" altLang="en-US"/>
        </a:p>
      </dgm:t>
    </dgm:pt>
    <dgm:pt modelId="{8D81A5F7-AD19-48F9-8313-EA10ECE5F72C}" cxnId="{1D906CB8-34DD-4FFB-BD4D-A6E661C30E14}" type="sibTrans">
      <dgm:prSet/>
      <dgm:spPr/>
      <dgm:t>
        <a:bodyPr/>
        <a:lstStyle/>
        <a:p>
          <a:endParaRPr lang="zh-CN" altLang="en-US"/>
        </a:p>
      </dgm:t>
    </dgm:pt>
    <dgm:pt modelId="{8CA34FD1-C199-4312-9C14-E432949F19BE}" type="pres">
      <dgm:prSet presAssocID="{E3B1288A-9F8B-426C-93E8-A47808E53F68}" presName="linear" presStyleCnt="0">
        <dgm:presLayoutVars>
          <dgm:animLvl val="lvl"/>
          <dgm:resizeHandles val="exact"/>
        </dgm:presLayoutVars>
      </dgm:prSet>
      <dgm:spPr/>
      <dgm:t>
        <a:bodyPr/>
        <a:lstStyle/>
        <a:p>
          <a:endParaRPr lang="zh-CN" altLang="en-US"/>
        </a:p>
      </dgm:t>
    </dgm:pt>
    <dgm:pt modelId="{8383BE78-7B29-4C0C-B5E5-7FCE2B9C9E09}" type="pres">
      <dgm:prSet presAssocID="{DC62663F-9797-46A0-8577-8B116F73ADAA}" presName="parentText" presStyleLbl="node1" presStyleIdx="0" presStyleCnt="1">
        <dgm:presLayoutVars>
          <dgm:chMax val="0"/>
          <dgm:bulletEnabled val="1"/>
        </dgm:presLayoutVars>
      </dgm:prSet>
      <dgm:spPr/>
      <dgm:t>
        <a:bodyPr/>
        <a:lstStyle/>
        <a:p>
          <a:endParaRPr lang="zh-CN" altLang="en-US"/>
        </a:p>
      </dgm:t>
    </dgm:pt>
  </dgm:ptLst>
  <dgm:cxnLst>
    <dgm:cxn modelId="{E1E2D720-B3CD-4613-909B-8EDDE21980EB}" type="presOf" srcId="{DC62663F-9797-46A0-8577-8B116F73ADAA}" destId="{8383BE78-7B29-4C0C-B5E5-7FCE2B9C9E09}" srcOrd="0" destOrd="0" presId="urn:microsoft.com/office/officeart/2005/8/layout/vList2"/>
    <dgm:cxn modelId="{1D906CB8-34DD-4FFB-BD4D-A6E661C30E14}" srcId="{E3B1288A-9F8B-426C-93E8-A47808E53F68}" destId="{DC62663F-9797-46A0-8577-8B116F73ADAA}" srcOrd="0" destOrd="0" parTransId="{93549B13-F1D7-44E3-AE4A-B535A7B44810}" sibTransId="{8D81A5F7-AD19-48F9-8313-EA10ECE5F72C}"/>
    <dgm:cxn modelId="{3259F23C-FA62-4D8C-9604-2FA63D065D69}" type="presOf" srcId="{E3B1288A-9F8B-426C-93E8-A47808E53F68}" destId="{8CA34FD1-C199-4312-9C14-E432949F19BE}" srcOrd="0" destOrd="0" presId="urn:microsoft.com/office/officeart/2005/8/layout/vList2"/>
    <dgm:cxn modelId="{BFA2D274-D929-4E67-A0F5-029F13A5F4AB}" type="presParOf" srcId="{8CA34FD1-C199-4312-9C14-E432949F19BE}" destId="{8383BE78-7B29-4C0C-B5E5-7FCE2B9C9E09}"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181AE66-41C3-4C8F-8A9B-16B79956842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2D7B0D8-245F-4A32-AE32-B995F84E1A89}">
      <dgm:prSet/>
      <dgm:spPr/>
      <dgm:t>
        <a:bodyPr/>
        <a:lstStyle/>
        <a:p>
          <a:pPr rtl="0"/>
          <a:r>
            <a:rPr lang="zh-CN" dirty="0" smtClean="0"/>
            <a:t>数据</a:t>
          </a:r>
          <a:r>
            <a:rPr lang="zh-CN" altLang="en-US" dirty="0" smtClean="0"/>
            <a:t>举例说明</a:t>
          </a:r>
          <a:endParaRPr lang="zh-CN" dirty="0"/>
        </a:p>
      </dgm:t>
    </dgm:pt>
    <dgm:pt modelId="{1F855B1C-2A10-41A0-A15B-57BFF5A66046}" cxnId="{8E210434-D4FF-432F-AE2C-165A114E36C4}" type="parTrans">
      <dgm:prSet/>
      <dgm:spPr/>
      <dgm:t>
        <a:bodyPr/>
        <a:lstStyle/>
        <a:p>
          <a:endParaRPr lang="zh-CN" altLang="en-US"/>
        </a:p>
      </dgm:t>
    </dgm:pt>
    <dgm:pt modelId="{A7ADE889-BBD6-47F8-9DB8-0C835639ABDB}" cxnId="{8E210434-D4FF-432F-AE2C-165A114E36C4}" type="sibTrans">
      <dgm:prSet/>
      <dgm:spPr/>
      <dgm:t>
        <a:bodyPr/>
        <a:lstStyle/>
        <a:p>
          <a:endParaRPr lang="zh-CN" altLang="en-US"/>
        </a:p>
      </dgm:t>
    </dgm:pt>
    <dgm:pt modelId="{5D335D50-CEAC-4412-B661-A69F29312159}" type="pres">
      <dgm:prSet presAssocID="{2181AE66-41C3-4C8F-8A9B-16B799568427}" presName="linear" presStyleCnt="0">
        <dgm:presLayoutVars>
          <dgm:animLvl val="lvl"/>
          <dgm:resizeHandles val="exact"/>
        </dgm:presLayoutVars>
      </dgm:prSet>
      <dgm:spPr/>
      <dgm:t>
        <a:bodyPr/>
        <a:lstStyle/>
        <a:p>
          <a:endParaRPr lang="zh-CN" altLang="en-US"/>
        </a:p>
      </dgm:t>
    </dgm:pt>
    <dgm:pt modelId="{0708ACB8-7953-4381-A39F-7B3C3438B110}" type="pres">
      <dgm:prSet presAssocID="{72D7B0D8-245F-4A32-AE32-B995F84E1A89}" presName="parentText" presStyleLbl="node1" presStyleIdx="0" presStyleCnt="1">
        <dgm:presLayoutVars>
          <dgm:chMax val="0"/>
          <dgm:bulletEnabled val="1"/>
        </dgm:presLayoutVars>
      </dgm:prSet>
      <dgm:spPr/>
      <dgm:t>
        <a:bodyPr/>
        <a:lstStyle/>
        <a:p>
          <a:endParaRPr lang="zh-CN" altLang="en-US"/>
        </a:p>
      </dgm:t>
    </dgm:pt>
  </dgm:ptLst>
  <dgm:cxnLst>
    <dgm:cxn modelId="{321F17AF-166C-4B31-9D93-AE510476CA73}" type="presOf" srcId="{2181AE66-41C3-4C8F-8A9B-16B799568427}" destId="{5D335D50-CEAC-4412-B661-A69F29312159}" srcOrd="0" destOrd="0" presId="urn:microsoft.com/office/officeart/2005/8/layout/vList2"/>
    <dgm:cxn modelId="{8E210434-D4FF-432F-AE2C-165A114E36C4}" srcId="{2181AE66-41C3-4C8F-8A9B-16B799568427}" destId="{72D7B0D8-245F-4A32-AE32-B995F84E1A89}" srcOrd="0" destOrd="0" parTransId="{1F855B1C-2A10-41A0-A15B-57BFF5A66046}" sibTransId="{A7ADE889-BBD6-47F8-9DB8-0C835639ABDB}"/>
    <dgm:cxn modelId="{51EF7FCE-A99B-4533-AC18-94DFEBB598DA}" type="presOf" srcId="{72D7B0D8-245F-4A32-AE32-B995F84E1A89}" destId="{0708ACB8-7953-4381-A39F-7B3C3438B110}" srcOrd="0" destOrd="0" presId="urn:microsoft.com/office/officeart/2005/8/layout/vList2"/>
    <dgm:cxn modelId="{5E09326E-0CFA-4D63-B86E-FB4C54128911}" type="presParOf" srcId="{5D335D50-CEAC-4412-B661-A69F29312159}" destId="{0708ACB8-7953-4381-A39F-7B3C3438B11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20222C4B-7DCD-4507-B6AC-5F603F8C850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DB79B6EC-9D3D-4E92-9448-3424D6721367}">
      <dgm:prSet/>
      <dgm:spPr/>
      <dgm:t>
        <a:bodyPr/>
        <a:lstStyle/>
        <a:p>
          <a:pPr rtl="0"/>
          <a:r>
            <a:rPr lang="zh-CN" altLang="en-US" dirty="0" smtClean="0"/>
            <a:t>准备</a:t>
          </a:r>
          <a:r>
            <a:rPr lang="zh-CN" dirty="0" smtClean="0"/>
            <a:t>开始</a:t>
          </a:r>
          <a:r>
            <a:rPr lang="en-US" dirty="0" smtClean="0"/>
            <a:t>K-Means</a:t>
          </a:r>
          <a:r>
            <a:rPr lang="zh-CN" dirty="0" smtClean="0"/>
            <a:t>聚类</a:t>
          </a:r>
          <a:endParaRPr lang="zh-CN" dirty="0"/>
        </a:p>
      </dgm:t>
    </dgm:pt>
    <dgm:pt modelId="{74D8BC76-3041-4DED-8246-232A0797A02A}" cxnId="{E45A86C0-4E0B-49E8-AD7D-186EC3669A63}" type="parTrans">
      <dgm:prSet/>
      <dgm:spPr/>
      <dgm:t>
        <a:bodyPr/>
        <a:lstStyle/>
        <a:p>
          <a:endParaRPr lang="zh-CN" altLang="en-US"/>
        </a:p>
      </dgm:t>
    </dgm:pt>
    <dgm:pt modelId="{D7E36D8C-ECA5-412B-BCE6-4FEE930695F8}" cxnId="{E45A86C0-4E0B-49E8-AD7D-186EC3669A63}" type="sibTrans">
      <dgm:prSet/>
      <dgm:spPr/>
      <dgm:t>
        <a:bodyPr/>
        <a:lstStyle/>
        <a:p>
          <a:endParaRPr lang="zh-CN" altLang="en-US"/>
        </a:p>
      </dgm:t>
    </dgm:pt>
    <dgm:pt modelId="{BF8E3FB8-B4FF-4CA0-B294-AF9F1E5825DE}" type="pres">
      <dgm:prSet presAssocID="{20222C4B-7DCD-4507-B6AC-5F603F8C850C}" presName="linear" presStyleCnt="0">
        <dgm:presLayoutVars>
          <dgm:animLvl val="lvl"/>
          <dgm:resizeHandles val="exact"/>
        </dgm:presLayoutVars>
      </dgm:prSet>
      <dgm:spPr/>
      <dgm:t>
        <a:bodyPr/>
        <a:lstStyle/>
        <a:p>
          <a:endParaRPr lang="zh-CN" altLang="en-US"/>
        </a:p>
      </dgm:t>
    </dgm:pt>
    <dgm:pt modelId="{00A426FB-E544-45BC-BE35-6A9C54358A8C}" type="pres">
      <dgm:prSet presAssocID="{DB79B6EC-9D3D-4E92-9448-3424D6721367}" presName="parentText" presStyleLbl="node1" presStyleIdx="0" presStyleCnt="1">
        <dgm:presLayoutVars>
          <dgm:chMax val="0"/>
          <dgm:bulletEnabled val="1"/>
        </dgm:presLayoutVars>
      </dgm:prSet>
      <dgm:spPr/>
      <dgm:t>
        <a:bodyPr/>
        <a:lstStyle/>
        <a:p>
          <a:endParaRPr lang="zh-CN" altLang="en-US"/>
        </a:p>
      </dgm:t>
    </dgm:pt>
  </dgm:ptLst>
  <dgm:cxnLst>
    <dgm:cxn modelId="{E45A86C0-4E0B-49E8-AD7D-186EC3669A63}" srcId="{20222C4B-7DCD-4507-B6AC-5F603F8C850C}" destId="{DB79B6EC-9D3D-4E92-9448-3424D6721367}" srcOrd="0" destOrd="0" parTransId="{74D8BC76-3041-4DED-8246-232A0797A02A}" sibTransId="{D7E36D8C-ECA5-412B-BCE6-4FEE930695F8}"/>
    <dgm:cxn modelId="{E620ACA3-B5C5-4903-8961-7850A8A80790}" type="presOf" srcId="{20222C4B-7DCD-4507-B6AC-5F603F8C850C}" destId="{BF8E3FB8-B4FF-4CA0-B294-AF9F1E5825DE}" srcOrd="0" destOrd="0" presId="urn:microsoft.com/office/officeart/2005/8/layout/vList2"/>
    <dgm:cxn modelId="{0E8298B5-CA88-4E8E-B1B3-4DAFE01D9CD3}" type="presOf" srcId="{DB79B6EC-9D3D-4E92-9448-3424D6721367}" destId="{00A426FB-E544-45BC-BE35-6A9C54358A8C}" srcOrd="0" destOrd="0" presId="urn:microsoft.com/office/officeart/2005/8/layout/vList2"/>
    <dgm:cxn modelId="{064838D7-E714-4ACB-9F54-78449B209A12}" type="presParOf" srcId="{BF8E3FB8-B4FF-4CA0-B294-AF9F1E5825DE}" destId="{00A426FB-E544-45BC-BE35-6A9C54358A8C}"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4224159B-33B3-4D63-ABC1-4A5654F4DE9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37A9BB4F-6DA0-47F5-AD8C-D981049A5871}">
      <dgm:prSet/>
      <dgm:spPr/>
      <dgm:t>
        <a:bodyPr/>
        <a:lstStyle/>
        <a:p>
          <a:pPr rtl="0"/>
          <a:r>
            <a:rPr lang="en-US" dirty="0" smtClean="0"/>
            <a:t>Map</a:t>
          </a:r>
          <a:r>
            <a:rPr lang="zh-CN" dirty="0" smtClean="0"/>
            <a:t>阶段</a:t>
          </a:r>
          <a:endParaRPr lang="zh-CN" dirty="0"/>
        </a:p>
      </dgm:t>
    </dgm:pt>
    <dgm:pt modelId="{47E654A9-49F8-49A7-B108-2B078BFCF2AA}" cxnId="{FB3A89A5-70F3-43AB-A1F9-0A7FB6D697FD}" type="parTrans">
      <dgm:prSet/>
      <dgm:spPr/>
      <dgm:t>
        <a:bodyPr/>
        <a:lstStyle/>
        <a:p>
          <a:endParaRPr lang="zh-CN" altLang="en-US"/>
        </a:p>
      </dgm:t>
    </dgm:pt>
    <dgm:pt modelId="{C9DA9500-9F55-4846-93B2-B2F1FA4779E0}" cxnId="{FB3A89A5-70F3-43AB-A1F9-0A7FB6D697FD}" type="sibTrans">
      <dgm:prSet/>
      <dgm:spPr/>
      <dgm:t>
        <a:bodyPr/>
        <a:lstStyle/>
        <a:p>
          <a:endParaRPr lang="zh-CN" altLang="en-US"/>
        </a:p>
      </dgm:t>
    </dgm:pt>
    <dgm:pt modelId="{D8E53F56-341B-482C-B39A-8EE62023FBC2}" type="pres">
      <dgm:prSet presAssocID="{4224159B-33B3-4D63-ABC1-4A5654F4DE94}" presName="linear" presStyleCnt="0">
        <dgm:presLayoutVars>
          <dgm:animLvl val="lvl"/>
          <dgm:resizeHandles val="exact"/>
        </dgm:presLayoutVars>
      </dgm:prSet>
      <dgm:spPr/>
      <dgm:t>
        <a:bodyPr/>
        <a:lstStyle/>
        <a:p>
          <a:endParaRPr lang="zh-CN" altLang="en-US"/>
        </a:p>
      </dgm:t>
    </dgm:pt>
    <dgm:pt modelId="{A417B38A-8DDD-42EC-9984-98E932F1EDE0}" type="pres">
      <dgm:prSet presAssocID="{37A9BB4F-6DA0-47F5-AD8C-D981049A5871}" presName="parentText" presStyleLbl="node1" presStyleIdx="0" presStyleCnt="1">
        <dgm:presLayoutVars>
          <dgm:chMax val="0"/>
          <dgm:bulletEnabled val="1"/>
        </dgm:presLayoutVars>
      </dgm:prSet>
      <dgm:spPr/>
      <dgm:t>
        <a:bodyPr/>
        <a:lstStyle/>
        <a:p>
          <a:endParaRPr lang="zh-CN" altLang="en-US"/>
        </a:p>
      </dgm:t>
    </dgm:pt>
  </dgm:ptLst>
  <dgm:cxnLst>
    <dgm:cxn modelId="{FB3A89A5-70F3-43AB-A1F9-0A7FB6D697FD}" srcId="{4224159B-33B3-4D63-ABC1-4A5654F4DE94}" destId="{37A9BB4F-6DA0-47F5-AD8C-D981049A5871}" srcOrd="0" destOrd="0" parTransId="{47E654A9-49F8-49A7-B108-2B078BFCF2AA}" sibTransId="{C9DA9500-9F55-4846-93B2-B2F1FA4779E0}"/>
    <dgm:cxn modelId="{C529D186-E74B-49C4-B90A-0F538F173F32}" type="presOf" srcId="{4224159B-33B3-4D63-ABC1-4A5654F4DE94}" destId="{D8E53F56-341B-482C-B39A-8EE62023FBC2}" srcOrd="0" destOrd="0" presId="urn:microsoft.com/office/officeart/2005/8/layout/vList2"/>
    <dgm:cxn modelId="{28E85D1A-162B-41B1-B5A4-092C1AAB8598}" type="presOf" srcId="{37A9BB4F-6DA0-47F5-AD8C-D981049A5871}" destId="{A417B38A-8DDD-42EC-9984-98E932F1EDE0}" srcOrd="0" destOrd="0" presId="urn:microsoft.com/office/officeart/2005/8/layout/vList2"/>
    <dgm:cxn modelId="{2A6913CF-4966-4B8E-AD1F-844FBC03B96E}" type="presParOf" srcId="{D8E53F56-341B-482C-B39A-8EE62023FBC2}" destId="{A417B38A-8DDD-42EC-9984-98E932F1EDE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01CD4164-E42F-46AB-998B-3E1E536640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7CE01EB7-50A8-415F-A14B-D87421462402}">
      <dgm:prSet/>
      <dgm:spPr/>
      <dgm:t>
        <a:bodyPr/>
        <a:lstStyle/>
        <a:p>
          <a:pPr rtl="0"/>
          <a:r>
            <a:rPr lang="en-US" dirty="0" smtClean="0"/>
            <a:t>Map</a:t>
          </a:r>
          <a:r>
            <a:rPr lang="zh-CN" altLang="en-US" dirty="0" smtClean="0"/>
            <a:t>：</a:t>
          </a:r>
          <a:r>
            <a:rPr lang="en-US" dirty="0" smtClean="0"/>
            <a:t>Iteration 1</a:t>
          </a:r>
          <a:endParaRPr lang="zh-CN" dirty="0"/>
        </a:p>
      </dgm:t>
    </dgm:pt>
    <dgm:pt modelId="{4EC6F6F4-2EC6-41DE-B20D-805A013CC4B7}" cxnId="{2AA5803A-ABD3-4EE6-9DE0-1196E83443C1}" type="parTrans">
      <dgm:prSet/>
      <dgm:spPr/>
      <dgm:t>
        <a:bodyPr/>
        <a:lstStyle/>
        <a:p>
          <a:endParaRPr lang="zh-CN" altLang="en-US"/>
        </a:p>
      </dgm:t>
    </dgm:pt>
    <dgm:pt modelId="{C6CE74B1-F265-42B5-A047-D7CD74499F87}" cxnId="{2AA5803A-ABD3-4EE6-9DE0-1196E83443C1}" type="sibTrans">
      <dgm:prSet/>
      <dgm:spPr/>
      <dgm:t>
        <a:bodyPr/>
        <a:lstStyle/>
        <a:p>
          <a:endParaRPr lang="zh-CN" altLang="en-US"/>
        </a:p>
      </dgm:t>
    </dgm:pt>
    <dgm:pt modelId="{D5B25179-4F8E-473A-B087-E5B8BC42BFBC}" type="pres">
      <dgm:prSet presAssocID="{01CD4164-E42F-46AB-998B-3E1E5366406D}" presName="linear" presStyleCnt="0">
        <dgm:presLayoutVars>
          <dgm:animLvl val="lvl"/>
          <dgm:resizeHandles val="exact"/>
        </dgm:presLayoutVars>
      </dgm:prSet>
      <dgm:spPr/>
      <dgm:t>
        <a:bodyPr/>
        <a:lstStyle/>
        <a:p>
          <a:endParaRPr lang="zh-CN" altLang="en-US"/>
        </a:p>
      </dgm:t>
    </dgm:pt>
    <dgm:pt modelId="{EBF98F4E-3D88-4D22-98F1-FDDCF2EC752D}" type="pres">
      <dgm:prSet presAssocID="{7CE01EB7-50A8-415F-A14B-D87421462402}" presName="parentText" presStyleLbl="node1" presStyleIdx="0" presStyleCnt="1">
        <dgm:presLayoutVars>
          <dgm:chMax val="0"/>
          <dgm:bulletEnabled val="1"/>
        </dgm:presLayoutVars>
      </dgm:prSet>
      <dgm:spPr/>
      <dgm:t>
        <a:bodyPr/>
        <a:lstStyle/>
        <a:p>
          <a:endParaRPr lang="zh-CN" altLang="en-US"/>
        </a:p>
      </dgm:t>
    </dgm:pt>
  </dgm:ptLst>
  <dgm:cxnLst>
    <dgm:cxn modelId="{23ECF600-0E3F-473B-8249-5919CAA10794}" type="presOf" srcId="{01CD4164-E42F-46AB-998B-3E1E5366406D}" destId="{D5B25179-4F8E-473A-B087-E5B8BC42BFBC}" srcOrd="0" destOrd="0" presId="urn:microsoft.com/office/officeart/2005/8/layout/vList2"/>
    <dgm:cxn modelId="{2AA5803A-ABD3-4EE6-9DE0-1196E83443C1}" srcId="{01CD4164-E42F-46AB-998B-3E1E5366406D}" destId="{7CE01EB7-50A8-415F-A14B-D87421462402}" srcOrd="0" destOrd="0" parTransId="{4EC6F6F4-2EC6-41DE-B20D-805A013CC4B7}" sibTransId="{C6CE74B1-F265-42B5-A047-D7CD74499F87}"/>
    <dgm:cxn modelId="{3BC48111-84E4-424A-B8C6-DF7ED76DC3AB}" type="presOf" srcId="{7CE01EB7-50A8-415F-A14B-D87421462402}" destId="{EBF98F4E-3D88-4D22-98F1-FDDCF2EC752D}" srcOrd="0" destOrd="0" presId="urn:microsoft.com/office/officeart/2005/8/layout/vList2"/>
    <dgm:cxn modelId="{899CDFD4-265C-496C-AB9F-5C83220EB532}" type="presParOf" srcId="{D5B25179-4F8E-473A-B087-E5B8BC42BFBC}" destId="{EBF98F4E-3D88-4D22-98F1-FDDCF2EC752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958AF2-5C8D-4653-A89D-A28D739A27A2}"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375296B-7E8F-49A5-A1C4-186D822BED7E}">
      <dgm:prSet/>
      <dgm:spPr/>
      <dgm:t>
        <a:bodyPr/>
        <a:lstStyle/>
        <a:p>
          <a:pPr rtl="0"/>
          <a:r>
            <a:rPr lang="zh-CN" dirty="0" smtClean="0"/>
            <a:t>基于划分</a:t>
          </a:r>
          <a:r>
            <a:rPr lang="zh-CN" altLang="en-US" dirty="0" smtClean="0"/>
            <a:t>（</a:t>
          </a:r>
          <a:r>
            <a:rPr lang="en-US" altLang="zh-CN" dirty="0" smtClean="0"/>
            <a:t>partitioning</a:t>
          </a:r>
          <a:r>
            <a:rPr lang="zh-CN" altLang="en-US" dirty="0" smtClean="0"/>
            <a:t>）</a:t>
          </a:r>
          <a:r>
            <a:rPr lang="zh-CN" dirty="0" smtClean="0"/>
            <a:t>的聚类方法</a:t>
          </a:r>
          <a:endParaRPr lang="zh-CN" dirty="0"/>
        </a:p>
      </dgm:t>
    </dgm:pt>
    <dgm:pt modelId="{107ECD61-971C-4D26-9C34-0A126E879434}" cxnId="{3D4F9260-5901-4276-8B5A-1CA822A0B59C}" type="parTrans">
      <dgm:prSet/>
      <dgm:spPr/>
      <dgm:t>
        <a:bodyPr/>
        <a:lstStyle/>
        <a:p>
          <a:endParaRPr lang="zh-CN" altLang="en-US"/>
        </a:p>
      </dgm:t>
    </dgm:pt>
    <dgm:pt modelId="{13B9949C-5B08-4CB9-8F3D-70AFB90152C1}" cxnId="{3D4F9260-5901-4276-8B5A-1CA822A0B59C}" type="sibTrans">
      <dgm:prSet/>
      <dgm:spPr/>
      <dgm:t>
        <a:bodyPr/>
        <a:lstStyle/>
        <a:p>
          <a:endParaRPr lang="zh-CN" altLang="en-US"/>
        </a:p>
      </dgm:t>
    </dgm:pt>
    <dgm:pt modelId="{B10A1370-5DEF-440C-81D9-960C6DD1AC2A}" type="pres">
      <dgm:prSet presAssocID="{76958AF2-5C8D-4653-A89D-A28D739A27A2}" presName="linear" presStyleCnt="0">
        <dgm:presLayoutVars>
          <dgm:animLvl val="lvl"/>
          <dgm:resizeHandles val="exact"/>
        </dgm:presLayoutVars>
      </dgm:prSet>
      <dgm:spPr/>
      <dgm:t>
        <a:bodyPr/>
        <a:lstStyle/>
        <a:p>
          <a:endParaRPr lang="zh-CN" altLang="en-US"/>
        </a:p>
      </dgm:t>
    </dgm:pt>
    <dgm:pt modelId="{018CA705-E41D-4E2A-876D-25A7900E01F3}" type="pres">
      <dgm:prSet presAssocID="{2375296B-7E8F-49A5-A1C4-186D822BED7E}" presName="parentText" presStyleLbl="node1" presStyleIdx="0" presStyleCnt="1">
        <dgm:presLayoutVars>
          <dgm:chMax val="0"/>
          <dgm:bulletEnabled val="1"/>
        </dgm:presLayoutVars>
      </dgm:prSet>
      <dgm:spPr/>
      <dgm:t>
        <a:bodyPr/>
        <a:lstStyle/>
        <a:p>
          <a:endParaRPr lang="zh-CN" altLang="en-US"/>
        </a:p>
      </dgm:t>
    </dgm:pt>
  </dgm:ptLst>
  <dgm:cxnLst>
    <dgm:cxn modelId="{4261CD62-6CDA-4750-BB91-EBA6C2112B73}" type="presOf" srcId="{2375296B-7E8F-49A5-A1C4-186D822BED7E}" destId="{018CA705-E41D-4E2A-876D-25A7900E01F3}" srcOrd="0" destOrd="0" presId="urn:microsoft.com/office/officeart/2005/8/layout/vList2"/>
    <dgm:cxn modelId="{3D4F9260-5901-4276-8B5A-1CA822A0B59C}" srcId="{76958AF2-5C8D-4653-A89D-A28D739A27A2}" destId="{2375296B-7E8F-49A5-A1C4-186D822BED7E}" srcOrd="0" destOrd="0" parTransId="{107ECD61-971C-4D26-9C34-0A126E879434}" sibTransId="{13B9949C-5B08-4CB9-8F3D-70AFB90152C1}"/>
    <dgm:cxn modelId="{A19F4115-FE83-4826-BEDC-CD1DE37BF840}" type="presOf" srcId="{76958AF2-5C8D-4653-A89D-A28D739A27A2}" destId="{B10A1370-5DEF-440C-81D9-960C6DD1AC2A}" srcOrd="0" destOrd="0" presId="urn:microsoft.com/office/officeart/2005/8/layout/vList2"/>
    <dgm:cxn modelId="{EECAEE5C-8884-4C8D-A59E-25CFFE2AEBFE}" type="presParOf" srcId="{B10A1370-5DEF-440C-81D9-960C6DD1AC2A}" destId="{018CA705-E41D-4E2A-876D-25A7900E01F3}"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81D4FC7C-2E56-415F-8E50-0EAF3CC61F0E}"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D3F00650-B895-4057-BF73-780C97CA3E06}">
      <dgm:prSet/>
      <dgm:spPr/>
      <dgm:t>
        <a:bodyPr/>
        <a:lstStyle/>
        <a:p>
          <a:pPr rtl="0"/>
          <a:r>
            <a:rPr lang="en-US" dirty="0" smtClean="0"/>
            <a:t>Combine</a:t>
          </a:r>
          <a:r>
            <a:rPr lang="zh-CN" dirty="0" smtClean="0"/>
            <a:t>阶段</a:t>
          </a:r>
          <a:endParaRPr lang="zh-CN" dirty="0"/>
        </a:p>
      </dgm:t>
    </dgm:pt>
    <dgm:pt modelId="{00F62B2E-BDE1-43F0-B10B-AD26125A9F7C}" cxnId="{72058D93-5CE0-47A4-9733-FFD5828443FB}" type="parTrans">
      <dgm:prSet/>
      <dgm:spPr/>
      <dgm:t>
        <a:bodyPr/>
        <a:lstStyle/>
        <a:p>
          <a:endParaRPr lang="zh-CN" altLang="en-US"/>
        </a:p>
      </dgm:t>
    </dgm:pt>
    <dgm:pt modelId="{4905F86C-9C8F-4B9E-BD46-4D875EE33D73}" cxnId="{72058D93-5CE0-47A4-9733-FFD5828443FB}" type="sibTrans">
      <dgm:prSet/>
      <dgm:spPr/>
      <dgm:t>
        <a:bodyPr/>
        <a:lstStyle/>
        <a:p>
          <a:endParaRPr lang="zh-CN" altLang="en-US"/>
        </a:p>
      </dgm:t>
    </dgm:pt>
    <dgm:pt modelId="{9EE2B165-3E7B-4DD1-BC4D-528D370CF550}" type="pres">
      <dgm:prSet presAssocID="{81D4FC7C-2E56-415F-8E50-0EAF3CC61F0E}" presName="linear" presStyleCnt="0">
        <dgm:presLayoutVars>
          <dgm:animLvl val="lvl"/>
          <dgm:resizeHandles val="exact"/>
        </dgm:presLayoutVars>
      </dgm:prSet>
      <dgm:spPr/>
      <dgm:t>
        <a:bodyPr/>
        <a:lstStyle/>
        <a:p>
          <a:endParaRPr lang="zh-CN" altLang="en-US"/>
        </a:p>
      </dgm:t>
    </dgm:pt>
    <dgm:pt modelId="{4767D53A-696E-4A40-A9EE-AE2215D2029F}" type="pres">
      <dgm:prSet presAssocID="{D3F00650-B895-4057-BF73-780C97CA3E06}" presName="parentText" presStyleLbl="node1" presStyleIdx="0" presStyleCnt="1">
        <dgm:presLayoutVars>
          <dgm:chMax val="0"/>
          <dgm:bulletEnabled val="1"/>
        </dgm:presLayoutVars>
      </dgm:prSet>
      <dgm:spPr/>
      <dgm:t>
        <a:bodyPr/>
        <a:lstStyle/>
        <a:p>
          <a:endParaRPr lang="zh-CN" altLang="en-US"/>
        </a:p>
      </dgm:t>
    </dgm:pt>
  </dgm:ptLst>
  <dgm:cxnLst>
    <dgm:cxn modelId="{72058D93-5CE0-47A4-9733-FFD5828443FB}" srcId="{81D4FC7C-2E56-415F-8E50-0EAF3CC61F0E}" destId="{D3F00650-B895-4057-BF73-780C97CA3E06}" srcOrd="0" destOrd="0" parTransId="{00F62B2E-BDE1-43F0-B10B-AD26125A9F7C}" sibTransId="{4905F86C-9C8F-4B9E-BD46-4D875EE33D73}"/>
    <dgm:cxn modelId="{738A0B5C-F44F-499F-B7AA-4825C2BE82BB}" type="presOf" srcId="{81D4FC7C-2E56-415F-8E50-0EAF3CC61F0E}" destId="{9EE2B165-3E7B-4DD1-BC4D-528D370CF550}" srcOrd="0" destOrd="0" presId="urn:microsoft.com/office/officeart/2005/8/layout/vList2"/>
    <dgm:cxn modelId="{AE73BE4D-37B7-48B9-8735-AA64C7EBF425}" type="presOf" srcId="{D3F00650-B895-4057-BF73-780C97CA3E06}" destId="{4767D53A-696E-4A40-A9EE-AE2215D2029F}" srcOrd="0" destOrd="0" presId="urn:microsoft.com/office/officeart/2005/8/layout/vList2"/>
    <dgm:cxn modelId="{88104205-DD66-4B9B-9FB9-1A13B99FB8A0}" type="presParOf" srcId="{9EE2B165-3E7B-4DD1-BC4D-528D370CF550}" destId="{4767D53A-696E-4A40-A9EE-AE2215D2029F}"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5371865-AD30-4113-B61B-BEDD00A31202}"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9762F40D-C783-4F81-BB70-8C2F4622EA38}">
      <dgm:prSet/>
      <dgm:spPr/>
      <dgm:t>
        <a:bodyPr/>
        <a:lstStyle/>
        <a:p>
          <a:pPr rtl="0"/>
          <a:r>
            <a:rPr lang="en-US" dirty="0" smtClean="0"/>
            <a:t>Combine</a:t>
          </a:r>
          <a:r>
            <a:rPr lang="zh-CN" dirty="0" smtClean="0"/>
            <a:t>：</a:t>
          </a:r>
          <a:r>
            <a:rPr lang="en-US" dirty="0" smtClean="0"/>
            <a:t>Iteration 1</a:t>
          </a:r>
          <a:endParaRPr lang="zh-CN" dirty="0"/>
        </a:p>
      </dgm:t>
    </dgm:pt>
    <dgm:pt modelId="{6D19F491-C325-4AE8-8C42-CFC6F59A0FE8}" cxnId="{E5FAC86C-0C36-42E7-80D1-593FC486DF0E}" type="parTrans">
      <dgm:prSet/>
      <dgm:spPr/>
      <dgm:t>
        <a:bodyPr/>
        <a:lstStyle/>
        <a:p>
          <a:endParaRPr lang="zh-CN" altLang="en-US"/>
        </a:p>
      </dgm:t>
    </dgm:pt>
    <dgm:pt modelId="{B1A5F929-BDC2-4E97-AABA-3EB6E172AF67}" cxnId="{E5FAC86C-0C36-42E7-80D1-593FC486DF0E}" type="sibTrans">
      <dgm:prSet/>
      <dgm:spPr/>
      <dgm:t>
        <a:bodyPr/>
        <a:lstStyle/>
        <a:p>
          <a:endParaRPr lang="zh-CN" altLang="en-US"/>
        </a:p>
      </dgm:t>
    </dgm:pt>
    <dgm:pt modelId="{9B76AD74-FC03-4CAF-A8E2-589480A24D58}" type="pres">
      <dgm:prSet presAssocID="{D5371865-AD30-4113-B61B-BEDD00A31202}" presName="linear" presStyleCnt="0">
        <dgm:presLayoutVars>
          <dgm:animLvl val="lvl"/>
          <dgm:resizeHandles val="exact"/>
        </dgm:presLayoutVars>
      </dgm:prSet>
      <dgm:spPr/>
      <dgm:t>
        <a:bodyPr/>
        <a:lstStyle/>
        <a:p>
          <a:endParaRPr lang="zh-CN" altLang="en-US"/>
        </a:p>
      </dgm:t>
    </dgm:pt>
    <dgm:pt modelId="{866DCE1C-A965-477B-A4B2-73273EC82953}" type="pres">
      <dgm:prSet presAssocID="{9762F40D-C783-4F81-BB70-8C2F4622EA38}" presName="parentText" presStyleLbl="node1" presStyleIdx="0" presStyleCnt="1">
        <dgm:presLayoutVars>
          <dgm:chMax val="0"/>
          <dgm:bulletEnabled val="1"/>
        </dgm:presLayoutVars>
      </dgm:prSet>
      <dgm:spPr/>
      <dgm:t>
        <a:bodyPr/>
        <a:lstStyle/>
        <a:p>
          <a:endParaRPr lang="zh-CN" altLang="en-US"/>
        </a:p>
      </dgm:t>
    </dgm:pt>
  </dgm:ptLst>
  <dgm:cxnLst>
    <dgm:cxn modelId="{8F79A862-AF97-41C2-9B6D-C1AD4CC48330}" type="presOf" srcId="{9762F40D-C783-4F81-BB70-8C2F4622EA38}" destId="{866DCE1C-A965-477B-A4B2-73273EC82953}" srcOrd="0" destOrd="0" presId="urn:microsoft.com/office/officeart/2005/8/layout/vList2"/>
    <dgm:cxn modelId="{15E30AB9-B880-495B-89D8-D957CC375806}" type="presOf" srcId="{D5371865-AD30-4113-B61B-BEDD00A31202}" destId="{9B76AD74-FC03-4CAF-A8E2-589480A24D58}" srcOrd="0" destOrd="0" presId="urn:microsoft.com/office/officeart/2005/8/layout/vList2"/>
    <dgm:cxn modelId="{E5FAC86C-0C36-42E7-80D1-593FC486DF0E}" srcId="{D5371865-AD30-4113-B61B-BEDD00A31202}" destId="{9762F40D-C783-4F81-BB70-8C2F4622EA38}" srcOrd="0" destOrd="0" parTransId="{6D19F491-C325-4AE8-8C42-CFC6F59A0FE8}" sibTransId="{B1A5F929-BDC2-4E97-AABA-3EB6E172AF67}"/>
    <dgm:cxn modelId="{5F8F094B-8A2B-4675-B5E4-04EBF1AC3A77}" type="presParOf" srcId="{9B76AD74-FC03-4CAF-A8E2-589480A24D58}" destId="{866DCE1C-A965-477B-A4B2-73273EC82953}"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1248EE8F-4DE7-4FB6-8F8E-1B9135AE31E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12F94E42-03B2-4C7A-B7B3-64BB7422DF43}">
      <dgm:prSet/>
      <dgm:spPr/>
      <dgm:t>
        <a:bodyPr/>
        <a:lstStyle/>
        <a:p>
          <a:pPr rtl="0"/>
          <a:r>
            <a:rPr lang="en-US" dirty="0" smtClean="0"/>
            <a:t>Reduce</a:t>
          </a:r>
          <a:r>
            <a:rPr lang="zh-CN" dirty="0" smtClean="0"/>
            <a:t>阶段</a:t>
          </a:r>
          <a:endParaRPr lang="zh-CN" dirty="0"/>
        </a:p>
      </dgm:t>
    </dgm:pt>
    <dgm:pt modelId="{BA2A1B23-B63A-4ADC-8B59-D10AA7E1B101}" cxnId="{044BE73F-AD32-4A51-80AD-0876A5626E42}" type="parTrans">
      <dgm:prSet/>
      <dgm:spPr/>
      <dgm:t>
        <a:bodyPr/>
        <a:lstStyle/>
        <a:p>
          <a:endParaRPr lang="zh-CN" altLang="en-US"/>
        </a:p>
      </dgm:t>
    </dgm:pt>
    <dgm:pt modelId="{9BD9D180-16BF-4C9A-8599-D67AA817BA02}" cxnId="{044BE73F-AD32-4A51-80AD-0876A5626E42}" type="sibTrans">
      <dgm:prSet/>
      <dgm:spPr/>
      <dgm:t>
        <a:bodyPr/>
        <a:lstStyle/>
        <a:p>
          <a:endParaRPr lang="zh-CN" altLang="en-US"/>
        </a:p>
      </dgm:t>
    </dgm:pt>
    <dgm:pt modelId="{6EB0C82C-A3C5-402D-81E8-4DAAD9D6C93C}" type="pres">
      <dgm:prSet presAssocID="{1248EE8F-4DE7-4FB6-8F8E-1B9135AE31E6}" presName="linear" presStyleCnt="0">
        <dgm:presLayoutVars>
          <dgm:animLvl val="lvl"/>
          <dgm:resizeHandles val="exact"/>
        </dgm:presLayoutVars>
      </dgm:prSet>
      <dgm:spPr/>
      <dgm:t>
        <a:bodyPr/>
        <a:lstStyle/>
        <a:p>
          <a:endParaRPr lang="zh-CN" altLang="en-US"/>
        </a:p>
      </dgm:t>
    </dgm:pt>
    <dgm:pt modelId="{8A16F008-EC8D-4D50-9711-C48C04894040}" type="pres">
      <dgm:prSet presAssocID="{12F94E42-03B2-4C7A-B7B3-64BB7422DF43}" presName="parentText" presStyleLbl="node1" presStyleIdx="0" presStyleCnt="1">
        <dgm:presLayoutVars>
          <dgm:chMax val="0"/>
          <dgm:bulletEnabled val="1"/>
        </dgm:presLayoutVars>
      </dgm:prSet>
      <dgm:spPr/>
      <dgm:t>
        <a:bodyPr/>
        <a:lstStyle/>
        <a:p>
          <a:endParaRPr lang="zh-CN" altLang="en-US"/>
        </a:p>
      </dgm:t>
    </dgm:pt>
  </dgm:ptLst>
  <dgm:cxnLst>
    <dgm:cxn modelId="{044BE73F-AD32-4A51-80AD-0876A5626E42}" srcId="{1248EE8F-4DE7-4FB6-8F8E-1B9135AE31E6}" destId="{12F94E42-03B2-4C7A-B7B3-64BB7422DF43}" srcOrd="0" destOrd="0" parTransId="{BA2A1B23-B63A-4ADC-8B59-D10AA7E1B101}" sibTransId="{9BD9D180-16BF-4C9A-8599-D67AA817BA02}"/>
    <dgm:cxn modelId="{5AAE347E-8DF6-4458-B8BA-95670850181D}" type="presOf" srcId="{12F94E42-03B2-4C7A-B7B3-64BB7422DF43}" destId="{8A16F008-EC8D-4D50-9711-C48C04894040}" srcOrd="0" destOrd="0" presId="urn:microsoft.com/office/officeart/2005/8/layout/vList2"/>
    <dgm:cxn modelId="{809E27A7-84B1-4176-AAA9-79E80D791BF0}" type="presOf" srcId="{1248EE8F-4DE7-4FB6-8F8E-1B9135AE31E6}" destId="{6EB0C82C-A3C5-402D-81E8-4DAAD9D6C93C}" srcOrd="0" destOrd="0" presId="urn:microsoft.com/office/officeart/2005/8/layout/vList2"/>
    <dgm:cxn modelId="{2763503E-33E9-4706-A0B0-223D3AAA4B3C}" type="presParOf" srcId="{6EB0C82C-A3C5-402D-81E8-4DAAD9D6C93C}" destId="{8A16F008-EC8D-4D50-9711-C48C0489404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E14E2619-83B3-4139-B8B9-C2DFF501F4F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270C6AF0-C6F5-48CB-BDAA-783D726D7105}">
      <dgm:prSet/>
      <dgm:spPr/>
      <dgm:t>
        <a:bodyPr/>
        <a:lstStyle/>
        <a:p>
          <a:pPr rtl="0"/>
          <a:r>
            <a:rPr lang="en-US" dirty="0" smtClean="0"/>
            <a:t>Reduce</a:t>
          </a:r>
          <a:r>
            <a:rPr lang="zh-CN" altLang="en-US" dirty="0" smtClean="0"/>
            <a:t>：</a:t>
          </a:r>
          <a:r>
            <a:rPr lang="en-US" altLang="zh-CN" dirty="0" smtClean="0"/>
            <a:t>Iteration 1</a:t>
          </a:r>
          <a:endParaRPr lang="zh-CN" dirty="0"/>
        </a:p>
      </dgm:t>
    </dgm:pt>
    <dgm:pt modelId="{216CB854-211A-4CA1-8F96-5600F99CA799}" cxnId="{1BDAEDFE-9AD8-4B52-96BF-775017376E86}" type="parTrans">
      <dgm:prSet/>
      <dgm:spPr/>
      <dgm:t>
        <a:bodyPr/>
        <a:lstStyle/>
        <a:p>
          <a:endParaRPr lang="zh-CN" altLang="en-US"/>
        </a:p>
      </dgm:t>
    </dgm:pt>
    <dgm:pt modelId="{488A9C96-E958-4696-B7FE-F5AB5B89314A}" cxnId="{1BDAEDFE-9AD8-4B52-96BF-775017376E86}" type="sibTrans">
      <dgm:prSet/>
      <dgm:spPr/>
      <dgm:t>
        <a:bodyPr/>
        <a:lstStyle/>
        <a:p>
          <a:endParaRPr lang="zh-CN" altLang="en-US"/>
        </a:p>
      </dgm:t>
    </dgm:pt>
    <dgm:pt modelId="{C9422F38-7298-4987-AF09-336053F87E5E}" type="pres">
      <dgm:prSet presAssocID="{E14E2619-83B3-4139-B8B9-C2DFF501F4F7}" presName="linear" presStyleCnt="0">
        <dgm:presLayoutVars>
          <dgm:animLvl val="lvl"/>
          <dgm:resizeHandles val="exact"/>
        </dgm:presLayoutVars>
      </dgm:prSet>
      <dgm:spPr/>
      <dgm:t>
        <a:bodyPr/>
        <a:lstStyle/>
        <a:p>
          <a:endParaRPr lang="zh-CN" altLang="en-US"/>
        </a:p>
      </dgm:t>
    </dgm:pt>
    <dgm:pt modelId="{505A347C-7A36-4F93-A1FE-551C56DCE05C}" type="pres">
      <dgm:prSet presAssocID="{270C6AF0-C6F5-48CB-BDAA-783D726D7105}" presName="parentText" presStyleLbl="node1" presStyleIdx="0" presStyleCnt="1">
        <dgm:presLayoutVars>
          <dgm:chMax val="0"/>
          <dgm:bulletEnabled val="1"/>
        </dgm:presLayoutVars>
      </dgm:prSet>
      <dgm:spPr/>
      <dgm:t>
        <a:bodyPr/>
        <a:lstStyle/>
        <a:p>
          <a:endParaRPr lang="zh-CN" altLang="en-US"/>
        </a:p>
      </dgm:t>
    </dgm:pt>
  </dgm:ptLst>
  <dgm:cxnLst>
    <dgm:cxn modelId="{B6F4991B-2786-4A19-8120-9AB178CD20AB}" type="presOf" srcId="{270C6AF0-C6F5-48CB-BDAA-783D726D7105}" destId="{505A347C-7A36-4F93-A1FE-551C56DCE05C}" srcOrd="0" destOrd="0" presId="urn:microsoft.com/office/officeart/2005/8/layout/vList2"/>
    <dgm:cxn modelId="{1C6314A1-60AD-48C6-815D-7A16A9830600}" type="presOf" srcId="{E14E2619-83B3-4139-B8B9-C2DFF501F4F7}" destId="{C9422F38-7298-4987-AF09-336053F87E5E}" srcOrd="0" destOrd="0" presId="urn:microsoft.com/office/officeart/2005/8/layout/vList2"/>
    <dgm:cxn modelId="{1BDAEDFE-9AD8-4B52-96BF-775017376E86}" srcId="{E14E2619-83B3-4139-B8B9-C2DFF501F4F7}" destId="{270C6AF0-C6F5-48CB-BDAA-783D726D7105}" srcOrd="0" destOrd="0" parTransId="{216CB854-211A-4CA1-8F96-5600F99CA799}" sibTransId="{488A9C96-E958-4696-B7FE-F5AB5B89314A}"/>
    <dgm:cxn modelId="{2C697BED-1959-4CA6-A79B-68B76AB7E01B}" type="presParOf" srcId="{C9422F38-7298-4987-AF09-336053F87E5E}" destId="{505A347C-7A36-4F93-A1FE-551C56DCE05C}"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0A33B05-EE7B-4D57-A3BE-88EC8FB80508}"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6E2B7605-AD2A-4D51-A861-A2453F4086F6}">
      <dgm:prSet/>
      <dgm:spPr/>
      <dgm:t>
        <a:bodyPr/>
        <a:lstStyle/>
        <a:p>
          <a:pPr rtl="0"/>
          <a:r>
            <a:rPr lang="en-US" dirty="0" smtClean="0"/>
            <a:t>Redcuer</a:t>
          </a:r>
          <a:r>
            <a:rPr lang="zh-CN" dirty="0" smtClean="0"/>
            <a:t>：</a:t>
          </a:r>
          <a:r>
            <a:rPr lang="en-US" dirty="0" smtClean="0"/>
            <a:t>Iteration 1</a:t>
          </a:r>
          <a:endParaRPr lang="zh-CN" dirty="0"/>
        </a:p>
      </dgm:t>
    </dgm:pt>
    <dgm:pt modelId="{7CF44D4B-C7ED-4C08-BCB9-93C09836F88F}" cxnId="{A0044EC9-66C5-4E57-BBA2-3E07E61468BA}" type="parTrans">
      <dgm:prSet/>
      <dgm:spPr/>
      <dgm:t>
        <a:bodyPr/>
        <a:lstStyle/>
        <a:p>
          <a:endParaRPr lang="zh-CN" altLang="en-US"/>
        </a:p>
      </dgm:t>
    </dgm:pt>
    <dgm:pt modelId="{37A9D4B6-7C26-4D4A-BA0D-DB4F33640F32}" cxnId="{A0044EC9-66C5-4E57-BBA2-3E07E61468BA}" type="sibTrans">
      <dgm:prSet/>
      <dgm:spPr/>
      <dgm:t>
        <a:bodyPr/>
        <a:lstStyle/>
        <a:p>
          <a:endParaRPr lang="zh-CN" altLang="en-US"/>
        </a:p>
      </dgm:t>
    </dgm:pt>
    <dgm:pt modelId="{BE9F6598-BC8F-43A0-B0FF-3D2524A62F20}" type="pres">
      <dgm:prSet presAssocID="{20A33B05-EE7B-4D57-A3BE-88EC8FB80508}" presName="linear" presStyleCnt="0">
        <dgm:presLayoutVars>
          <dgm:animLvl val="lvl"/>
          <dgm:resizeHandles val="exact"/>
        </dgm:presLayoutVars>
      </dgm:prSet>
      <dgm:spPr/>
      <dgm:t>
        <a:bodyPr/>
        <a:lstStyle/>
        <a:p>
          <a:endParaRPr lang="zh-CN" altLang="en-US"/>
        </a:p>
      </dgm:t>
    </dgm:pt>
    <dgm:pt modelId="{8D839579-F623-44CB-9CA2-0835B0C86F32}" type="pres">
      <dgm:prSet presAssocID="{6E2B7605-AD2A-4D51-A861-A2453F4086F6}" presName="parentText" presStyleLbl="node1" presStyleIdx="0" presStyleCnt="1">
        <dgm:presLayoutVars>
          <dgm:chMax val="0"/>
          <dgm:bulletEnabled val="1"/>
        </dgm:presLayoutVars>
      </dgm:prSet>
      <dgm:spPr/>
      <dgm:t>
        <a:bodyPr/>
        <a:lstStyle/>
        <a:p>
          <a:endParaRPr lang="zh-CN" altLang="en-US"/>
        </a:p>
      </dgm:t>
    </dgm:pt>
  </dgm:ptLst>
  <dgm:cxnLst>
    <dgm:cxn modelId="{E65C2E83-3D2B-4D22-9381-5C0DD83621EE}" type="presOf" srcId="{20A33B05-EE7B-4D57-A3BE-88EC8FB80508}" destId="{BE9F6598-BC8F-43A0-B0FF-3D2524A62F20}" srcOrd="0" destOrd="0" presId="urn:microsoft.com/office/officeart/2005/8/layout/vList2"/>
    <dgm:cxn modelId="{A0044EC9-66C5-4E57-BBA2-3E07E61468BA}" srcId="{20A33B05-EE7B-4D57-A3BE-88EC8FB80508}" destId="{6E2B7605-AD2A-4D51-A861-A2453F4086F6}" srcOrd="0" destOrd="0" parTransId="{7CF44D4B-C7ED-4C08-BCB9-93C09836F88F}" sibTransId="{37A9D4B6-7C26-4D4A-BA0D-DB4F33640F32}"/>
    <dgm:cxn modelId="{6BC56000-7A5B-4725-B70A-96C0D0C5A95C}" type="presOf" srcId="{6E2B7605-AD2A-4D51-A861-A2453F4086F6}" destId="{8D839579-F623-44CB-9CA2-0835B0C86F32}" srcOrd="0" destOrd="0" presId="urn:microsoft.com/office/officeart/2005/8/layout/vList2"/>
    <dgm:cxn modelId="{52EF1108-7B7B-4896-8FA2-E4C1984E43C8}" type="presParOf" srcId="{BE9F6598-BC8F-43A0-B0FF-3D2524A62F20}" destId="{8D839579-F623-44CB-9CA2-0835B0C86F32}"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1DA60B19-6205-4364-994B-B43A38EB6C6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41B81CE-E269-4768-B426-4A1FFF39BD8E}">
      <dgm:prSet/>
      <dgm:spPr/>
      <dgm:t>
        <a:bodyPr/>
        <a:lstStyle/>
        <a:p>
          <a:pPr rtl="0"/>
          <a:r>
            <a:rPr lang="en-US" dirty="0" smtClean="0"/>
            <a:t>Reduce</a:t>
          </a:r>
          <a:r>
            <a:rPr lang="zh-CN" dirty="0" smtClean="0"/>
            <a:t>： </a:t>
          </a:r>
          <a:r>
            <a:rPr lang="en-US" dirty="0" smtClean="0"/>
            <a:t>Iteration 1</a:t>
          </a:r>
          <a:endParaRPr lang="zh-CN" dirty="0"/>
        </a:p>
      </dgm:t>
    </dgm:pt>
    <dgm:pt modelId="{FE2BB919-1402-42D5-A280-F38F753A7D6C}" cxnId="{0F6E058E-7A61-4529-90B0-EC2667AA24D7}" type="parTrans">
      <dgm:prSet/>
      <dgm:spPr/>
      <dgm:t>
        <a:bodyPr/>
        <a:lstStyle/>
        <a:p>
          <a:endParaRPr lang="zh-CN" altLang="en-US"/>
        </a:p>
      </dgm:t>
    </dgm:pt>
    <dgm:pt modelId="{312FB447-346C-40ED-9EB7-CEB2551DF6FD}" cxnId="{0F6E058E-7A61-4529-90B0-EC2667AA24D7}" type="sibTrans">
      <dgm:prSet/>
      <dgm:spPr/>
      <dgm:t>
        <a:bodyPr/>
        <a:lstStyle/>
        <a:p>
          <a:endParaRPr lang="zh-CN" altLang="en-US"/>
        </a:p>
      </dgm:t>
    </dgm:pt>
    <dgm:pt modelId="{0479D99C-F0FE-4228-8530-5D9CBB539CF0}" type="pres">
      <dgm:prSet presAssocID="{1DA60B19-6205-4364-994B-B43A38EB6C6D}" presName="linear" presStyleCnt="0">
        <dgm:presLayoutVars>
          <dgm:animLvl val="lvl"/>
          <dgm:resizeHandles val="exact"/>
        </dgm:presLayoutVars>
      </dgm:prSet>
      <dgm:spPr/>
      <dgm:t>
        <a:bodyPr/>
        <a:lstStyle/>
        <a:p>
          <a:endParaRPr lang="zh-CN" altLang="en-US"/>
        </a:p>
      </dgm:t>
    </dgm:pt>
    <dgm:pt modelId="{F4C5B25B-417F-422E-867E-FACD5E64E479}" type="pres">
      <dgm:prSet presAssocID="{641B81CE-E269-4768-B426-4A1FFF39BD8E}" presName="parentText" presStyleLbl="node1" presStyleIdx="0" presStyleCnt="1">
        <dgm:presLayoutVars>
          <dgm:chMax val="0"/>
          <dgm:bulletEnabled val="1"/>
        </dgm:presLayoutVars>
      </dgm:prSet>
      <dgm:spPr/>
      <dgm:t>
        <a:bodyPr/>
        <a:lstStyle/>
        <a:p>
          <a:endParaRPr lang="zh-CN" altLang="en-US"/>
        </a:p>
      </dgm:t>
    </dgm:pt>
  </dgm:ptLst>
  <dgm:cxnLst>
    <dgm:cxn modelId="{9B17A72C-3B8A-485C-A4B5-3A49796B884A}" type="presOf" srcId="{641B81CE-E269-4768-B426-4A1FFF39BD8E}" destId="{F4C5B25B-417F-422E-867E-FACD5E64E479}" srcOrd="0" destOrd="0" presId="urn:microsoft.com/office/officeart/2005/8/layout/vList2"/>
    <dgm:cxn modelId="{0F6E058E-7A61-4529-90B0-EC2667AA24D7}" srcId="{1DA60B19-6205-4364-994B-B43A38EB6C6D}" destId="{641B81CE-E269-4768-B426-4A1FFF39BD8E}" srcOrd="0" destOrd="0" parTransId="{FE2BB919-1402-42D5-A280-F38F753A7D6C}" sibTransId="{312FB447-346C-40ED-9EB7-CEB2551DF6FD}"/>
    <dgm:cxn modelId="{E12B3FE2-1D06-4E0C-A19F-FCB8BE325718}" type="presOf" srcId="{1DA60B19-6205-4364-994B-B43A38EB6C6D}" destId="{0479D99C-F0FE-4228-8530-5D9CBB539CF0}" srcOrd="0" destOrd="0" presId="urn:microsoft.com/office/officeart/2005/8/layout/vList2"/>
    <dgm:cxn modelId="{1521DC1B-D2BE-4F69-8E25-763313218923}" type="presParOf" srcId="{0479D99C-F0FE-4228-8530-5D9CBB539CF0}" destId="{F4C5B25B-417F-422E-867E-FACD5E64E479}"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75D772BA-638C-4378-8B68-810A60E9D4E7}"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86919114-8835-4C18-AB11-10C579CBADFF}">
      <dgm:prSet/>
      <dgm:spPr/>
      <dgm:t>
        <a:bodyPr/>
        <a:lstStyle/>
        <a:p>
          <a:pPr rtl="0"/>
          <a:r>
            <a:rPr lang="zh-CN" altLang="en-US" dirty="0" smtClean="0"/>
            <a:t>第</a:t>
          </a:r>
          <a:r>
            <a:rPr lang="en-US" altLang="zh-CN" dirty="0" smtClean="0"/>
            <a:t>1</a:t>
          </a:r>
          <a:r>
            <a:rPr lang="zh-CN" dirty="0" smtClean="0"/>
            <a:t>轮迭代结束</a:t>
          </a:r>
          <a:endParaRPr lang="zh-CN" dirty="0"/>
        </a:p>
      </dgm:t>
    </dgm:pt>
    <dgm:pt modelId="{B457D2BD-93DF-4D0F-94B6-4540B50EF69C}" cxnId="{36019DFB-C8C6-42E6-95F3-B1C51F93987E}" type="parTrans">
      <dgm:prSet/>
      <dgm:spPr/>
      <dgm:t>
        <a:bodyPr/>
        <a:lstStyle/>
        <a:p>
          <a:endParaRPr lang="zh-CN" altLang="en-US"/>
        </a:p>
      </dgm:t>
    </dgm:pt>
    <dgm:pt modelId="{9EA84171-ADEF-441A-AE25-5DD47F421DF7}" cxnId="{36019DFB-C8C6-42E6-95F3-B1C51F93987E}" type="sibTrans">
      <dgm:prSet/>
      <dgm:spPr/>
      <dgm:t>
        <a:bodyPr/>
        <a:lstStyle/>
        <a:p>
          <a:endParaRPr lang="zh-CN" altLang="en-US"/>
        </a:p>
      </dgm:t>
    </dgm:pt>
    <dgm:pt modelId="{B8DE1D9E-2B60-48CD-B5C8-1444F5D01E27}" type="pres">
      <dgm:prSet presAssocID="{75D772BA-638C-4378-8B68-810A60E9D4E7}" presName="linear" presStyleCnt="0">
        <dgm:presLayoutVars>
          <dgm:animLvl val="lvl"/>
          <dgm:resizeHandles val="exact"/>
        </dgm:presLayoutVars>
      </dgm:prSet>
      <dgm:spPr/>
      <dgm:t>
        <a:bodyPr/>
        <a:lstStyle/>
        <a:p>
          <a:endParaRPr lang="zh-CN" altLang="en-US"/>
        </a:p>
      </dgm:t>
    </dgm:pt>
    <dgm:pt modelId="{3936A860-1EED-44A7-9D1C-76A95D1F31E4}" type="pres">
      <dgm:prSet presAssocID="{86919114-8835-4C18-AB11-10C579CBADFF}" presName="parentText" presStyleLbl="node1" presStyleIdx="0" presStyleCnt="1">
        <dgm:presLayoutVars>
          <dgm:chMax val="0"/>
          <dgm:bulletEnabled val="1"/>
        </dgm:presLayoutVars>
      </dgm:prSet>
      <dgm:spPr/>
      <dgm:t>
        <a:bodyPr/>
        <a:lstStyle/>
        <a:p>
          <a:endParaRPr lang="zh-CN" altLang="en-US"/>
        </a:p>
      </dgm:t>
    </dgm:pt>
  </dgm:ptLst>
  <dgm:cxnLst>
    <dgm:cxn modelId="{A8C568EA-5554-4562-8936-DDC9AC67C5A6}" type="presOf" srcId="{75D772BA-638C-4378-8B68-810A60E9D4E7}" destId="{B8DE1D9E-2B60-48CD-B5C8-1444F5D01E27}" srcOrd="0" destOrd="0" presId="urn:microsoft.com/office/officeart/2005/8/layout/vList2"/>
    <dgm:cxn modelId="{6867553C-4276-414C-94B1-5DDA9D6E03EE}" type="presOf" srcId="{86919114-8835-4C18-AB11-10C579CBADFF}" destId="{3936A860-1EED-44A7-9D1C-76A95D1F31E4}" srcOrd="0" destOrd="0" presId="urn:microsoft.com/office/officeart/2005/8/layout/vList2"/>
    <dgm:cxn modelId="{36019DFB-C8C6-42E6-95F3-B1C51F93987E}" srcId="{75D772BA-638C-4378-8B68-810A60E9D4E7}" destId="{86919114-8835-4C18-AB11-10C579CBADFF}" srcOrd="0" destOrd="0" parTransId="{B457D2BD-93DF-4D0F-94B6-4540B50EF69C}" sibTransId="{9EA84171-ADEF-441A-AE25-5DD47F421DF7}"/>
    <dgm:cxn modelId="{A26C5C0F-53D5-4193-BD6B-D2BEB3435C6B}" type="presParOf" srcId="{B8DE1D9E-2B60-48CD-B5C8-1444F5D01E27}" destId="{3936A860-1EED-44A7-9D1C-76A95D1F31E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70E2A1EF-AC45-483B-94B4-697174F18D44}"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E28AB65F-B9CA-41B8-82B9-C7ACF5375A39}">
      <dgm:prSet/>
      <dgm:spPr/>
      <dgm:t>
        <a:bodyPr/>
        <a:lstStyle/>
        <a:p>
          <a:pPr rtl="0"/>
          <a:r>
            <a:rPr lang="zh-CN" dirty="0" smtClean="0"/>
            <a:t>终止迭代</a:t>
          </a:r>
          <a:endParaRPr lang="zh-CN" dirty="0"/>
        </a:p>
      </dgm:t>
    </dgm:pt>
    <dgm:pt modelId="{2CD875B0-ED8C-4EA0-A812-504429D39857}" cxnId="{2403649F-ED54-4087-BE69-CF451FDE1F26}" type="parTrans">
      <dgm:prSet/>
      <dgm:spPr/>
      <dgm:t>
        <a:bodyPr/>
        <a:lstStyle/>
        <a:p>
          <a:endParaRPr lang="zh-CN" altLang="en-US"/>
        </a:p>
      </dgm:t>
    </dgm:pt>
    <dgm:pt modelId="{4E7B61D3-987E-44B7-BE71-350727CE7B79}" cxnId="{2403649F-ED54-4087-BE69-CF451FDE1F26}" type="sibTrans">
      <dgm:prSet/>
      <dgm:spPr/>
      <dgm:t>
        <a:bodyPr/>
        <a:lstStyle/>
        <a:p>
          <a:endParaRPr lang="zh-CN" altLang="en-US"/>
        </a:p>
      </dgm:t>
    </dgm:pt>
    <dgm:pt modelId="{761EA9BA-7EF9-4910-9858-0B0F926EC460}" type="pres">
      <dgm:prSet presAssocID="{70E2A1EF-AC45-483B-94B4-697174F18D44}" presName="linear" presStyleCnt="0">
        <dgm:presLayoutVars>
          <dgm:animLvl val="lvl"/>
          <dgm:resizeHandles val="exact"/>
        </dgm:presLayoutVars>
      </dgm:prSet>
      <dgm:spPr/>
      <dgm:t>
        <a:bodyPr/>
        <a:lstStyle/>
        <a:p>
          <a:endParaRPr lang="zh-CN" altLang="en-US"/>
        </a:p>
      </dgm:t>
    </dgm:pt>
    <dgm:pt modelId="{9F44617F-FF92-4271-9800-12D97086B837}" type="pres">
      <dgm:prSet presAssocID="{E28AB65F-B9CA-41B8-82B9-C7ACF5375A39}" presName="parentText" presStyleLbl="node1" presStyleIdx="0" presStyleCnt="1">
        <dgm:presLayoutVars>
          <dgm:chMax val="0"/>
          <dgm:bulletEnabled val="1"/>
        </dgm:presLayoutVars>
      </dgm:prSet>
      <dgm:spPr/>
      <dgm:t>
        <a:bodyPr/>
        <a:lstStyle/>
        <a:p>
          <a:endParaRPr lang="zh-CN" altLang="en-US"/>
        </a:p>
      </dgm:t>
    </dgm:pt>
  </dgm:ptLst>
  <dgm:cxnLst>
    <dgm:cxn modelId="{E7C937F9-1881-4695-844E-CF47E36F3DE7}" type="presOf" srcId="{70E2A1EF-AC45-483B-94B4-697174F18D44}" destId="{761EA9BA-7EF9-4910-9858-0B0F926EC460}" srcOrd="0" destOrd="0" presId="urn:microsoft.com/office/officeart/2005/8/layout/vList2"/>
    <dgm:cxn modelId="{34D23928-BD9C-4356-91FF-A64B40E79375}" type="presOf" srcId="{E28AB65F-B9CA-41B8-82B9-C7ACF5375A39}" destId="{9F44617F-FF92-4271-9800-12D97086B837}" srcOrd="0" destOrd="0" presId="urn:microsoft.com/office/officeart/2005/8/layout/vList2"/>
    <dgm:cxn modelId="{2403649F-ED54-4087-BE69-CF451FDE1F26}" srcId="{70E2A1EF-AC45-483B-94B4-697174F18D44}" destId="{E28AB65F-B9CA-41B8-82B9-C7ACF5375A39}" srcOrd="0" destOrd="0" parTransId="{2CD875B0-ED8C-4EA0-A812-504429D39857}" sibTransId="{4E7B61D3-987E-44B7-BE71-350727CE7B79}"/>
    <dgm:cxn modelId="{F7820336-E161-4B1C-8E68-F83FD866E64F}" type="presParOf" srcId="{761EA9BA-7EF9-4910-9858-0B0F926EC460}" destId="{9F44617F-FF92-4271-9800-12D97086B83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0E5BB864-2E7B-4226-A055-02FC47F6D037}"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4404FE0B-B208-4838-883C-FB92DE0E55F9}">
      <dgm:prSet/>
      <dgm:spPr/>
      <dgm:t>
        <a:bodyPr/>
        <a:lstStyle/>
        <a:p>
          <a:pPr rtl="0"/>
          <a:r>
            <a:rPr lang="zh-CN" dirty="0" smtClean="0"/>
            <a:t>小结</a:t>
          </a:r>
          <a:endParaRPr lang="zh-CN" dirty="0"/>
        </a:p>
      </dgm:t>
    </dgm:pt>
    <dgm:pt modelId="{341AFF81-2D2A-44CD-BFEA-7BE182344A7A}" cxnId="{997F4B86-289E-4F51-8869-F36948F187E9}" type="parTrans">
      <dgm:prSet/>
      <dgm:spPr/>
      <dgm:t>
        <a:bodyPr/>
        <a:lstStyle/>
        <a:p>
          <a:endParaRPr lang="zh-CN" altLang="en-US"/>
        </a:p>
      </dgm:t>
    </dgm:pt>
    <dgm:pt modelId="{42381F4B-38FD-44AF-9273-0BAB520C5D42}" cxnId="{997F4B86-289E-4F51-8869-F36948F187E9}" type="sibTrans">
      <dgm:prSet/>
      <dgm:spPr/>
      <dgm:t>
        <a:bodyPr/>
        <a:lstStyle/>
        <a:p>
          <a:endParaRPr lang="zh-CN" altLang="en-US"/>
        </a:p>
      </dgm:t>
    </dgm:pt>
    <dgm:pt modelId="{8ECC42CC-4461-475A-A067-952B5B094AFC}" type="pres">
      <dgm:prSet presAssocID="{0E5BB864-2E7B-4226-A055-02FC47F6D037}" presName="linear" presStyleCnt="0">
        <dgm:presLayoutVars>
          <dgm:animLvl val="lvl"/>
          <dgm:resizeHandles val="exact"/>
        </dgm:presLayoutVars>
      </dgm:prSet>
      <dgm:spPr/>
      <dgm:t>
        <a:bodyPr/>
        <a:lstStyle/>
        <a:p>
          <a:endParaRPr lang="zh-CN" altLang="en-US"/>
        </a:p>
      </dgm:t>
    </dgm:pt>
    <dgm:pt modelId="{14C5CEF4-F6DF-4E90-B643-D3023D9CCC97}" type="pres">
      <dgm:prSet presAssocID="{4404FE0B-B208-4838-883C-FB92DE0E55F9}" presName="parentText" presStyleLbl="node1" presStyleIdx="0" presStyleCnt="1">
        <dgm:presLayoutVars>
          <dgm:chMax val="0"/>
          <dgm:bulletEnabled val="1"/>
        </dgm:presLayoutVars>
      </dgm:prSet>
      <dgm:spPr/>
      <dgm:t>
        <a:bodyPr/>
        <a:lstStyle/>
        <a:p>
          <a:endParaRPr lang="zh-CN" altLang="en-US"/>
        </a:p>
      </dgm:t>
    </dgm:pt>
  </dgm:ptLst>
  <dgm:cxnLst>
    <dgm:cxn modelId="{446F95F8-2938-4640-AE96-CFD421B56B68}" type="presOf" srcId="{0E5BB864-2E7B-4226-A055-02FC47F6D037}" destId="{8ECC42CC-4461-475A-A067-952B5B094AFC}" srcOrd="0" destOrd="0" presId="urn:microsoft.com/office/officeart/2005/8/layout/vList2"/>
    <dgm:cxn modelId="{997F4B86-289E-4F51-8869-F36948F187E9}" srcId="{0E5BB864-2E7B-4226-A055-02FC47F6D037}" destId="{4404FE0B-B208-4838-883C-FB92DE0E55F9}" srcOrd="0" destOrd="0" parTransId="{341AFF81-2D2A-44CD-BFEA-7BE182344A7A}" sibTransId="{42381F4B-38FD-44AF-9273-0BAB520C5D42}"/>
    <dgm:cxn modelId="{2DCF5018-A06A-4FE3-BFEA-8913F6364F22}" type="presOf" srcId="{4404FE0B-B208-4838-883C-FB92DE0E55F9}" destId="{14C5CEF4-F6DF-4E90-B643-D3023D9CCC97}" srcOrd="0" destOrd="0" presId="urn:microsoft.com/office/officeart/2005/8/layout/vList2"/>
    <dgm:cxn modelId="{863259C0-0551-426E-8C10-DD59DD93DA25}" type="presParOf" srcId="{8ECC42CC-4461-475A-A067-952B5B094AFC}" destId="{14C5CEF4-F6DF-4E90-B643-D3023D9CCC9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ABE6BB-9368-440B-9D93-74D50A2523B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F0B538DB-B912-4112-8B76-4624B3F9FA1A}">
      <dgm:prSet/>
      <dgm:spPr/>
      <dgm:t>
        <a:bodyPr/>
        <a:lstStyle/>
        <a:p>
          <a:pPr rtl="0"/>
          <a:r>
            <a:rPr lang="en-US" altLang="zh-CN" dirty="0" smtClean="0"/>
            <a:t>K-Means</a:t>
          </a:r>
          <a:r>
            <a:rPr lang="zh-CN" altLang="en-US" dirty="0" smtClean="0"/>
            <a:t>算法</a:t>
          </a:r>
          <a:endParaRPr lang="zh-CN" dirty="0"/>
        </a:p>
      </dgm:t>
    </dgm:pt>
    <dgm:pt modelId="{04FDBFD1-B955-470E-BDDD-4B127B94D0AB}" cxnId="{28B158F6-44B5-4D35-9359-AF4D49BE9C8D}" type="parTrans">
      <dgm:prSet/>
      <dgm:spPr/>
      <dgm:t>
        <a:bodyPr/>
        <a:lstStyle/>
        <a:p>
          <a:endParaRPr lang="zh-CN" altLang="en-US"/>
        </a:p>
      </dgm:t>
    </dgm:pt>
    <dgm:pt modelId="{43AE682A-984A-4573-979A-A832A68B91C4}" cxnId="{28B158F6-44B5-4D35-9359-AF4D49BE9C8D}" type="sibTrans">
      <dgm:prSet/>
      <dgm:spPr/>
      <dgm:t>
        <a:bodyPr/>
        <a:lstStyle/>
        <a:p>
          <a:endParaRPr lang="zh-CN" altLang="en-US"/>
        </a:p>
      </dgm:t>
    </dgm:pt>
    <dgm:pt modelId="{02343345-2F74-46A3-A7B2-961B3A780B0C}" type="pres">
      <dgm:prSet presAssocID="{6AABE6BB-9368-440B-9D93-74D50A2523B5}" presName="linear" presStyleCnt="0">
        <dgm:presLayoutVars>
          <dgm:animLvl val="lvl"/>
          <dgm:resizeHandles val="exact"/>
        </dgm:presLayoutVars>
      </dgm:prSet>
      <dgm:spPr/>
      <dgm:t>
        <a:bodyPr/>
        <a:lstStyle/>
        <a:p>
          <a:endParaRPr lang="zh-CN" altLang="en-US"/>
        </a:p>
      </dgm:t>
    </dgm:pt>
    <dgm:pt modelId="{090E16D0-C059-4E2C-8BC1-4DA00CA4DD9D}" type="pres">
      <dgm:prSet presAssocID="{F0B538DB-B912-4112-8B76-4624B3F9FA1A}" presName="parentText" presStyleLbl="node1" presStyleIdx="0" presStyleCnt="1">
        <dgm:presLayoutVars>
          <dgm:chMax val="0"/>
          <dgm:bulletEnabled val="1"/>
        </dgm:presLayoutVars>
      </dgm:prSet>
      <dgm:spPr/>
      <dgm:t>
        <a:bodyPr/>
        <a:lstStyle/>
        <a:p>
          <a:endParaRPr lang="zh-CN" altLang="en-US"/>
        </a:p>
      </dgm:t>
    </dgm:pt>
  </dgm:ptLst>
  <dgm:cxnLst>
    <dgm:cxn modelId="{863BFA2C-F02F-4127-8943-50B27B2A12B6}" type="presOf" srcId="{F0B538DB-B912-4112-8B76-4624B3F9FA1A}" destId="{090E16D0-C059-4E2C-8BC1-4DA00CA4DD9D}" srcOrd="0" destOrd="0" presId="urn:microsoft.com/office/officeart/2005/8/layout/vList2"/>
    <dgm:cxn modelId="{2A31570D-F273-4CF5-938A-DA065D1280EE}" type="presOf" srcId="{6AABE6BB-9368-440B-9D93-74D50A2523B5}" destId="{02343345-2F74-46A3-A7B2-961B3A780B0C}" srcOrd="0" destOrd="0" presId="urn:microsoft.com/office/officeart/2005/8/layout/vList2"/>
    <dgm:cxn modelId="{28B158F6-44B5-4D35-9359-AF4D49BE9C8D}" srcId="{6AABE6BB-9368-440B-9D93-74D50A2523B5}" destId="{F0B538DB-B912-4112-8B76-4624B3F9FA1A}" srcOrd="0" destOrd="0" parTransId="{04FDBFD1-B955-470E-BDDD-4B127B94D0AB}" sibTransId="{43AE682A-984A-4573-979A-A832A68B91C4}"/>
    <dgm:cxn modelId="{D5E63355-C633-4600-A51C-9E6B4B536BB7}" type="presParOf" srcId="{02343345-2F74-46A3-A7B2-961B3A780B0C}" destId="{090E16D0-C059-4E2C-8BC1-4DA00CA4DD9D}"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E2A2EB5-E7CF-4F1E-9A37-E353F09286FD}"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293B643-5669-491A-8B3F-2804F0AFC2FC}">
      <dgm:prSet/>
      <dgm:spPr/>
      <dgm:t>
        <a:bodyPr/>
        <a:lstStyle/>
        <a:p>
          <a:pPr rtl="0"/>
          <a:r>
            <a:rPr lang="zh-CN" dirty="0" smtClean="0"/>
            <a:t>过程示例</a:t>
          </a:r>
          <a:r>
            <a:rPr lang="en-US" altLang="zh-CN" dirty="0" smtClean="0"/>
            <a:t>	</a:t>
          </a:r>
          <a:r>
            <a:rPr lang="zh-CN" altLang="en-US" dirty="0" smtClean="0"/>
            <a:t>（</a:t>
          </a:r>
          <a:r>
            <a:rPr lang="en-US" altLang="zh-CN" dirty="0" smtClean="0"/>
            <a:t>1</a:t>
          </a:r>
          <a:r>
            <a:rPr lang="zh-CN" altLang="en-US" dirty="0" smtClean="0"/>
            <a:t>）</a:t>
          </a:r>
          <a:endParaRPr lang="zh-CN" dirty="0"/>
        </a:p>
      </dgm:t>
    </dgm:pt>
    <dgm:pt modelId="{E892C9B2-9B61-48C9-A469-8C26094BF8A8}" cxnId="{03B340F9-D388-476A-A19F-B72F8BD14613}" type="parTrans">
      <dgm:prSet/>
      <dgm:spPr/>
      <dgm:t>
        <a:bodyPr/>
        <a:lstStyle/>
        <a:p>
          <a:endParaRPr lang="zh-CN" altLang="en-US"/>
        </a:p>
      </dgm:t>
    </dgm:pt>
    <dgm:pt modelId="{6AC18AA6-DB20-4932-A6E2-C96E11BD0CD5}" cxnId="{03B340F9-D388-476A-A19F-B72F8BD14613}" type="sibTrans">
      <dgm:prSet/>
      <dgm:spPr/>
      <dgm:t>
        <a:bodyPr/>
        <a:lstStyle/>
        <a:p>
          <a:endParaRPr lang="zh-CN" altLang="en-US"/>
        </a:p>
      </dgm:t>
    </dgm:pt>
    <dgm:pt modelId="{43B8041D-5F9D-4C2D-BEDB-DBA04ED15C7C}" type="pres">
      <dgm:prSet presAssocID="{0E2A2EB5-E7CF-4F1E-9A37-E353F09286FD}" presName="linear" presStyleCnt="0">
        <dgm:presLayoutVars>
          <dgm:animLvl val="lvl"/>
          <dgm:resizeHandles val="exact"/>
        </dgm:presLayoutVars>
      </dgm:prSet>
      <dgm:spPr/>
      <dgm:t>
        <a:bodyPr/>
        <a:lstStyle/>
        <a:p>
          <a:endParaRPr lang="zh-CN" altLang="en-US"/>
        </a:p>
      </dgm:t>
    </dgm:pt>
    <dgm:pt modelId="{DA88E85B-6CE1-4FE4-B8A9-9F80A0D28BA7}" type="pres">
      <dgm:prSet presAssocID="{0293B643-5669-491A-8B3F-2804F0AFC2FC}" presName="parentText" presStyleLbl="node1" presStyleIdx="0" presStyleCnt="1">
        <dgm:presLayoutVars>
          <dgm:chMax val="0"/>
          <dgm:bulletEnabled val="1"/>
        </dgm:presLayoutVars>
      </dgm:prSet>
      <dgm:spPr/>
      <dgm:t>
        <a:bodyPr/>
        <a:lstStyle/>
        <a:p>
          <a:endParaRPr lang="zh-CN" altLang="en-US"/>
        </a:p>
      </dgm:t>
    </dgm:pt>
  </dgm:ptLst>
  <dgm:cxnLst>
    <dgm:cxn modelId="{53E7CBC7-BC3A-4084-8BF3-ABCA425CC825}" type="presOf" srcId="{0E2A2EB5-E7CF-4F1E-9A37-E353F09286FD}" destId="{43B8041D-5F9D-4C2D-BEDB-DBA04ED15C7C}" srcOrd="0" destOrd="0" presId="urn:microsoft.com/office/officeart/2005/8/layout/vList2"/>
    <dgm:cxn modelId="{760C729B-C5ED-4911-BD85-A1D83CAF2488}" type="presOf" srcId="{0293B643-5669-491A-8B3F-2804F0AFC2FC}" destId="{DA88E85B-6CE1-4FE4-B8A9-9F80A0D28BA7}" srcOrd="0" destOrd="0" presId="urn:microsoft.com/office/officeart/2005/8/layout/vList2"/>
    <dgm:cxn modelId="{03B340F9-D388-476A-A19F-B72F8BD14613}" srcId="{0E2A2EB5-E7CF-4F1E-9A37-E353F09286FD}" destId="{0293B643-5669-491A-8B3F-2804F0AFC2FC}" srcOrd="0" destOrd="0" parTransId="{E892C9B2-9B61-48C9-A469-8C26094BF8A8}" sibTransId="{6AC18AA6-DB20-4932-A6E2-C96E11BD0CD5}"/>
    <dgm:cxn modelId="{CADFC953-DEA4-43A2-A7A7-1D63B1A46698}" type="presParOf" srcId="{43B8041D-5F9D-4C2D-BEDB-DBA04ED15C7C}" destId="{DA88E85B-6CE1-4FE4-B8A9-9F80A0D28BA7}"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22A2615-E5F9-44EA-87A3-C9492FCD38C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0BB21143-E78F-4809-810D-03862E8B2083}">
      <dgm:prSet/>
      <dgm:spPr/>
      <dgm:t>
        <a:bodyPr/>
        <a:lstStyle/>
        <a:p>
          <a:pPr rtl="0"/>
          <a:r>
            <a:rPr lang="zh-CN" dirty="0" smtClean="0"/>
            <a:t>过程示例</a:t>
          </a:r>
          <a:r>
            <a:rPr lang="en-US" dirty="0" smtClean="0"/>
            <a:t>	</a:t>
          </a:r>
          <a:r>
            <a:rPr lang="zh-CN" dirty="0" smtClean="0"/>
            <a:t>（</a:t>
          </a:r>
          <a:r>
            <a:rPr lang="en-US" dirty="0" smtClean="0"/>
            <a:t>2</a:t>
          </a:r>
          <a:r>
            <a:rPr lang="zh-CN" dirty="0" smtClean="0"/>
            <a:t>）</a:t>
          </a:r>
          <a:endParaRPr lang="zh-CN" dirty="0"/>
        </a:p>
      </dgm:t>
    </dgm:pt>
    <dgm:pt modelId="{C6732F56-BA7A-435E-8A40-6702EB4150E3}" cxnId="{3E533E36-5ABD-4044-B562-76CE91B97485}" type="parTrans">
      <dgm:prSet/>
      <dgm:spPr/>
      <dgm:t>
        <a:bodyPr/>
        <a:lstStyle/>
        <a:p>
          <a:endParaRPr lang="zh-CN" altLang="en-US"/>
        </a:p>
      </dgm:t>
    </dgm:pt>
    <dgm:pt modelId="{E2DCB72C-FDB7-40D8-9D0D-8CF3C4E25921}" cxnId="{3E533E36-5ABD-4044-B562-76CE91B97485}" type="sibTrans">
      <dgm:prSet/>
      <dgm:spPr/>
      <dgm:t>
        <a:bodyPr/>
        <a:lstStyle/>
        <a:p>
          <a:endParaRPr lang="zh-CN" altLang="en-US"/>
        </a:p>
      </dgm:t>
    </dgm:pt>
    <dgm:pt modelId="{C7C828BC-4137-40AB-BFA7-18F60A5B8CA0}" type="pres">
      <dgm:prSet presAssocID="{522A2615-E5F9-44EA-87A3-C9492FCD38CA}" presName="linear" presStyleCnt="0">
        <dgm:presLayoutVars>
          <dgm:animLvl val="lvl"/>
          <dgm:resizeHandles val="exact"/>
        </dgm:presLayoutVars>
      </dgm:prSet>
      <dgm:spPr/>
      <dgm:t>
        <a:bodyPr/>
        <a:lstStyle/>
        <a:p>
          <a:endParaRPr lang="zh-CN" altLang="en-US"/>
        </a:p>
      </dgm:t>
    </dgm:pt>
    <dgm:pt modelId="{5DBC1170-66AF-4DDC-A912-7CE70DFE6714}" type="pres">
      <dgm:prSet presAssocID="{0BB21143-E78F-4809-810D-03862E8B2083}" presName="parentText" presStyleLbl="node1" presStyleIdx="0" presStyleCnt="1">
        <dgm:presLayoutVars>
          <dgm:chMax val="0"/>
          <dgm:bulletEnabled val="1"/>
        </dgm:presLayoutVars>
      </dgm:prSet>
      <dgm:spPr/>
      <dgm:t>
        <a:bodyPr/>
        <a:lstStyle/>
        <a:p>
          <a:endParaRPr lang="zh-CN" altLang="en-US"/>
        </a:p>
      </dgm:t>
    </dgm:pt>
  </dgm:ptLst>
  <dgm:cxnLst>
    <dgm:cxn modelId="{3E533E36-5ABD-4044-B562-76CE91B97485}" srcId="{522A2615-E5F9-44EA-87A3-C9492FCD38CA}" destId="{0BB21143-E78F-4809-810D-03862E8B2083}" srcOrd="0" destOrd="0" parTransId="{C6732F56-BA7A-435E-8A40-6702EB4150E3}" sibTransId="{E2DCB72C-FDB7-40D8-9D0D-8CF3C4E25921}"/>
    <dgm:cxn modelId="{66A348B9-0637-4AB1-8BF2-EAA57404DED2}" type="presOf" srcId="{0BB21143-E78F-4809-810D-03862E8B2083}" destId="{5DBC1170-66AF-4DDC-A912-7CE70DFE6714}" srcOrd="0" destOrd="0" presId="urn:microsoft.com/office/officeart/2005/8/layout/vList2"/>
    <dgm:cxn modelId="{40DA6504-35C2-44C6-9FE7-0C7F828F8D97}" type="presOf" srcId="{522A2615-E5F9-44EA-87A3-C9492FCD38CA}" destId="{C7C828BC-4137-40AB-BFA7-18F60A5B8CA0}" srcOrd="0" destOrd="0" presId="urn:microsoft.com/office/officeart/2005/8/layout/vList2"/>
    <dgm:cxn modelId="{33E38BD2-19AB-422C-9442-E883C7831CE5}" type="presParOf" srcId="{C7C828BC-4137-40AB-BFA7-18F60A5B8CA0}" destId="{5DBC1170-66AF-4DDC-A912-7CE70DFE671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22A2615-E5F9-44EA-87A3-C9492FCD38CA}"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0BB21143-E78F-4809-810D-03862E8B2083}">
      <dgm:prSet/>
      <dgm:spPr/>
      <dgm:t>
        <a:bodyPr/>
        <a:lstStyle/>
        <a:p>
          <a:pPr rtl="0"/>
          <a:r>
            <a:rPr lang="zh-CN" dirty="0" smtClean="0"/>
            <a:t>过程示例</a:t>
          </a:r>
          <a:r>
            <a:rPr lang="en-US" dirty="0" smtClean="0"/>
            <a:t>	</a:t>
          </a:r>
          <a:r>
            <a:rPr lang="zh-CN" dirty="0" smtClean="0"/>
            <a:t>（</a:t>
          </a:r>
          <a:r>
            <a:rPr lang="en-US" altLang="zh-CN" dirty="0" smtClean="0"/>
            <a:t>3</a:t>
          </a:r>
          <a:r>
            <a:rPr lang="zh-CN" dirty="0" smtClean="0"/>
            <a:t>）</a:t>
          </a:r>
          <a:endParaRPr lang="zh-CN" dirty="0"/>
        </a:p>
      </dgm:t>
    </dgm:pt>
    <dgm:pt modelId="{C6732F56-BA7A-435E-8A40-6702EB4150E3}" cxnId="{3E533E36-5ABD-4044-B562-76CE91B97485}" type="parTrans">
      <dgm:prSet/>
      <dgm:spPr/>
      <dgm:t>
        <a:bodyPr/>
        <a:lstStyle/>
        <a:p>
          <a:endParaRPr lang="zh-CN" altLang="en-US"/>
        </a:p>
      </dgm:t>
    </dgm:pt>
    <dgm:pt modelId="{E2DCB72C-FDB7-40D8-9D0D-8CF3C4E25921}" cxnId="{3E533E36-5ABD-4044-B562-76CE91B97485}" type="sibTrans">
      <dgm:prSet/>
      <dgm:spPr/>
      <dgm:t>
        <a:bodyPr/>
        <a:lstStyle/>
        <a:p>
          <a:endParaRPr lang="zh-CN" altLang="en-US"/>
        </a:p>
      </dgm:t>
    </dgm:pt>
    <dgm:pt modelId="{C7C828BC-4137-40AB-BFA7-18F60A5B8CA0}" type="pres">
      <dgm:prSet presAssocID="{522A2615-E5F9-44EA-87A3-C9492FCD38CA}" presName="linear" presStyleCnt="0">
        <dgm:presLayoutVars>
          <dgm:animLvl val="lvl"/>
          <dgm:resizeHandles val="exact"/>
        </dgm:presLayoutVars>
      </dgm:prSet>
      <dgm:spPr/>
      <dgm:t>
        <a:bodyPr/>
        <a:lstStyle/>
        <a:p>
          <a:endParaRPr lang="zh-CN" altLang="en-US"/>
        </a:p>
      </dgm:t>
    </dgm:pt>
    <dgm:pt modelId="{5DBC1170-66AF-4DDC-A912-7CE70DFE6714}" type="pres">
      <dgm:prSet presAssocID="{0BB21143-E78F-4809-810D-03862E8B2083}" presName="parentText" presStyleLbl="node1" presStyleIdx="0" presStyleCnt="1">
        <dgm:presLayoutVars>
          <dgm:chMax val="0"/>
          <dgm:bulletEnabled val="1"/>
        </dgm:presLayoutVars>
      </dgm:prSet>
      <dgm:spPr/>
      <dgm:t>
        <a:bodyPr/>
        <a:lstStyle/>
        <a:p>
          <a:endParaRPr lang="zh-CN" altLang="en-US"/>
        </a:p>
      </dgm:t>
    </dgm:pt>
  </dgm:ptLst>
  <dgm:cxnLst>
    <dgm:cxn modelId="{DB2C8476-D682-4286-8D88-00A621054F48}" type="presOf" srcId="{0BB21143-E78F-4809-810D-03862E8B2083}" destId="{5DBC1170-66AF-4DDC-A912-7CE70DFE6714}" srcOrd="0" destOrd="0" presId="urn:microsoft.com/office/officeart/2005/8/layout/vList2"/>
    <dgm:cxn modelId="{4803FCE8-63E0-4CE3-A70A-4310B9663B65}" type="presOf" srcId="{522A2615-E5F9-44EA-87A3-C9492FCD38CA}" destId="{C7C828BC-4137-40AB-BFA7-18F60A5B8CA0}" srcOrd="0" destOrd="0" presId="urn:microsoft.com/office/officeart/2005/8/layout/vList2"/>
    <dgm:cxn modelId="{3E533E36-5ABD-4044-B562-76CE91B97485}" srcId="{522A2615-E5F9-44EA-87A3-C9492FCD38CA}" destId="{0BB21143-E78F-4809-810D-03862E8B2083}" srcOrd="0" destOrd="0" parTransId="{C6732F56-BA7A-435E-8A40-6702EB4150E3}" sibTransId="{E2DCB72C-FDB7-40D8-9D0D-8CF3C4E25921}"/>
    <dgm:cxn modelId="{F5728C25-7405-4AB2-BA6B-C25CE646462F}" type="presParOf" srcId="{C7C828BC-4137-40AB-BFA7-18F60A5B8CA0}" destId="{5DBC1170-66AF-4DDC-A912-7CE70DFE671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BAC078A-9751-4521-8FEF-A2A3721AABB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B71E5BB6-FA49-4B5F-A8D0-02AAF66F35C3}">
      <dgm:prSet/>
      <dgm:spPr/>
      <dgm:t>
        <a:bodyPr/>
        <a:lstStyle/>
        <a:p>
          <a:pPr rtl="0"/>
          <a:r>
            <a:rPr lang="en-US" altLang="zh-CN" dirty="0" smtClean="0"/>
            <a:t>K-Means</a:t>
          </a:r>
          <a:r>
            <a:rPr lang="zh-CN" altLang="en-US" dirty="0" smtClean="0"/>
            <a:t>是个不断迭代的过程</a:t>
          </a:r>
          <a:endParaRPr lang="zh-CN" dirty="0"/>
        </a:p>
      </dgm:t>
    </dgm:pt>
    <dgm:pt modelId="{E579B0AC-FEE0-49EE-ACAD-31E10C877ACA}" cxnId="{8AF0C480-6441-4992-9E09-C85B00FE674C}" type="parTrans">
      <dgm:prSet/>
      <dgm:spPr/>
      <dgm:t>
        <a:bodyPr/>
        <a:lstStyle/>
        <a:p>
          <a:endParaRPr lang="zh-CN" altLang="en-US"/>
        </a:p>
      </dgm:t>
    </dgm:pt>
    <dgm:pt modelId="{B3E46B40-5430-4A51-9955-5A4B5AB468C3}" cxnId="{8AF0C480-6441-4992-9E09-C85B00FE674C}" type="sibTrans">
      <dgm:prSet/>
      <dgm:spPr/>
      <dgm:t>
        <a:bodyPr/>
        <a:lstStyle/>
        <a:p>
          <a:endParaRPr lang="zh-CN" altLang="en-US"/>
        </a:p>
      </dgm:t>
    </dgm:pt>
    <dgm:pt modelId="{8DCF3865-E0D2-448B-B8F5-55B006F1F680}" type="pres">
      <dgm:prSet presAssocID="{3BAC078A-9751-4521-8FEF-A2A3721AABB9}" presName="linear" presStyleCnt="0">
        <dgm:presLayoutVars>
          <dgm:animLvl val="lvl"/>
          <dgm:resizeHandles val="exact"/>
        </dgm:presLayoutVars>
      </dgm:prSet>
      <dgm:spPr/>
      <dgm:t>
        <a:bodyPr/>
        <a:lstStyle/>
        <a:p>
          <a:endParaRPr lang="zh-CN" altLang="en-US"/>
        </a:p>
      </dgm:t>
    </dgm:pt>
    <dgm:pt modelId="{9AE88726-8C5D-4AC0-B29E-3CAFB98F7EF0}" type="pres">
      <dgm:prSet presAssocID="{B71E5BB6-FA49-4B5F-A8D0-02AAF66F35C3}" presName="parentText" presStyleLbl="node1" presStyleIdx="0" presStyleCnt="1">
        <dgm:presLayoutVars>
          <dgm:chMax val="0"/>
          <dgm:bulletEnabled val="1"/>
        </dgm:presLayoutVars>
      </dgm:prSet>
      <dgm:spPr/>
      <dgm:t>
        <a:bodyPr/>
        <a:lstStyle/>
        <a:p>
          <a:endParaRPr lang="zh-CN" altLang="en-US"/>
        </a:p>
      </dgm:t>
    </dgm:pt>
  </dgm:ptLst>
  <dgm:cxnLst>
    <dgm:cxn modelId="{8AF0C480-6441-4992-9E09-C85B00FE674C}" srcId="{3BAC078A-9751-4521-8FEF-A2A3721AABB9}" destId="{B71E5BB6-FA49-4B5F-A8D0-02AAF66F35C3}" srcOrd="0" destOrd="0" parTransId="{E579B0AC-FEE0-49EE-ACAD-31E10C877ACA}" sibTransId="{B3E46B40-5430-4A51-9955-5A4B5AB468C3}"/>
    <dgm:cxn modelId="{DDA54859-A178-49BD-8BEA-722189109A7B}" type="presOf" srcId="{B71E5BB6-FA49-4B5F-A8D0-02AAF66F35C3}" destId="{9AE88726-8C5D-4AC0-B29E-3CAFB98F7EF0}" srcOrd="0" destOrd="0" presId="urn:microsoft.com/office/officeart/2005/8/layout/vList2"/>
    <dgm:cxn modelId="{30052786-4AEB-418C-AD26-0E28CCF66E08}" type="presOf" srcId="{3BAC078A-9751-4521-8FEF-A2A3721AABB9}" destId="{8DCF3865-E0D2-448B-B8F5-55B006F1F680}" srcOrd="0" destOrd="0" presId="urn:microsoft.com/office/officeart/2005/8/layout/vList2"/>
    <dgm:cxn modelId="{EAF2E1DD-18BC-4E33-AD4C-2A6AC438CC80}" type="presParOf" srcId="{8DCF3865-E0D2-448B-B8F5-55B006F1F680}" destId="{9AE88726-8C5D-4AC0-B29E-3CAFB98F7EF0}"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5FF5687-9A61-4604-95B7-8765748E39D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CA5D2E06-E69C-45B6-9016-82A6735FCB2F}">
      <dgm:prSet/>
      <dgm:spPr/>
      <dgm:t>
        <a:bodyPr/>
        <a:lstStyle/>
        <a:p>
          <a:pPr rtl="0"/>
          <a:r>
            <a:rPr lang="en-US" dirty="0" smtClean="0"/>
            <a:t>K-Means</a:t>
          </a:r>
          <a:r>
            <a:rPr lang="zh-CN" dirty="0" smtClean="0"/>
            <a:t>算法的局限性</a:t>
          </a:r>
          <a:endParaRPr lang="zh-CN" dirty="0"/>
        </a:p>
      </dgm:t>
    </dgm:pt>
    <dgm:pt modelId="{5A6362CB-A9FE-42A0-9E7E-5C91D67E5D54}" cxnId="{DF272C1F-757D-427E-A4AE-5423E92415C7}" type="parTrans">
      <dgm:prSet/>
      <dgm:spPr/>
      <dgm:t>
        <a:bodyPr/>
        <a:lstStyle/>
        <a:p>
          <a:endParaRPr lang="zh-CN" altLang="en-US"/>
        </a:p>
      </dgm:t>
    </dgm:pt>
    <dgm:pt modelId="{FE0FDB3F-FBD3-4BF9-B8A9-75B3F76F7C37}" cxnId="{DF272C1F-757D-427E-A4AE-5423E92415C7}" type="sibTrans">
      <dgm:prSet/>
      <dgm:spPr/>
      <dgm:t>
        <a:bodyPr/>
        <a:lstStyle/>
        <a:p>
          <a:endParaRPr lang="zh-CN" altLang="en-US"/>
        </a:p>
      </dgm:t>
    </dgm:pt>
    <dgm:pt modelId="{7EAC0B94-F76C-4053-8D94-0588E878DF38}" type="pres">
      <dgm:prSet presAssocID="{F5FF5687-9A61-4604-95B7-8765748E39DC}" presName="linear" presStyleCnt="0">
        <dgm:presLayoutVars>
          <dgm:animLvl val="lvl"/>
          <dgm:resizeHandles val="exact"/>
        </dgm:presLayoutVars>
      </dgm:prSet>
      <dgm:spPr/>
      <dgm:t>
        <a:bodyPr/>
        <a:lstStyle/>
        <a:p>
          <a:endParaRPr lang="zh-CN" altLang="en-US"/>
        </a:p>
      </dgm:t>
    </dgm:pt>
    <dgm:pt modelId="{C33AE23F-5546-4317-88C4-FCC2D43D3414}" type="pres">
      <dgm:prSet presAssocID="{CA5D2E06-E69C-45B6-9016-82A6735FCB2F}" presName="parentText" presStyleLbl="node1" presStyleIdx="0" presStyleCnt="1">
        <dgm:presLayoutVars>
          <dgm:chMax val="0"/>
          <dgm:bulletEnabled val="1"/>
        </dgm:presLayoutVars>
      </dgm:prSet>
      <dgm:spPr/>
      <dgm:t>
        <a:bodyPr/>
        <a:lstStyle/>
        <a:p>
          <a:endParaRPr lang="zh-CN" altLang="en-US"/>
        </a:p>
      </dgm:t>
    </dgm:pt>
  </dgm:ptLst>
  <dgm:cxnLst>
    <dgm:cxn modelId="{BCD54A16-2E4B-4572-91B5-FD901E58A519}" type="presOf" srcId="{CA5D2E06-E69C-45B6-9016-82A6735FCB2F}" destId="{C33AE23F-5546-4317-88C4-FCC2D43D3414}" srcOrd="0" destOrd="0" presId="urn:microsoft.com/office/officeart/2005/8/layout/vList2"/>
    <dgm:cxn modelId="{4B4DF505-303F-4672-8B84-98C66FB6C672}" type="presOf" srcId="{F5FF5687-9A61-4604-95B7-8765748E39DC}" destId="{7EAC0B94-F76C-4053-8D94-0588E878DF38}" srcOrd="0" destOrd="0" presId="urn:microsoft.com/office/officeart/2005/8/layout/vList2"/>
    <dgm:cxn modelId="{DF272C1F-757D-427E-A4AE-5423E92415C7}" srcId="{F5FF5687-9A61-4604-95B7-8765748E39DC}" destId="{CA5D2E06-E69C-45B6-9016-82A6735FCB2F}" srcOrd="0" destOrd="0" parTransId="{5A6362CB-A9FE-42A0-9E7E-5C91D67E5D54}" sibTransId="{FE0FDB3F-FBD3-4BF9-B8A9-75B3F76F7C37}"/>
    <dgm:cxn modelId="{454C62DD-13BA-408A-BB02-8B4092B78642}" type="presParOf" srcId="{7EAC0B94-F76C-4053-8D94-0588E878DF38}" destId="{C33AE23F-5546-4317-88C4-FCC2D43D3414}"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E766879-B7EE-4D07-BC0F-1DF0BC151BB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zh-CN" altLang="en-US"/>
        </a:p>
      </dgm:t>
    </dgm:pt>
    <dgm:pt modelId="{AE0EC955-1DC4-448C-8619-F2ED4C81C1F7}">
      <dgm:prSet/>
      <dgm:spPr/>
      <dgm:t>
        <a:bodyPr/>
        <a:lstStyle/>
        <a:p>
          <a:pPr rtl="0"/>
          <a:r>
            <a:rPr lang="en-US" dirty="0" smtClean="0"/>
            <a:t>K-Means</a:t>
          </a:r>
          <a:r>
            <a:rPr lang="zh-CN" dirty="0" smtClean="0"/>
            <a:t>计算性能的瓶颈</a:t>
          </a:r>
          <a:endParaRPr lang="zh-CN" dirty="0"/>
        </a:p>
      </dgm:t>
    </dgm:pt>
    <dgm:pt modelId="{8D4A5A96-3622-4B33-92FD-D990B1818750}" cxnId="{1B208444-9066-4A95-B00A-A65EA005421A}" type="parTrans">
      <dgm:prSet/>
      <dgm:spPr/>
      <dgm:t>
        <a:bodyPr/>
        <a:lstStyle/>
        <a:p>
          <a:endParaRPr lang="zh-CN" altLang="en-US"/>
        </a:p>
      </dgm:t>
    </dgm:pt>
    <dgm:pt modelId="{9C9D10B0-D8DE-4B2E-A54F-9BCDFA3F0DAB}" cxnId="{1B208444-9066-4A95-B00A-A65EA005421A}" type="sibTrans">
      <dgm:prSet/>
      <dgm:spPr/>
      <dgm:t>
        <a:bodyPr/>
        <a:lstStyle/>
        <a:p>
          <a:endParaRPr lang="zh-CN" altLang="en-US"/>
        </a:p>
      </dgm:t>
    </dgm:pt>
    <dgm:pt modelId="{5F212C6E-439B-4557-BB6F-F64C5FEAD0CF}" type="pres">
      <dgm:prSet presAssocID="{AE766879-B7EE-4D07-BC0F-1DF0BC151BBA}" presName="linear" presStyleCnt="0">
        <dgm:presLayoutVars>
          <dgm:animLvl val="lvl"/>
          <dgm:resizeHandles val="exact"/>
        </dgm:presLayoutVars>
      </dgm:prSet>
      <dgm:spPr/>
      <dgm:t>
        <a:bodyPr/>
        <a:lstStyle/>
        <a:p>
          <a:endParaRPr lang="zh-CN" altLang="en-US"/>
        </a:p>
      </dgm:t>
    </dgm:pt>
    <dgm:pt modelId="{EB6B12DB-4BB5-44FB-B6F7-FF7C6A45994F}" type="pres">
      <dgm:prSet presAssocID="{AE0EC955-1DC4-448C-8619-F2ED4C81C1F7}" presName="parentText" presStyleLbl="node1" presStyleIdx="0" presStyleCnt="1">
        <dgm:presLayoutVars>
          <dgm:chMax val="0"/>
          <dgm:bulletEnabled val="1"/>
        </dgm:presLayoutVars>
      </dgm:prSet>
      <dgm:spPr/>
      <dgm:t>
        <a:bodyPr/>
        <a:lstStyle/>
        <a:p>
          <a:endParaRPr lang="zh-CN" altLang="en-US"/>
        </a:p>
      </dgm:t>
    </dgm:pt>
  </dgm:ptLst>
  <dgm:cxnLst>
    <dgm:cxn modelId="{95ADF8C1-E896-4C05-9F5C-B88E1438100A}" type="presOf" srcId="{AE0EC955-1DC4-448C-8619-F2ED4C81C1F7}" destId="{EB6B12DB-4BB5-44FB-B6F7-FF7C6A45994F}" srcOrd="0" destOrd="0" presId="urn:microsoft.com/office/officeart/2005/8/layout/vList2"/>
    <dgm:cxn modelId="{78A0553C-1CED-440B-9F93-3BB2EACA2726}" type="presOf" srcId="{AE766879-B7EE-4D07-BC0F-1DF0BC151BBA}" destId="{5F212C6E-439B-4557-BB6F-F64C5FEAD0CF}" srcOrd="0" destOrd="0" presId="urn:microsoft.com/office/officeart/2005/8/layout/vList2"/>
    <dgm:cxn modelId="{1B208444-9066-4A95-B00A-A65EA005421A}" srcId="{AE766879-B7EE-4D07-BC0F-1DF0BC151BBA}" destId="{AE0EC955-1DC4-448C-8619-F2ED4C81C1F7}" srcOrd="0" destOrd="0" parTransId="{8D4A5A96-3622-4B33-92FD-D990B1818750}" sibTransId="{9C9D10B0-D8DE-4B2E-A54F-9BCDFA3F0DAB}"/>
    <dgm:cxn modelId="{83CA9E12-1B12-4562-9817-FEF6A1A2B6C4}" type="presParOf" srcId="{5F212C6E-439B-4557-BB6F-F64C5FEAD0CF}" destId="{EB6B12DB-4BB5-44FB-B6F7-FF7C6A45994F}" srcOrd="0"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4C58A40-210B-4EC6-BE5D-66781E4451B9}">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聚类</a:t>
          </a:r>
          <a:r>
            <a:rPr lang="zh-CN" altLang="en-US" sz="4200" kern="1200" dirty="0" smtClean="0"/>
            <a:t>过程</a:t>
          </a:r>
          <a:endParaRPr lang="zh-CN" sz="4200" kern="1200" dirty="0"/>
        </a:p>
      </dsp:txBody>
      <dsp:txXfrm>
        <a:off x="0" y="6390"/>
        <a:ext cx="8229600" cy="1130219"/>
      </dsp:txXfrm>
    </dsp:sp>
  </dsp:spTree>
</dsp:drawing>
</file>

<file path=ppt/diagrams/drawing1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7AA129CC-878F-40A5-999E-585D53AE4E4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altLang="en-US" sz="4200" kern="1200" dirty="0" smtClean="0"/>
            <a:t>考虑数据相关度</a:t>
          </a:r>
          <a:endParaRPr lang="zh-CN" sz="4200" kern="1200" dirty="0"/>
        </a:p>
      </dsp:txBody>
      <dsp:txXfrm>
        <a:off x="0" y="6390"/>
        <a:ext cx="8229600" cy="1130219"/>
      </dsp:txXfrm>
    </dsp:sp>
  </dsp:spTree>
</dsp:drawing>
</file>

<file path=ppt/diagrams/drawing1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B08ACA4F-F262-4612-AF12-4F1A99BA303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altLang="en-US" sz="4200" kern="1200" dirty="0" smtClean="0"/>
            <a:t>数值</a:t>
          </a:r>
          <a:r>
            <a:rPr lang="zh-CN" sz="4200" kern="1200" dirty="0" smtClean="0"/>
            <a:t>类型</a:t>
          </a:r>
          <a:endParaRPr lang="zh-CN" sz="4200" kern="1200" dirty="0"/>
        </a:p>
      </dsp:txBody>
      <dsp:txXfrm>
        <a:off x="0" y="6390"/>
        <a:ext cx="8229600" cy="1130219"/>
      </dsp:txXfrm>
    </dsp:sp>
  </dsp:spTree>
</dsp:drawing>
</file>

<file path=ppt/diagrams/drawing1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81DCA67-43BC-4369-ACEA-43C78D837EE5}">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Cluster</a:t>
          </a:r>
          <a:r>
            <a:rPr lang="zh-CN" sz="4200" kern="1200" dirty="0" smtClean="0"/>
            <a:t>的表示</a:t>
          </a:r>
          <a:endParaRPr lang="zh-CN" sz="4200" kern="1200" dirty="0"/>
        </a:p>
      </dsp:txBody>
      <dsp:txXfrm>
        <a:off x="0" y="6390"/>
        <a:ext cx="8229600" cy="1130219"/>
      </dsp:txXfrm>
    </dsp:sp>
  </dsp:spTree>
</dsp:drawing>
</file>

<file path=ppt/diagrams/drawing1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CD54C90-8EA2-4B62-8BF2-5946C8453F28}">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相似度</a:t>
          </a:r>
          <a:r>
            <a:rPr lang="zh-CN" altLang="en-US" sz="4200" kern="1200" dirty="0" smtClean="0"/>
            <a:t>（距离）</a:t>
          </a:r>
          <a:r>
            <a:rPr lang="zh-CN" sz="4200" kern="1200" dirty="0" smtClean="0"/>
            <a:t>的计算</a:t>
          </a:r>
          <a:endParaRPr lang="zh-CN" sz="4200" kern="1200" dirty="0"/>
        </a:p>
      </dsp:txBody>
      <dsp:txXfrm>
        <a:off x="0" y="6390"/>
        <a:ext cx="8229600" cy="1130219"/>
      </dsp:txXfrm>
    </dsp:sp>
  </dsp:spTree>
</dsp:drawing>
</file>

<file path=ppt/diagrams/drawing1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9E329F0-E504-4E00-AA68-1E40F982138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altLang="en-US" sz="4200" kern="1200" dirty="0" smtClean="0"/>
            <a:t>并行化改造</a:t>
          </a:r>
          <a:r>
            <a:rPr lang="zh-CN" altLang="en-US" sz="4200" kern="1200" dirty="0" smtClean="0"/>
            <a:t>的出发点</a:t>
          </a:r>
          <a:endParaRPr lang="zh-CN" sz="4200" kern="1200" dirty="0"/>
        </a:p>
      </dsp:txBody>
      <dsp:txXfrm>
        <a:off x="0" y="6390"/>
        <a:ext cx="8229600" cy="1130219"/>
      </dsp:txXfrm>
    </dsp:sp>
  </dsp:spTree>
</dsp:drawing>
</file>

<file path=ppt/diagrams/drawing1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383BE78-7B29-4C0C-B5E5-7FCE2B9C9E09}">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需要全局共享的数据</a:t>
          </a:r>
          <a:endParaRPr lang="zh-CN" sz="4200" kern="1200" dirty="0"/>
        </a:p>
      </dsp:txBody>
      <dsp:txXfrm>
        <a:off x="0" y="6390"/>
        <a:ext cx="8229600" cy="1130219"/>
      </dsp:txXfrm>
    </dsp:sp>
  </dsp:spTree>
</dsp:drawing>
</file>

<file path=ppt/diagrams/drawing1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708ACB8-7953-4381-A39F-7B3C3438B11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数据</a:t>
          </a:r>
          <a:r>
            <a:rPr lang="zh-CN" altLang="en-US" sz="4200" kern="1200" dirty="0" smtClean="0"/>
            <a:t>举例说明</a:t>
          </a:r>
          <a:endParaRPr lang="zh-CN" sz="4200" kern="1200" dirty="0"/>
        </a:p>
      </dsp:txBody>
      <dsp:txXfrm>
        <a:off x="0" y="6390"/>
        <a:ext cx="8229600" cy="1130219"/>
      </dsp:txXfrm>
    </dsp:sp>
  </dsp:spTree>
</dsp:drawing>
</file>

<file path=ppt/diagrams/drawing1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0A426FB-E544-45BC-BE35-6A9C54358A8C}">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altLang="en-US" sz="4200" kern="1200" dirty="0" smtClean="0"/>
            <a:t>准备</a:t>
          </a:r>
          <a:r>
            <a:rPr lang="zh-CN" sz="4200" kern="1200" dirty="0" smtClean="0"/>
            <a:t>开始</a:t>
          </a:r>
          <a:r>
            <a:rPr lang="en-US" sz="4200" kern="1200" dirty="0" smtClean="0"/>
            <a:t>K-Means</a:t>
          </a:r>
          <a:r>
            <a:rPr lang="zh-CN" sz="4200" kern="1200" dirty="0" smtClean="0"/>
            <a:t>聚类</a:t>
          </a:r>
          <a:endParaRPr lang="zh-CN" sz="4200" kern="1200" dirty="0"/>
        </a:p>
      </dsp:txBody>
      <dsp:txXfrm>
        <a:off x="0" y="6390"/>
        <a:ext cx="8229600" cy="1130219"/>
      </dsp:txXfrm>
    </dsp:sp>
  </dsp:spTree>
</dsp:drawing>
</file>

<file path=ppt/diagrams/drawing1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A417B38A-8DDD-42EC-9984-98E932F1EDE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Map</a:t>
          </a:r>
          <a:r>
            <a:rPr lang="zh-CN" sz="4200" kern="1200" dirty="0" smtClean="0"/>
            <a:t>阶段</a:t>
          </a:r>
          <a:endParaRPr lang="zh-CN" sz="4200" kern="1200" dirty="0"/>
        </a:p>
      </dsp:txBody>
      <dsp:txXfrm>
        <a:off x="0" y="6390"/>
        <a:ext cx="8229600" cy="1130219"/>
      </dsp:txXfrm>
    </dsp:sp>
  </dsp:spTree>
</dsp:drawing>
</file>

<file path=ppt/diagrams/drawing1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F98F4E-3D88-4D22-98F1-FDDCF2EC752D}">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Map</a:t>
          </a:r>
          <a:r>
            <a:rPr lang="zh-CN" altLang="en-US" sz="4200" kern="1200" dirty="0" smtClean="0"/>
            <a:t>：</a:t>
          </a:r>
          <a:r>
            <a:rPr lang="en-US" sz="4200" kern="1200" dirty="0" smtClean="0"/>
            <a:t>Iteration 1</a:t>
          </a:r>
          <a:endParaRPr lang="zh-CN" sz="4200" kern="1200" dirty="0"/>
        </a:p>
      </dsp:txBody>
      <dsp:txXfrm>
        <a:off x="0" y="6390"/>
        <a:ext cx="8229600" cy="1130219"/>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18CA705-E41D-4E2A-876D-25A7900E01F3}">
      <dsp:nvSpPr>
        <dsp:cNvPr id="0" name=""/>
        <dsp:cNvSpPr/>
      </dsp:nvSpPr>
      <dsp:spPr>
        <a:xfrm>
          <a:off x="0" y="60210"/>
          <a:ext cx="8229600" cy="102258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4780" tIns="144780" rIns="144780" bIns="144780" numCol="1" spcCol="1270" anchor="ctr" anchorCtr="0">
          <a:noAutofit/>
        </a:bodyPr>
        <a:lstStyle/>
        <a:p>
          <a:pPr lvl="0" algn="l" defTabSz="1689100" rtl="0">
            <a:lnSpc>
              <a:spcPct val="90000"/>
            </a:lnSpc>
            <a:spcBef>
              <a:spcPct val="0"/>
            </a:spcBef>
            <a:spcAft>
              <a:spcPct val="35000"/>
            </a:spcAft>
          </a:pPr>
          <a:r>
            <a:rPr lang="zh-CN" sz="3800" kern="1200" dirty="0" smtClean="0"/>
            <a:t>基于划分</a:t>
          </a:r>
          <a:r>
            <a:rPr lang="zh-CN" altLang="en-US" sz="3800" kern="1200" dirty="0" smtClean="0"/>
            <a:t>（</a:t>
          </a:r>
          <a:r>
            <a:rPr lang="en-US" altLang="zh-CN" sz="3800" kern="1200" dirty="0" smtClean="0"/>
            <a:t>partitioning</a:t>
          </a:r>
          <a:r>
            <a:rPr lang="zh-CN" altLang="en-US" sz="3800" kern="1200" dirty="0" smtClean="0"/>
            <a:t>）</a:t>
          </a:r>
          <a:r>
            <a:rPr lang="zh-CN" sz="3800" kern="1200" dirty="0" smtClean="0"/>
            <a:t>的聚类方法</a:t>
          </a:r>
          <a:endParaRPr lang="zh-CN" sz="3800" kern="1200" dirty="0"/>
        </a:p>
      </dsp:txBody>
      <dsp:txXfrm>
        <a:off x="0" y="60210"/>
        <a:ext cx="8229600" cy="1022580"/>
      </dsp:txXfrm>
    </dsp:sp>
  </dsp:spTree>
</dsp:drawing>
</file>

<file path=ppt/diagrams/drawing20.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767D53A-696E-4A40-A9EE-AE2215D2029F}">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Combine</a:t>
          </a:r>
          <a:r>
            <a:rPr lang="zh-CN" sz="4200" kern="1200" dirty="0" smtClean="0"/>
            <a:t>阶段</a:t>
          </a:r>
          <a:endParaRPr lang="zh-CN" sz="4200" kern="1200" dirty="0"/>
        </a:p>
      </dsp:txBody>
      <dsp:txXfrm>
        <a:off x="0" y="6390"/>
        <a:ext cx="8229600" cy="1130219"/>
      </dsp:txXfrm>
    </dsp:sp>
  </dsp:spTree>
</dsp:drawing>
</file>

<file path=ppt/diagrams/drawing2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66DCE1C-A965-477B-A4B2-73273EC82953}">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Combine</a:t>
          </a:r>
          <a:r>
            <a:rPr lang="zh-CN" sz="4200" kern="1200" dirty="0" smtClean="0"/>
            <a:t>：</a:t>
          </a:r>
          <a:r>
            <a:rPr lang="en-US" sz="4200" kern="1200" dirty="0" smtClean="0"/>
            <a:t>Iteration 1</a:t>
          </a:r>
          <a:endParaRPr lang="zh-CN" sz="4200" kern="1200" dirty="0"/>
        </a:p>
      </dsp:txBody>
      <dsp:txXfrm>
        <a:off x="0" y="6390"/>
        <a:ext cx="8229600" cy="1130219"/>
      </dsp:txXfrm>
    </dsp:sp>
  </dsp:spTree>
</dsp:drawing>
</file>

<file path=ppt/diagrams/drawing2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A16F008-EC8D-4D50-9711-C48C0489404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Reduce</a:t>
          </a:r>
          <a:r>
            <a:rPr lang="zh-CN" sz="4200" kern="1200" dirty="0" smtClean="0"/>
            <a:t>阶段</a:t>
          </a:r>
          <a:endParaRPr lang="zh-CN" sz="4200" kern="1200" dirty="0"/>
        </a:p>
      </dsp:txBody>
      <dsp:txXfrm>
        <a:off x="0" y="6390"/>
        <a:ext cx="8229600" cy="1130219"/>
      </dsp:txXfrm>
    </dsp:sp>
  </dsp:spTree>
</dsp:drawing>
</file>

<file path=ppt/diagrams/drawing2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05A347C-7A36-4F93-A1FE-551C56DCE05C}">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Reduce</a:t>
          </a:r>
          <a:r>
            <a:rPr lang="zh-CN" altLang="en-US" sz="4200" kern="1200" dirty="0" smtClean="0"/>
            <a:t>：</a:t>
          </a:r>
          <a:r>
            <a:rPr lang="en-US" altLang="zh-CN" sz="4200" kern="1200" dirty="0" smtClean="0"/>
            <a:t>Iteration 1</a:t>
          </a:r>
          <a:endParaRPr lang="zh-CN" sz="4200" kern="1200" dirty="0"/>
        </a:p>
      </dsp:txBody>
      <dsp:txXfrm>
        <a:off x="0" y="6390"/>
        <a:ext cx="8229600" cy="1130219"/>
      </dsp:txXfrm>
    </dsp:sp>
  </dsp:spTree>
</dsp:drawing>
</file>

<file path=ppt/diagrams/drawing2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8D839579-F623-44CB-9CA2-0835B0C86F32}">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Redcuer</a:t>
          </a:r>
          <a:r>
            <a:rPr lang="zh-CN" sz="4200" kern="1200" dirty="0" smtClean="0"/>
            <a:t>：</a:t>
          </a:r>
          <a:r>
            <a:rPr lang="en-US" sz="4200" kern="1200" dirty="0" smtClean="0"/>
            <a:t>Iteration 1</a:t>
          </a:r>
          <a:endParaRPr lang="zh-CN" sz="4200" kern="1200" dirty="0"/>
        </a:p>
      </dsp:txBody>
      <dsp:txXfrm>
        <a:off x="0" y="6390"/>
        <a:ext cx="8229600" cy="1130219"/>
      </dsp:txXfrm>
    </dsp:sp>
  </dsp:spTree>
</dsp:drawing>
</file>

<file path=ppt/diagrams/drawing2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4C5B25B-417F-422E-867E-FACD5E64E479}">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Reduce</a:t>
          </a:r>
          <a:r>
            <a:rPr lang="zh-CN" sz="4200" kern="1200" dirty="0" smtClean="0"/>
            <a:t>： </a:t>
          </a:r>
          <a:r>
            <a:rPr lang="en-US" sz="4200" kern="1200" dirty="0" smtClean="0"/>
            <a:t>Iteration 1</a:t>
          </a:r>
          <a:endParaRPr lang="zh-CN" sz="4200" kern="1200" dirty="0"/>
        </a:p>
      </dsp:txBody>
      <dsp:txXfrm>
        <a:off x="0" y="6390"/>
        <a:ext cx="8229600" cy="1130219"/>
      </dsp:txXfrm>
    </dsp:sp>
  </dsp:spTree>
</dsp:drawing>
</file>

<file path=ppt/diagrams/drawing2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3936A860-1EED-44A7-9D1C-76A95D1F31E4}">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altLang="en-US" sz="4200" kern="1200" dirty="0" smtClean="0"/>
            <a:t>第</a:t>
          </a:r>
          <a:r>
            <a:rPr lang="en-US" altLang="zh-CN" sz="4200" kern="1200" dirty="0" smtClean="0"/>
            <a:t>1</a:t>
          </a:r>
          <a:r>
            <a:rPr lang="zh-CN" sz="4200" kern="1200" dirty="0" smtClean="0"/>
            <a:t>轮迭代结束</a:t>
          </a:r>
          <a:endParaRPr lang="zh-CN" sz="4200" kern="1200" dirty="0"/>
        </a:p>
      </dsp:txBody>
      <dsp:txXfrm>
        <a:off x="0" y="6390"/>
        <a:ext cx="8229600" cy="1130219"/>
      </dsp:txXfrm>
    </dsp:sp>
  </dsp:spTree>
</dsp:drawing>
</file>

<file path=ppt/diagrams/drawing2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F44617F-FF92-4271-9800-12D97086B837}">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终止迭代</a:t>
          </a:r>
          <a:endParaRPr lang="zh-CN" sz="4200" kern="1200" dirty="0"/>
        </a:p>
      </dsp:txBody>
      <dsp:txXfrm>
        <a:off x="0" y="6390"/>
        <a:ext cx="8229600" cy="1130219"/>
      </dsp:txXfrm>
    </dsp:sp>
  </dsp:spTree>
</dsp:drawing>
</file>

<file path=ppt/diagrams/drawing2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4C5CEF4-F6DF-4E90-B643-D3023D9CCC97}">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小结</a:t>
          </a:r>
          <a:endParaRPr lang="zh-CN" sz="4200" kern="1200" dirty="0"/>
        </a:p>
      </dsp:txBody>
      <dsp:txXfrm>
        <a:off x="0" y="6390"/>
        <a:ext cx="8229600" cy="1130219"/>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090E16D0-C059-4E2C-8BC1-4DA00CA4DD9D}">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altLang="zh-CN" sz="4200" kern="1200" dirty="0" smtClean="0"/>
            <a:t>K-Means</a:t>
          </a:r>
          <a:r>
            <a:rPr lang="zh-CN" altLang="en-US" sz="4200" kern="1200" dirty="0" smtClean="0"/>
            <a:t>算法</a:t>
          </a:r>
          <a:endParaRPr lang="zh-CN" sz="4200" kern="1200" dirty="0"/>
        </a:p>
      </dsp:txBody>
      <dsp:txXfrm>
        <a:off x="0" y="6390"/>
        <a:ext cx="8229600" cy="1130219"/>
      </dsp:txXfrm>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DA88E85B-6CE1-4FE4-B8A9-9F80A0D28BA7}">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过程示例</a:t>
          </a:r>
          <a:r>
            <a:rPr lang="en-US" altLang="zh-CN" sz="4200" kern="1200" dirty="0" smtClean="0"/>
            <a:t>	</a:t>
          </a:r>
          <a:r>
            <a:rPr lang="zh-CN" altLang="en-US" sz="4200" kern="1200" dirty="0" smtClean="0"/>
            <a:t>（</a:t>
          </a:r>
          <a:r>
            <a:rPr lang="en-US" altLang="zh-CN" sz="4200" kern="1200" dirty="0" smtClean="0"/>
            <a:t>1</a:t>
          </a:r>
          <a:r>
            <a:rPr lang="zh-CN" altLang="en-US" sz="4200" kern="1200" dirty="0" smtClean="0"/>
            <a:t>）</a:t>
          </a:r>
          <a:endParaRPr lang="zh-CN" sz="4200" kern="1200" dirty="0"/>
        </a:p>
      </dsp:txBody>
      <dsp:txXfrm>
        <a:off x="0" y="6390"/>
        <a:ext cx="8229600" cy="1130219"/>
      </dsp:txXfrm>
    </dsp:sp>
  </dsp:spTree>
</dsp:drawing>
</file>

<file path=ppt/diagrams/drawing5.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DBC1170-66AF-4DDC-A912-7CE70DFE6714}">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过程示例</a:t>
          </a:r>
          <a:r>
            <a:rPr lang="en-US" sz="4200" kern="1200" dirty="0" smtClean="0"/>
            <a:t>	</a:t>
          </a:r>
          <a:r>
            <a:rPr lang="zh-CN" sz="4200" kern="1200" dirty="0" smtClean="0"/>
            <a:t>（</a:t>
          </a:r>
          <a:r>
            <a:rPr lang="en-US" sz="4200" kern="1200" dirty="0" smtClean="0"/>
            <a:t>2</a:t>
          </a:r>
          <a:r>
            <a:rPr lang="zh-CN" sz="4200" kern="1200" dirty="0" smtClean="0"/>
            <a:t>）</a:t>
          </a:r>
          <a:endParaRPr lang="zh-CN" sz="4200" kern="1200" dirty="0"/>
        </a:p>
      </dsp:txBody>
      <dsp:txXfrm>
        <a:off x="0" y="6390"/>
        <a:ext cx="8229600" cy="1130219"/>
      </dsp:txXfrm>
    </dsp:sp>
  </dsp:spTree>
</dsp:drawing>
</file>

<file path=ppt/diagrams/drawing6.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5DBC1170-66AF-4DDC-A912-7CE70DFE6714}">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zh-CN" sz="4200" kern="1200" dirty="0" smtClean="0"/>
            <a:t>过程示例</a:t>
          </a:r>
          <a:r>
            <a:rPr lang="en-US" sz="4200" kern="1200" dirty="0" smtClean="0"/>
            <a:t>	</a:t>
          </a:r>
          <a:r>
            <a:rPr lang="zh-CN" sz="4200" kern="1200" dirty="0" smtClean="0"/>
            <a:t>（</a:t>
          </a:r>
          <a:r>
            <a:rPr lang="en-US" altLang="zh-CN" sz="4200" kern="1200" dirty="0" smtClean="0"/>
            <a:t>3</a:t>
          </a:r>
          <a:r>
            <a:rPr lang="zh-CN" sz="4200" kern="1200" dirty="0" smtClean="0"/>
            <a:t>）</a:t>
          </a:r>
          <a:endParaRPr lang="zh-CN" sz="4200" kern="1200" dirty="0"/>
        </a:p>
      </dsp:txBody>
      <dsp:txXfrm>
        <a:off x="0" y="6390"/>
        <a:ext cx="8229600" cy="1130219"/>
      </dsp:txXfrm>
    </dsp:sp>
  </dsp:spTree>
</dsp:drawing>
</file>

<file path=ppt/diagrams/drawing7.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9AE88726-8C5D-4AC0-B29E-3CAFB98F7EF0}">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altLang="zh-CN" sz="4200" kern="1200" dirty="0" smtClean="0"/>
            <a:t>K-Means</a:t>
          </a:r>
          <a:r>
            <a:rPr lang="zh-CN" altLang="en-US" sz="4200" kern="1200" dirty="0" smtClean="0"/>
            <a:t>是个不断迭代的过程</a:t>
          </a:r>
          <a:endParaRPr lang="zh-CN" sz="4200" kern="1200" dirty="0"/>
        </a:p>
      </dsp:txBody>
      <dsp:txXfrm>
        <a:off x="0" y="6390"/>
        <a:ext cx="8229600" cy="1130219"/>
      </dsp:txXfrm>
    </dsp:sp>
  </dsp:spTree>
</dsp:drawing>
</file>

<file path=ppt/diagrams/drawing8.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33AE23F-5546-4317-88C4-FCC2D43D3414}">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K-Means</a:t>
          </a:r>
          <a:r>
            <a:rPr lang="zh-CN" sz="4200" kern="1200" dirty="0" smtClean="0"/>
            <a:t>算法的局限性</a:t>
          </a:r>
          <a:endParaRPr lang="zh-CN" sz="4200" kern="1200" dirty="0"/>
        </a:p>
      </dsp:txBody>
      <dsp:txXfrm>
        <a:off x="0" y="6390"/>
        <a:ext cx="8229600" cy="1130219"/>
      </dsp:txXfrm>
    </dsp:sp>
  </dsp:spTree>
</dsp:drawing>
</file>

<file path=ppt/diagrams/drawing9.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EB6B12DB-4BB5-44FB-B6F7-FF7C6A45994F}">
      <dsp:nvSpPr>
        <dsp:cNvPr id="0" name=""/>
        <dsp:cNvSpPr/>
      </dsp:nvSpPr>
      <dsp:spPr>
        <a:xfrm>
          <a:off x="0" y="6390"/>
          <a:ext cx="8229600" cy="1130219"/>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0020" tIns="160020" rIns="160020" bIns="160020" numCol="1" spcCol="1270" anchor="ctr" anchorCtr="0">
          <a:noAutofit/>
        </a:bodyPr>
        <a:lstStyle/>
        <a:p>
          <a:pPr lvl="0" algn="l" defTabSz="1866900" rtl="0">
            <a:lnSpc>
              <a:spcPct val="90000"/>
            </a:lnSpc>
            <a:spcBef>
              <a:spcPct val="0"/>
            </a:spcBef>
            <a:spcAft>
              <a:spcPct val="35000"/>
            </a:spcAft>
          </a:pPr>
          <a:r>
            <a:rPr lang="en-US" sz="4200" kern="1200" dirty="0" smtClean="0"/>
            <a:t>K-Means</a:t>
          </a:r>
          <a:r>
            <a:rPr lang="zh-CN" sz="4200" kern="1200" dirty="0" smtClean="0"/>
            <a:t>计算性能的瓶颈</a:t>
          </a:r>
          <a:endParaRPr lang="zh-CN" sz="4200" kern="1200" dirty="0"/>
        </a:p>
      </dsp:txBody>
      <dsp:txXfrm>
        <a:off x="0" y="6390"/>
        <a:ext cx="8229600" cy="113021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defRPr sz="1200"/>
            </a:lvl1pPr>
          </a:lstStyle>
          <a:p>
            <a:pPr>
              <a:defRPr/>
            </a:pPr>
            <a:endParaRPr lang="en-US" altLang="zh-CN"/>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a:lvl1pPr>
          </a:lstStyle>
          <a:p>
            <a:pPr>
              <a:defRPr/>
            </a:pPr>
            <a:endParaRPr lang="en-US" altLang="zh-CN"/>
          </a:p>
        </p:txBody>
      </p:sp>
      <p:sp>
        <p:nvSpPr>
          <p:cNvPr id="57348"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ctr"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defRPr sz="1200"/>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a:lvl1pPr>
          </a:lstStyle>
          <a:p>
            <a:pPr>
              <a:defRPr/>
            </a:pPr>
            <a:fld id="{DD08A5A8-5EC4-4F7D-A251-7955648A4EC3}"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buSzPct val="100000"/>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buSzPct val="100000"/>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buSzPct val="100000"/>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buSzPct val="100000"/>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buSzPct val="100000"/>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A3AA0845-2CF6-435F-9DA6-535584415230}" type="slidenum">
              <a:rPr lang="en-US" altLang="zh-CN" smtClean="0"/>
            </a:fld>
            <a:endParaRPr lang="en-US" altLang="zh-CN" smtClean="0"/>
          </a:p>
        </p:txBody>
      </p:sp>
      <p:sp>
        <p:nvSpPr>
          <p:cNvPr id="59395" name="Rectangle 2"/>
          <p:cNvSpPr>
            <a:spLocks noGrp="1" noRot="1" noChangeAspect="1" noChangeArrowheads="1" noTextEdit="1"/>
          </p:cNvSpPr>
          <p:nvPr>
            <p:ph type="sldImg"/>
          </p:nvPr>
        </p:nvSpPr>
        <p:spPr>
          <a:ln>
            <a:solidFill>
              <a:srgbClr val="000000"/>
            </a:solidFill>
          </a:ln>
        </p:spPr>
      </p:sp>
      <p:sp>
        <p:nvSpPr>
          <p:cNvPr id="59396" name="Rectangle 3"/>
          <p:cNvSpPr>
            <a:spLocks noGrp="1" noChangeArrowheads="1"/>
          </p:cNvSpPr>
          <p:nvPr>
            <p:ph type="body" idx="1"/>
          </p:nvPr>
        </p:nvSpPr>
        <p:spPr>
          <a:noFill/>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30050" name="Rectangle 11"/>
          <p:cNvSpPr>
            <a:spLocks noGrp="1" noChangeArrowheads="1"/>
          </p:cNvSpPr>
          <p:nvPr>
            <p:ph type="sldNum" sz="quarter" idx="5"/>
          </p:nvPr>
        </p:nvSpPr>
        <p:spPr>
          <a:noFill/>
        </p:spPr>
        <p:txBody>
          <a:bodyPr/>
          <a:lstStyle/>
          <a:p>
            <a:pPr defTabSz="911225"/>
            <a:fld id="{CB42298A-3F49-4C80-BB00-5E493BF191B6}" type="slidenum">
              <a:rPr lang="en-GB" smtClean="0"/>
            </a:fld>
            <a:endParaRPr lang="en-GB" dirty="0" smtClean="0"/>
          </a:p>
        </p:txBody>
      </p:sp>
      <p:sp>
        <p:nvSpPr>
          <p:cNvPr id="130051" name="Text Box 1"/>
          <p:cNvSpPr txBox="1">
            <a:spLocks noChangeArrowheads="1"/>
          </p:cNvSpPr>
          <p:nvPr/>
        </p:nvSpPr>
        <p:spPr bwMode="auto">
          <a:xfrm>
            <a:off x="1143001" y="686405"/>
            <a:ext cx="4569023" cy="3427489"/>
          </a:xfrm>
          <a:prstGeom prst="rect">
            <a:avLst/>
          </a:prstGeom>
          <a:solidFill>
            <a:srgbClr val="FFFFFF"/>
          </a:solidFill>
          <a:ln w="9360">
            <a:solidFill>
              <a:srgbClr val="000000"/>
            </a:solidFill>
            <a:miter lim="800000"/>
          </a:ln>
        </p:spPr>
        <p:txBody>
          <a:bodyPr wrap="none" lIns="91428" tIns="45713" rIns="91428" bIns="45713" anchor="ctr"/>
          <a:lstStyle/>
          <a:p>
            <a:endParaRPr lang="en-US"/>
          </a:p>
        </p:txBody>
      </p:sp>
      <p:sp>
        <p:nvSpPr>
          <p:cNvPr id="130052" name="Rectangle 2"/>
          <p:cNvSpPr>
            <a:spLocks noGrp="1" noChangeArrowheads="1"/>
          </p:cNvSpPr>
          <p:nvPr>
            <p:ph type="body"/>
          </p:nvPr>
        </p:nvSpPr>
        <p:spPr>
          <a:xfrm>
            <a:off x="686098" y="4343704"/>
            <a:ext cx="5479852" cy="4113892"/>
          </a:xfrm>
          <a:noFill/>
        </p:spPr>
        <p:txBody>
          <a:bodyPr wrap="none" anchor="ctr"/>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1"/>
          <p:cNvSpPr>
            <a:spLocks noGrp="1" noChangeArrowheads="1"/>
          </p:cNvSpPr>
          <p:nvPr>
            <p:ph type="sldNum" sz="quarter" idx="5"/>
          </p:nvPr>
        </p:nvSpPr>
        <p:spPr>
          <a:noFill/>
        </p:spPr>
        <p:txBody>
          <a:bodyPr/>
          <a:lstStyle/>
          <a:p>
            <a:pPr defTabSz="911225"/>
            <a:fld id="{99808E7A-AE55-40C3-A704-52CEB95AC26D}" type="slidenum">
              <a:rPr lang="en-GB" smtClean="0"/>
            </a:fld>
            <a:endParaRPr lang="en-GB" dirty="0" smtClean="0"/>
          </a:p>
        </p:txBody>
      </p:sp>
      <p:sp>
        <p:nvSpPr>
          <p:cNvPr id="43011" name="Text Box 1"/>
          <p:cNvSpPr txBox="1">
            <a:spLocks noChangeArrowheads="1"/>
          </p:cNvSpPr>
          <p:nvPr/>
        </p:nvSpPr>
        <p:spPr bwMode="auto">
          <a:xfrm>
            <a:off x="1143001" y="686405"/>
            <a:ext cx="4569023" cy="3427489"/>
          </a:xfrm>
          <a:prstGeom prst="rect">
            <a:avLst/>
          </a:prstGeom>
          <a:solidFill>
            <a:srgbClr val="FFFFFF"/>
          </a:solidFill>
          <a:ln w="9360">
            <a:solidFill>
              <a:srgbClr val="000000"/>
            </a:solidFill>
            <a:miter lim="800000"/>
          </a:ln>
        </p:spPr>
        <p:txBody>
          <a:bodyPr wrap="none" lIns="91428" tIns="45713" rIns="91428" bIns="45713" anchor="ctr"/>
          <a:lstStyle/>
          <a:p>
            <a:endParaRPr lang="en-US"/>
          </a:p>
        </p:txBody>
      </p:sp>
      <p:sp>
        <p:nvSpPr>
          <p:cNvPr id="43012" name="Rectangle 2"/>
          <p:cNvSpPr>
            <a:spLocks noGrp="1" noChangeArrowheads="1"/>
          </p:cNvSpPr>
          <p:nvPr>
            <p:ph type="body"/>
          </p:nvPr>
        </p:nvSpPr>
        <p:spPr>
          <a:xfrm>
            <a:off x="686098" y="4343704"/>
            <a:ext cx="5479852" cy="4113892"/>
          </a:xfrm>
          <a:noFill/>
        </p:spPr>
        <p:txBody>
          <a:bodyPr wrap="none" anchor="ctr"/>
          <a:lstStyle/>
          <a:p>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034" name="Rectangle 11"/>
          <p:cNvSpPr>
            <a:spLocks noGrp="1" noChangeArrowheads="1"/>
          </p:cNvSpPr>
          <p:nvPr>
            <p:ph type="sldNum" sz="quarter" idx="5"/>
          </p:nvPr>
        </p:nvSpPr>
        <p:spPr>
          <a:noFill/>
        </p:spPr>
        <p:txBody>
          <a:bodyPr/>
          <a:lstStyle/>
          <a:p>
            <a:pPr defTabSz="911225"/>
            <a:fld id="{1F8F4C4C-C06B-46F3-AE53-137131BE020E}" type="slidenum">
              <a:rPr lang="en-GB" smtClean="0"/>
            </a:fld>
            <a:endParaRPr lang="en-GB" dirty="0" smtClean="0"/>
          </a:p>
        </p:txBody>
      </p:sp>
      <p:sp>
        <p:nvSpPr>
          <p:cNvPr id="44035" name="Text Box 1"/>
          <p:cNvSpPr txBox="1">
            <a:spLocks noChangeArrowheads="1"/>
          </p:cNvSpPr>
          <p:nvPr/>
        </p:nvSpPr>
        <p:spPr bwMode="auto">
          <a:xfrm>
            <a:off x="1143001" y="686405"/>
            <a:ext cx="4569023" cy="3427489"/>
          </a:xfrm>
          <a:prstGeom prst="rect">
            <a:avLst/>
          </a:prstGeom>
          <a:solidFill>
            <a:srgbClr val="FFFFFF"/>
          </a:solidFill>
          <a:ln w="9360">
            <a:solidFill>
              <a:srgbClr val="000000"/>
            </a:solidFill>
            <a:miter lim="800000"/>
          </a:ln>
        </p:spPr>
        <p:txBody>
          <a:bodyPr wrap="none" lIns="91428" tIns="45713" rIns="91428" bIns="45713" anchor="ctr"/>
          <a:lstStyle/>
          <a:p>
            <a:endParaRPr lang="en-US"/>
          </a:p>
        </p:txBody>
      </p:sp>
      <p:sp>
        <p:nvSpPr>
          <p:cNvPr id="44036" name="Rectangle 2"/>
          <p:cNvSpPr>
            <a:spLocks noGrp="1" noChangeArrowheads="1"/>
          </p:cNvSpPr>
          <p:nvPr>
            <p:ph type="body"/>
          </p:nvPr>
        </p:nvSpPr>
        <p:spPr>
          <a:xfrm>
            <a:off x="686098" y="4343704"/>
            <a:ext cx="5479852" cy="4113892"/>
          </a:xfrm>
          <a:noFill/>
        </p:spPr>
        <p:txBody>
          <a:bodyPr wrap="none" anchor="ct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ED4FA15-1C6F-4F54-8D22-88F8B03D6DE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幻灯片图像占位符 1"/>
          <p:cNvSpPr>
            <a:spLocks noGrp="1" noRot="1" noChangeAspect="1" noTextEdit="1"/>
          </p:cNvSpPr>
          <p:nvPr>
            <p:ph type="sldImg"/>
          </p:nvPr>
        </p:nvSpPr>
        <p:spPr>
          <a:ln>
            <a:solidFill>
              <a:srgbClr val="000000"/>
            </a:solidFill>
            <a:miter/>
          </a:ln>
        </p:spPr>
      </p:sp>
      <p:sp>
        <p:nvSpPr>
          <p:cNvPr id="109571"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0957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幻灯片图像占位符 1"/>
          <p:cNvSpPr>
            <a:spLocks noGrp="1" noRot="1" noChangeAspect="1" noTextEdit="1"/>
          </p:cNvSpPr>
          <p:nvPr>
            <p:ph type="sldImg"/>
          </p:nvPr>
        </p:nvSpPr>
        <p:spPr>
          <a:ln>
            <a:solidFill>
              <a:srgbClr val="000000"/>
            </a:solidFill>
            <a:miter/>
          </a:ln>
        </p:spPr>
      </p:sp>
      <p:sp>
        <p:nvSpPr>
          <p:cNvPr id="110595"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1059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幻灯片图像占位符 1"/>
          <p:cNvSpPr>
            <a:spLocks noGrp="1" noRot="1" noChangeAspect="1" noTextEdit="1"/>
          </p:cNvSpPr>
          <p:nvPr>
            <p:ph type="sldImg"/>
          </p:nvPr>
        </p:nvSpPr>
        <p:spPr>
          <a:ln>
            <a:solidFill>
              <a:srgbClr val="000000"/>
            </a:solidFill>
            <a:miter/>
          </a:ln>
        </p:spPr>
      </p:sp>
      <p:sp>
        <p:nvSpPr>
          <p:cNvPr id="111619"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11620"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幻灯片图像占位符 1"/>
          <p:cNvSpPr>
            <a:spLocks noGrp="1" noRot="1" noChangeAspect="1" noTextEdit="1"/>
          </p:cNvSpPr>
          <p:nvPr>
            <p:ph type="sldImg"/>
          </p:nvPr>
        </p:nvSpPr>
        <p:spPr>
          <a:ln>
            <a:solidFill>
              <a:srgbClr val="000000"/>
            </a:solidFill>
            <a:miter/>
          </a:ln>
        </p:spPr>
      </p:sp>
      <p:sp>
        <p:nvSpPr>
          <p:cNvPr id="112643"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12644"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幻灯片图像占位符 1"/>
          <p:cNvSpPr>
            <a:spLocks noGrp="1" noRot="1" noChangeAspect="1" noTextEdit="1"/>
          </p:cNvSpPr>
          <p:nvPr>
            <p:ph type="sldImg"/>
          </p:nvPr>
        </p:nvSpPr>
        <p:spPr>
          <a:ln>
            <a:solidFill>
              <a:srgbClr val="000000"/>
            </a:solidFill>
            <a:miter/>
          </a:ln>
        </p:spPr>
      </p:sp>
      <p:sp>
        <p:nvSpPr>
          <p:cNvPr id="113667"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13668"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幻灯片图像占位符 1"/>
          <p:cNvSpPr>
            <a:spLocks noGrp="1" noRot="1" noChangeAspect="1" noTextEdit="1"/>
          </p:cNvSpPr>
          <p:nvPr>
            <p:ph type="sldImg"/>
          </p:nvPr>
        </p:nvSpPr>
        <p:spPr>
          <a:ln>
            <a:solidFill>
              <a:srgbClr val="000000"/>
            </a:solidFill>
            <a:miter/>
          </a:ln>
        </p:spPr>
      </p:sp>
      <p:sp>
        <p:nvSpPr>
          <p:cNvPr id="114691"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term,documents</a:t>
            </a:r>
            <a:endParaRPr lang="zh-CN" altLang="en-US" dirty="0"/>
          </a:p>
        </p:txBody>
      </p:sp>
      <p:sp>
        <p:nvSpPr>
          <p:cNvPr id="114692"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幻灯片图像占位符 1"/>
          <p:cNvSpPr>
            <a:spLocks noGrp="1" noRot="1" noChangeAspect="1" noTextEdit="1"/>
          </p:cNvSpPr>
          <p:nvPr>
            <p:ph type="sldImg"/>
          </p:nvPr>
        </p:nvSpPr>
        <p:spPr>
          <a:ln>
            <a:solidFill>
              <a:srgbClr val="000000"/>
            </a:solidFill>
            <a:miter/>
          </a:ln>
        </p:spPr>
      </p:sp>
      <p:sp>
        <p:nvSpPr>
          <p:cNvPr id="115715" name="备注占位符 2"/>
          <p:cNvSpPr>
            <a:spLocks noGrp="1"/>
          </p:cNvSpPr>
          <p:nvPr>
            <p:ph type="body" idx="1"/>
          </p:nvPr>
        </p:nvSpPr>
        <p:spPr>
          <a:noFill/>
          <a:ln>
            <a:noFill/>
          </a:ln>
        </p:spPr>
        <p:txBody>
          <a:bodyPr wrap="square" lIns="91440" tIns="45720" rIns="91440" bIns="45720" anchor="t"/>
          <a:p>
            <a:pPr lvl="0">
              <a:spcBef>
                <a:spcPct val="0"/>
              </a:spcBef>
            </a:pPr>
            <a:r>
              <a:rPr lang="zh-CN" altLang="en-US" dirty="0"/>
              <a:t>解释一下</a:t>
            </a:r>
            <a:r>
              <a:rPr lang="en-US" altLang="zh-CN" dirty="0"/>
              <a:t>term frequency</a:t>
            </a:r>
            <a:endParaRPr lang="zh-CN" altLang="en-US" dirty="0"/>
          </a:p>
        </p:txBody>
      </p:sp>
      <p:sp>
        <p:nvSpPr>
          <p:cNvPr id="115716" name="灯片编号占位符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Slide Image Placeholder 1"/>
          <p:cNvSpPr>
            <a:spLocks noGrp="1" noRot="1" noChangeAspect="1" noTextEdit="1"/>
          </p:cNvSpPr>
          <p:nvPr>
            <p:ph type="sldImg"/>
          </p:nvPr>
        </p:nvSpPr>
        <p:spPr>
          <a:ln>
            <a:solidFill>
              <a:srgbClr val="000000"/>
            </a:solidFill>
            <a:miter/>
          </a:ln>
        </p:spPr>
      </p:sp>
      <p:sp>
        <p:nvSpPr>
          <p:cNvPr id="116739" name="Notes Placeholder 2"/>
          <p:cNvSpPr>
            <a:spLocks noGrp="1"/>
          </p:cNvSpPr>
          <p:nvPr>
            <p:ph type="body" idx="1"/>
          </p:nvPr>
        </p:nvSpPr>
        <p:spPr>
          <a:noFill/>
          <a:ln>
            <a:noFill/>
          </a:ln>
        </p:spPr>
        <p:txBody>
          <a:bodyPr wrap="square" lIns="91440" tIns="45720" rIns="91440" bIns="45720" anchor="t"/>
          <a:p>
            <a:pPr lvl="0">
              <a:spcBef>
                <a:spcPct val="0"/>
              </a:spcBef>
            </a:pPr>
            <a:endParaRPr lang="zh-CN" altLang="en-US" dirty="0"/>
          </a:p>
        </p:txBody>
      </p:sp>
      <p:sp>
        <p:nvSpPr>
          <p:cNvPr id="116740"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p>
            <a:pPr lvl="0" algn="r"/>
            <a:fld id="{9A0DB2DC-4C9A-4742-B13C-FB6460FD3503}" type="slidenum">
              <a:rPr lang="zh-CN" altLang="en-US" sz="1200" dirty="0">
                <a:latin typeface="Calibri" panose="020F0502020204030204" pitchFamily="34" charset="0"/>
              </a:rPr>
            </a:fld>
            <a:endParaRPr lang="zh-CN" altLang="en-US" sz="1200"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4"/>
          <p:cNvSpPr>
            <a:spLocks noGrp="1" noChangeArrowheads="1"/>
          </p:cNvSpPr>
          <p:nvPr>
            <p:ph type="sldNum" sz="quarter" idx="11"/>
          </p:nvPr>
        </p:nvSpPr>
        <p:spPr/>
        <p:txBody>
          <a:bodyPr/>
          <a:lstStyle>
            <a:lvl1pPr>
              <a:defRPr/>
            </a:lvl1pPr>
          </a:lstStyle>
          <a:p>
            <a:pPr>
              <a:defRPr/>
            </a:pPr>
            <a:fld id="{61353297-BC9D-4440-9F07-6CC1520D4A0B}" type="slidenum">
              <a:rPr lang="en-US" altLang="zh-CN"/>
            </a:fld>
            <a:r>
              <a:rPr lang="en-US" altLang="zh-CN"/>
              <a:t>/35</a:t>
            </a:r>
            <a:endParaRPr lang="en-US" alt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4"/>
          <p:cNvSpPr>
            <a:spLocks noGrp="1" noChangeArrowheads="1"/>
          </p:cNvSpPr>
          <p:nvPr>
            <p:ph type="sldNum" sz="quarter" idx="11"/>
          </p:nvPr>
        </p:nvSpPr>
        <p:spPr/>
        <p:txBody>
          <a:bodyPr/>
          <a:lstStyle>
            <a:lvl1pPr>
              <a:defRPr/>
            </a:lvl1pPr>
          </a:lstStyle>
          <a:p>
            <a:pPr>
              <a:defRPr/>
            </a:pPr>
            <a:fld id="{B82B2951-A8CC-4D85-B042-66F7C47EAF87}" type="slidenum">
              <a:rPr lang="en-US" altLang="zh-CN"/>
            </a:fld>
            <a:r>
              <a:rPr lang="en-US" altLang="zh-CN"/>
              <a:t>/35</a:t>
            </a:r>
            <a:endParaRPr lang="en-US" alt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6538" y="142875"/>
            <a:ext cx="2125662" cy="6165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06375" y="142875"/>
            <a:ext cx="6227763" cy="61658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4"/>
          <p:cNvSpPr>
            <a:spLocks noGrp="1" noChangeArrowheads="1"/>
          </p:cNvSpPr>
          <p:nvPr>
            <p:ph type="sldNum" sz="quarter" idx="11"/>
          </p:nvPr>
        </p:nvSpPr>
        <p:spPr/>
        <p:txBody>
          <a:bodyPr/>
          <a:lstStyle>
            <a:lvl1pPr>
              <a:defRPr/>
            </a:lvl1pPr>
          </a:lstStyle>
          <a:p>
            <a:pPr>
              <a:defRPr/>
            </a:pPr>
            <a:fld id="{66291AB0-A549-40C2-A48C-D2C583412B23}" type="slidenum">
              <a:rPr lang="en-US" altLang="zh-CN"/>
            </a:fld>
            <a:r>
              <a:rPr lang="en-US" altLang="zh-CN"/>
              <a:t>/35</a:t>
            </a:r>
            <a:endParaRPr lang="en-US" alt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5"/>
          <p:cNvSpPr>
            <a:spLocks noGrp="1" noChangeArrowheads="1"/>
          </p:cNvSpPr>
          <p:nvPr>
            <p:ph type="sldNum" sz="quarter" idx="11"/>
          </p:nvPr>
        </p:nvSpPr>
        <p:spPr/>
        <p:txBody>
          <a:bodyPr/>
          <a:lstStyle>
            <a:lvl1pPr>
              <a:defRPr/>
            </a:lvl1pPr>
          </a:lstStyle>
          <a:p>
            <a:pPr>
              <a:defRPr/>
            </a:pPr>
            <a:fld id="{BE16ABBC-F830-4C8B-9656-9A8CF086E05A}" type="slidenum">
              <a:rPr lang="en-US" altLang="zh-CN"/>
            </a:fld>
            <a:endParaRPr lang="en-US" altLang="zh-CN"/>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5"/>
          <p:cNvSpPr>
            <a:spLocks noGrp="1" noChangeArrowheads="1"/>
          </p:cNvSpPr>
          <p:nvPr>
            <p:ph type="sldNum" sz="quarter" idx="11"/>
          </p:nvPr>
        </p:nvSpPr>
        <p:spPr/>
        <p:txBody>
          <a:bodyPr/>
          <a:lstStyle>
            <a:lvl1pPr>
              <a:defRPr/>
            </a:lvl1pPr>
          </a:lstStyle>
          <a:p>
            <a:pPr>
              <a:defRPr/>
            </a:pPr>
            <a:fld id="{FA120D24-C968-42C0-92A1-438EAB44F718}" type="slidenum">
              <a:rPr lang="en-US" altLang="zh-CN"/>
            </a:fld>
            <a:endParaRPr lang="en-US" altLang="zh-CN"/>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5"/>
          <p:cNvSpPr>
            <a:spLocks noGrp="1" noChangeArrowheads="1"/>
          </p:cNvSpPr>
          <p:nvPr>
            <p:ph type="sldNum" sz="quarter" idx="11"/>
          </p:nvPr>
        </p:nvSpPr>
        <p:spPr/>
        <p:txBody>
          <a:bodyPr/>
          <a:lstStyle>
            <a:lvl1pPr>
              <a:defRPr/>
            </a:lvl1pPr>
          </a:lstStyle>
          <a:p>
            <a:pPr>
              <a:defRPr/>
            </a:pPr>
            <a:fld id="{175BA3A1-6061-4DC2-8C88-68D7D300B38F}" type="slidenum">
              <a:rPr lang="en-US" altLang="zh-CN"/>
            </a:fld>
            <a:endParaRPr lang="en-US" altLang="zh-CN"/>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5763" y="1268413"/>
            <a:ext cx="4086225"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4388" y="1268413"/>
            <a:ext cx="408781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5"/>
          <p:cNvSpPr>
            <a:spLocks noGrp="1" noChangeArrowheads="1"/>
          </p:cNvSpPr>
          <p:nvPr>
            <p:ph type="sldNum" sz="quarter" idx="11"/>
          </p:nvPr>
        </p:nvSpPr>
        <p:spPr/>
        <p:txBody>
          <a:bodyPr/>
          <a:lstStyle>
            <a:lvl1pPr>
              <a:defRPr/>
            </a:lvl1pPr>
          </a:lstStyle>
          <a:p>
            <a:pPr>
              <a:defRPr/>
            </a:pPr>
            <a:fld id="{D093A403-37CE-4042-A91E-7B545962972D}" type="slidenum">
              <a:rPr lang="en-US" altLang="zh-CN"/>
            </a:fld>
            <a:endParaRPr lang="en-US" altLang="zh-CN"/>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8" name="Rectangle 5"/>
          <p:cNvSpPr>
            <a:spLocks noGrp="1" noChangeArrowheads="1"/>
          </p:cNvSpPr>
          <p:nvPr>
            <p:ph type="sldNum" sz="quarter" idx="11"/>
          </p:nvPr>
        </p:nvSpPr>
        <p:spPr/>
        <p:txBody>
          <a:bodyPr/>
          <a:lstStyle>
            <a:lvl1pPr>
              <a:defRPr/>
            </a:lvl1pPr>
          </a:lstStyle>
          <a:p>
            <a:pPr>
              <a:defRPr/>
            </a:pPr>
            <a:fld id="{BA910E5A-E087-451B-A312-E121D7E0196E}" type="slidenum">
              <a:rPr lang="en-US" altLang="zh-CN"/>
            </a:fld>
            <a:endParaRPr lang="en-US" altLang="zh-CN"/>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4" name="Rectangle 5"/>
          <p:cNvSpPr>
            <a:spLocks noGrp="1" noChangeArrowheads="1"/>
          </p:cNvSpPr>
          <p:nvPr>
            <p:ph type="sldNum" sz="quarter" idx="11"/>
          </p:nvPr>
        </p:nvSpPr>
        <p:spPr/>
        <p:txBody>
          <a:bodyPr/>
          <a:lstStyle>
            <a:lvl1pPr>
              <a:defRPr/>
            </a:lvl1pPr>
          </a:lstStyle>
          <a:p>
            <a:pPr>
              <a:defRPr/>
            </a:pPr>
            <a:fld id="{EE9778EF-BDFB-4442-9B90-741A32BE0F2A}" type="slidenum">
              <a:rPr lang="en-US" altLang="zh-CN"/>
            </a:fld>
            <a:endParaRPr lang="en-US" altLang="zh-CN"/>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3" name="Rectangle 5"/>
          <p:cNvSpPr>
            <a:spLocks noGrp="1" noChangeArrowheads="1"/>
          </p:cNvSpPr>
          <p:nvPr>
            <p:ph type="sldNum" sz="quarter" idx="11"/>
          </p:nvPr>
        </p:nvSpPr>
        <p:spPr/>
        <p:txBody>
          <a:bodyPr/>
          <a:lstStyle>
            <a:lvl1pPr>
              <a:defRPr/>
            </a:lvl1pPr>
          </a:lstStyle>
          <a:p>
            <a:pPr>
              <a:defRPr/>
            </a:pPr>
            <a:fld id="{85B62E2D-BB32-4F4E-8EDA-C0FBE740DA6C}" type="slidenum">
              <a:rPr lang="en-US" altLang="zh-CN"/>
            </a:fld>
            <a:endParaRPr lang="en-US" altLang="zh-CN"/>
          </a:p>
        </p:txBody>
      </p:sp>
    </p:spTree>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5"/>
          <p:cNvSpPr>
            <a:spLocks noGrp="1" noChangeArrowheads="1"/>
          </p:cNvSpPr>
          <p:nvPr>
            <p:ph type="sldNum" sz="quarter" idx="11"/>
          </p:nvPr>
        </p:nvSpPr>
        <p:spPr/>
        <p:txBody>
          <a:bodyPr/>
          <a:lstStyle>
            <a:lvl1pPr>
              <a:defRPr/>
            </a:lvl1pPr>
          </a:lstStyle>
          <a:p>
            <a:pPr>
              <a:defRPr/>
            </a:pPr>
            <a:fld id="{CCCF485D-32E8-4AEF-A70A-487FE59CA93F}" type="slidenum">
              <a:rPr lang="en-US" altLang="zh-CN"/>
            </a:fld>
            <a:endParaRPr lang="en-US" altLang="zh-CN"/>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4"/>
          <p:cNvSpPr>
            <a:spLocks noGrp="1" noChangeArrowheads="1"/>
          </p:cNvSpPr>
          <p:nvPr>
            <p:ph type="sldNum" sz="quarter" idx="11"/>
          </p:nvPr>
        </p:nvSpPr>
        <p:spPr/>
        <p:txBody>
          <a:bodyPr/>
          <a:lstStyle>
            <a:lvl1pPr>
              <a:defRPr/>
            </a:lvl1pPr>
          </a:lstStyle>
          <a:p>
            <a:pPr>
              <a:defRPr/>
            </a:pPr>
            <a:fld id="{52475CCE-49F8-4E78-A7DE-F64C3930CBED}" type="slidenum">
              <a:rPr lang="en-US" altLang="zh-CN"/>
            </a:fld>
            <a:r>
              <a:rPr lang="en-US" altLang="zh-CN"/>
              <a:t>/35</a:t>
            </a:r>
            <a:endParaRPr lang="en-US" alt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5"/>
          <p:cNvSpPr>
            <a:spLocks noGrp="1" noChangeArrowheads="1"/>
          </p:cNvSpPr>
          <p:nvPr>
            <p:ph type="sldNum" sz="quarter" idx="11"/>
          </p:nvPr>
        </p:nvSpPr>
        <p:spPr/>
        <p:txBody>
          <a:bodyPr/>
          <a:lstStyle>
            <a:lvl1pPr>
              <a:defRPr/>
            </a:lvl1pPr>
          </a:lstStyle>
          <a:p>
            <a:pPr>
              <a:defRPr/>
            </a:pPr>
            <a:fld id="{AE750B25-9625-4189-844C-3DC87A181776}" type="slidenum">
              <a:rPr lang="en-US" altLang="zh-CN"/>
            </a:fld>
            <a:endParaRPr lang="en-US" altLang="zh-CN"/>
          </a:p>
        </p:txBody>
      </p:sp>
    </p:spTree>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5"/>
          <p:cNvSpPr>
            <a:spLocks noGrp="1" noChangeArrowheads="1"/>
          </p:cNvSpPr>
          <p:nvPr>
            <p:ph type="sldNum" sz="quarter" idx="11"/>
          </p:nvPr>
        </p:nvSpPr>
        <p:spPr/>
        <p:txBody>
          <a:bodyPr/>
          <a:lstStyle>
            <a:lvl1pPr>
              <a:defRPr/>
            </a:lvl1pPr>
          </a:lstStyle>
          <a:p>
            <a:pPr>
              <a:defRPr/>
            </a:pPr>
            <a:fld id="{D4CC064D-E70B-4940-8078-4E4CE14D68DD}" type="slidenum">
              <a:rPr lang="en-US" altLang="zh-CN"/>
            </a:fld>
            <a:endParaRPr lang="en-US" altLang="zh-CN"/>
          </a:p>
        </p:txBody>
      </p:sp>
    </p:spTree>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86538" y="142875"/>
            <a:ext cx="2125662" cy="61658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06375" y="142875"/>
            <a:ext cx="6227763" cy="61658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5"/>
          <p:cNvSpPr>
            <a:spLocks noGrp="1" noChangeArrowheads="1"/>
          </p:cNvSpPr>
          <p:nvPr>
            <p:ph type="sldNum" sz="quarter" idx="11"/>
          </p:nvPr>
        </p:nvSpPr>
        <p:spPr/>
        <p:txBody>
          <a:bodyPr/>
          <a:lstStyle>
            <a:lvl1pPr>
              <a:defRPr/>
            </a:lvl1pPr>
          </a:lstStyle>
          <a:p>
            <a:pPr>
              <a:defRPr/>
            </a:pPr>
            <a:fld id="{F3FBD982-0995-43A1-BFD8-2C3E9BBB6D9D}" type="slidenum">
              <a:rPr lang="en-US" altLang="zh-CN"/>
            </a:fld>
            <a:endParaRPr lang="en-US" altLang="zh-CN"/>
          </a:p>
        </p:txBody>
      </p:sp>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5" name="Rectangle 4"/>
          <p:cNvSpPr>
            <a:spLocks noGrp="1" noChangeArrowheads="1"/>
          </p:cNvSpPr>
          <p:nvPr>
            <p:ph type="sldNum" sz="quarter" idx="11"/>
          </p:nvPr>
        </p:nvSpPr>
        <p:spPr/>
        <p:txBody>
          <a:bodyPr/>
          <a:lstStyle>
            <a:lvl1pPr>
              <a:defRPr/>
            </a:lvl1pPr>
          </a:lstStyle>
          <a:p>
            <a:pPr>
              <a:defRPr/>
            </a:pPr>
            <a:fld id="{E44BBFB4-59A0-41DC-951F-94FBE54B67A4}" type="slidenum">
              <a:rPr lang="en-US" altLang="zh-CN"/>
            </a:fld>
            <a:r>
              <a:rPr lang="en-US" altLang="zh-CN"/>
              <a:t>/35</a:t>
            </a:r>
            <a:endParaRPr lang="en-US" altLang="zh-CN"/>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385763" y="1268413"/>
            <a:ext cx="4086225"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24388" y="1268413"/>
            <a:ext cx="4087812"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4"/>
          <p:cNvSpPr>
            <a:spLocks noGrp="1" noChangeArrowheads="1"/>
          </p:cNvSpPr>
          <p:nvPr>
            <p:ph type="sldNum" sz="quarter" idx="11"/>
          </p:nvPr>
        </p:nvSpPr>
        <p:spPr/>
        <p:txBody>
          <a:bodyPr/>
          <a:lstStyle>
            <a:lvl1pPr>
              <a:defRPr/>
            </a:lvl1pPr>
          </a:lstStyle>
          <a:p>
            <a:pPr>
              <a:defRPr/>
            </a:pPr>
            <a:fld id="{9BFB1B0D-0AFC-4406-B519-3C663234D160}" type="slidenum">
              <a:rPr lang="en-US" altLang="zh-CN"/>
            </a:fld>
            <a:r>
              <a:rPr lang="en-US" altLang="zh-CN"/>
              <a:t>/35</a:t>
            </a:r>
            <a:endParaRPr lang="en-US" altLang="zh-CN"/>
          </a:p>
        </p:txBody>
      </p:sp>
    </p:spTree>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8" name="Rectangle 4"/>
          <p:cNvSpPr>
            <a:spLocks noGrp="1" noChangeArrowheads="1"/>
          </p:cNvSpPr>
          <p:nvPr>
            <p:ph type="sldNum" sz="quarter" idx="11"/>
          </p:nvPr>
        </p:nvSpPr>
        <p:spPr/>
        <p:txBody>
          <a:bodyPr/>
          <a:lstStyle>
            <a:lvl1pPr>
              <a:defRPr/>
            </a:lvl1pPr>
          </a:lstStyle>
          <a:p>
            <a:pPr>
              <a:defRPr/>
            </a:pPr>
            <a:fld id="{29599878-277B-4C33-A051-5DD68519BC60}" type="slidenum">
              <a:rPr lang="en-US" altLang="zh-CN"/>
            </a:fld>
            <a:r>
              <a:rPr lang="en-US" altLang="zh-CN"/>
              <a:t>/35</a:t>
            </a:r>
            <a:endParaRPr lang="en-US" altLang="zh-CN"/>
          </a:p>
        </p:txBody>
      </p:sp>
    </p:spTree>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4" name="Rectangle 4"/>
          <p:cNvSpPr>
            <a:spLocks noGrp="1" noChangeArrowheads="1"/>
          </p:cNvSpPr>
          <p:nvPr>
            <p:ph type="sldNum" sz="quarter" idx="11"/>
          </p:nvPr>
        </p:nvSpPr>
        <p:spPr/>
        <p:txBody>
          <a:bodyPr/>
          <a:lstStyle>
            <a:lvl1pPr>
              <a:defRPr/>
            </a:lvl1pPr>
          </a:lstStyle>
          <a:p>
            <a:pPr>
              <a:defRPr/>
            </a:pPr>
            <a:fld id="{96B66E62-E10E-443E-B0BB-056E3B5E7D06}" type="slidenum">
              <a:rPr lang="en-US" altLang="zh-CN"/>
            </a:fld>
            <a:r>
              <a:rPr lang="en-US" altLang="zh-CN"/>
              <a:t>/35</a:t>
            </a:r>
            <a:endParaRPr lang="en-US" alt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3" name="Rectangle 4"/>
          <p:cNvSpPr>
            <a:spLocks noGrp="1" noChangeArrowheads="1"/>
          </p:cNvSpPr>
          <p:nvPr>
            <p:ph type="sldNum" sz="quarter" idx="11"/>
          </p:nvPr>
        </p:nvSpPr>
        <p:spPr/>
        <p:txBody>
          <a:bodyPr/>
          <a:lstStyle>
            <a:lvl1pPr>
              <a:defRPr/>
            </a:lvl1pPr>
          </a:lstStyle>
          <a:p>
            <a:pPr>
              <a:defRPr/>
            </a:pPr>
            <a:fld id="{24933D9D-52BA-46C4-A823-46F99C60DCEF}" type="slidenum">
              <a:rPr lang="en-US" altLang="zh-CN"/>
            </a:fld>
            <a:r>
              <a:rPr lang="en-US" altLang="zh-CN"/>
              <a:t>/35</a:t>
            </a:r>
            <a:endParaRPr lang="en-US" alt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4"/>
          <p:cNvSpPr>
            <a:spLocks noGrp="1" noChangeArrowheads="1"/>
          </p:cNvSpPr>
          <p:nvPr>
            <p:ph type="sldNum" sz="quarter" idx="11"/>
          </p:nvPr>
        </p:nvSpPr>
        <p:spPr/>
        <p:txBody>
          <a:bodyPr/>
          <a:lstStyle>
            <a:lvl1pPr>
              <a:defRPr/>
            </a:lvl1pPr>
          </a:lstStyle>
          <a:p>
            <a:pPr>
              <a:defRPr/>
            </a:pPr>
            <a:fld id="{09273570-2A26-4340-A87A-E462590F4152}" type="slidenum">
              <a:rPr lang="en-US" altLang="zh-CN"/>
            </a:fld>
            <a:r>
              <a:rPr lang="en-US" altLang="zh-CN"/>
              <a:t>/35</a:t>
            </a:r>
            <a:endParaRPr lang="en-US" alt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3"/>
          <p:cNvSpPr>
            <a:spLocks noGrp="1" noChangeArrowheads="1"/>
          </p:cNvSpPr>
          <p:nvPr>
            <p:ph type="ftr" sz="quarter" idx="10"/>
          </p:nvPr>
        </p:nvSpPr>
        <p:spPr/>
        <p:txBody>
          <a:bodyPr/>
          <a:lstStyle>
            <a:lvl1pPr>
              <a:defRPr/>
            </a:lvl1pPr>
          </a:lstStyle>
          <a:p>
            <a:pPr>
              <a:defRPr/>
            </a:pPr>
            <a:r>
              <a:rPr lang="zh-CN" altLang="en-US"/>
              <a:t>云计算可靠性研究组</a:t>
            </a:r>
            <a:endParaRPr lang="zh-CN" altLang="en-US"/>
          </a:p>
        </p:txBody>
      </p:sp>
      <p:sp>
        <p:nvSpPr>
          <p:cNvPr id="6" name="Rectangle 4"/>
          <p:cNvSpPr>
            <a:spLocks noGrp="1" noChangeArrowheads="1"/>
          </p:cNvSpPr>
          <p:nvPr>
            <p:ph type="sldNum" sz="quarter" idx="11"/>
          </p:nvPr>
        </p:nvSpPr>
        <p:spPr/>
        <p:txBody>
          <a:bodyPr/>
          <a:lstStyle>
            <a:lvl1pPr>
              <a:defRPr/>
            </a:lvl1pPr>
          </a:lstStyle>
          <a:p>
            <a:pPr>
              <a:defRPr/>
            </a:pPr>
            <a:fld id="{3D639E52-A0CE-4699-976E-A2EF1749A5D9}" type="slidenum">
              <a:rPr lang="en-US" altLang="zh-CN"/>
            </a:fld>
            <a:r>
              <a:rPr lang="en-US" altLang="zh-CN"/>
              <a:t>/35</a:t>
            </a:r>
            <a:endParaRPr lang="en-US" alt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pn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idx="1"/>
          </p:nvPr>
        </p:nvSpPr>
        <p:spPr bwMode="auto">
          <a:xfrm>
            <a:off x="385763" y="1268413"/>
            <a:ext cx="8326437" cy="50403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7" name="Rectangle 3"/>
          <p:cNvSpPr>
            <a:spLocks noGrp="1" noChangeArrowheads="1"/>
          </p:cNvSpPr>
          <p:nvPr>
            <p:ph type="ftr" sz="quarter" idx="3"/>
          </p:nvPr>
        </p:nvSpPr>
        <p:spPr bwMode="auto">
          <a:xfrm>
            <a:off x="385763" y="6381750"/>
            <a:ext cx="6753225" cy="450850"/>
          </a:xfrm>
          <a:prstGeom prst="rect">
            <a:avLst/>
          </a:prstGeom>
          <a:noFill/>
          <a:ln w="9525">
            <a:noFill/>
            <a:miter lim="800000"/>
          </a:ln>
          <a:effectLst/>
        </p:spPr>
        <p:txBody>
          <a:bodyPr vert="horz" wrap="square" lIns="91440" tIns="45720" rIns="91440" bIns="45720" numCol="1" anchor="t" anchorCtr="0" compatLnSpc="1"/>
          <a:lstStyle>
            <a:lvl1pPr>
              <a:defRPr sz="1600">
                <a:solidFill>
                  <a:srgbClr val="FFFFFF"/>
                </a:solidFill>
                <a:ea typeface="华文行楷" panose="02010800040101010101" pitchFamily="2" charset="-122"/>
              </a:defRPr>
            </a:lvl1pPr>
          </a:lstStyle>
          <a:p>
            <a:pPr>
              <a:defRPr/>
            </a:pPr>
            <a:r>
              <a:rPr lang="zh-CN" altLang="en-US"/>
              <a:t>云计算可靠性研究组</a:t>
            </a:r>
            <a:endParaRPr lang="zh-CN" altLang="en-US"/>
          </a:p>
        </p:txBody>
      </p:sp>
      <p:sp>
        <p:nvSpPr>
          <p:cNvPr id="1028" name="Rectangle 4"/>
          <p:cNvSpPr>
            <a:spLocks noGrp="1" noChangeArrowheads="1"/>
          </p:cNvSpPr>
          <p:nvPr>
            <p:ph type="sldNum" sz="quarter" idx="4"/>
          </p:nvPr>
        </p:nvSpPr>
        <p:spPr bwMode="auto">
          <a:xfrm>
            <a:off x="7947025" y="6524625"/>
            <a:ext cx="1098550" cy="233363"/>
          </a:xfrm>
          <a:prstGeom prst="rect">
            <a:avLst/>
          </a:prstGeom>
          <a:noFill/>
          <a:ln w="9525">
            <a:noFill/>
            <a:miter lim="800000"/>
          </a:ln>
          <a:effectLst/>
        </p:spPr>
        <p:txBody>
          <a:bodyPr vert="horz" wrap="square" lIns="91440" tIns="45720" rIns="91440" bIns="45720" numCol="1" anchor="t" anchorCtr="0" compatLnSpc="1"/>
          <a:lstStyle>
            <a:lvl1pPr>
              <a:defRPr sz="1400">
                <a:solidFill>
                  <a:srgbClr val="FFFFFF"/>
                </a:solidFill>
              </a:defRPr>
            </a:lvl1pPr>
          </a:lstStyle>
          <a:p>
            <a:pPr>
              <a:defRPr/>
            </a:pPr>
            <a:fld id="{4EE8801D-B017-4CF2-B88D-F8FB24BA5B26}" type="slidenum">
              <a:rPr lang="en-US" altLang="zh-CN"/>
            </a:fld>
            <a:r>
              <a:rPr lang="en-US" altLang="zh-CN"/>
              <a:t>/35</a:t>
            </a:r>
            <a:endParaRPr lang="en-US" altLang="zh-CN"/>
          </a:p>
        </p:txBody>
      </p:sp>
      <p:sp>
        <p:nvSpPr>
          <p:cNvPr id="1029" name="Rectangle 5"/>
          <p:cNvSpPr>
            <a:spLocks noGrp="1" noChangeArrowheads="1"/>
          </p:cNvSpPr>
          <p:nvPr>
            <p:ph type="title"/>
          </p:nvPr>
        </p:nvSpPr>
        <p:spPr bwMode="auto">
          <a:xfrm>
            <a:off x="206375" y="142875"/>
            <a:ext cx="8372475" cy="765175"/>
          </a:xfrm>
          <a:prstGeom prst="rect">
            <a:avLst/>
          </a:prstGeom>
          <a:noFill/>
          <a:ln w="9525">
            <a:noFill/>
            <a:miter lim="800000"/>
          </a:ln>
          <a:effectLst>
            <a:outerShdw dist="35921" dir="2700000" algn="ctr" rotWithShape="0">
              <a:srgbClr val="FFFFFF"/>
            </a:outerShdw>
          </a:effectLst>
        </p:spPr>
        <p:txBody>
          <a:bodyPr vert="horz" wrap="square" lIns="91440" tIns="45720" rIns="91440" bIns="45720" numCol="1" anchor="ctr" anchorCtr="0" compatLnSpc="1"/>
          <a:lstStyle/>
          <a:p>
            <a:pPr lvl="0"/>
            <a:endParaRPr lang="zh-CN" altLang="zh-CN" smtClean="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hdr="0" dt="0"/>
  <p:txStyles>
    <p:titleStyle>
      <a:lvl1pPr algn="l" rtl="0" eaLnBrk="0" fontAlgn="base" hangingPunct="0">
        <a:spcBef>
          <a:spcPct val="0"/>
        </a:spcBef>
        <a:spcAft>
          <a:spcPct val="0"/>
        </a:spcAft>
        <a:buSzPct val="100000"/>
        <a:defRPr sz="4000" b="1">
          <a:solidFill>
            <a:schemeClr val="tx2"/>
          </a:solidFill>
          <a:latin typeface="+mj-lt"/>
          <a:ea typeface="+mj-ea"/>
          <a:cs typeface="+mj-cs"/>
        </a:defRPr>
      </a:lvl1pPr>
      <a:lvl2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5pPr>
      <a:lvl6pPr marL="4572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6pPr>
      <a:lvl7pPr marL="9144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7pPr>
      <a:lvl8pPr marL="13716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8pPr>
      <a:lvl9pPr marL="18288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9pPr>
    </p:titleStyle>
    <p:body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body" idx="1"/>
          </p:nvPr>
        </p:nvSpPr>
        <p:spPr bwMode="auto">
          <a:xfrm>
            <a:off x="385763" y="1268413"/>
            <a:ext cx="8326437" cy="504031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2051" name="Rectangle 3"/>
          <p:cNvSpPr>
            <a:spLocks noGrp="1" noChangeArrowheads="1"/>
          </p:cNvSpPr>
          <p:nvPr>
            <p:ph type="title"/>
          </p:nvPr>
        </p:nvSpPr>
        <p:spPr bwMode="auto">
          <a:xfrm>
            <a:off x="206375" y="142875"/>
            <a:ext cx="8372475" cy="765175"/>
          </a:xfrm>
          <a:prstGeom prst="rect">
            <a:avLst/>
          </a:prstGeom>
          <a:noFill/>
          <a:ln w="9525">
            <a:noFill/>
            <a:miter lim="800000"/>
          </a:ln>
          <a:effectLst>
            <a:outerShdw dist="35921" dir="2700000" algn="ctr" rotWithShape="0">
              <a:srgbClr val="FFFFFF"/>
            </a:outerShdw>
          </a:effectLst>
        </p:spPr>
        <p:txBody>
          <a:bodyPr vert="horz" wrap="square" lIns="91440" tIns="45720" rIns="91440" bIns="45720" numCol="1" anchor="ctr" anchorCtr="0" compatLnSpc="1"/>
          <a:lstStyle/>
          <a:p>
            <a:pPr lvl="0"/>
            <a:endParaRPr lang="zh-CN" altLang="zh-CN" smtClean="0"/>
          </a:p>
        </p:txBody>
      </p:sp>
      <p:sp>
        <p:nvSpPr>
          <p:cNvPr id="2052" name="Rectangle 4"/>
          <p:cNvSpPr>
            <a:spLocks noGrp="1" noChangeArrowheads="1"/>
          </p:cNvSpPr>
          <p:nvPr>
            <p:ph type="ftr" sz="quarter" idx="3"/>
          </p:nvPr>
        </p:nvSpPr>
        <p:spPr bwMode="auto">
          <a:xfrm>
            <a:off x="385763" y="6443663"/>
            <a:ext cx="6753225" cy="450850"/>
          </a:xfrm>
          <a:prstGeom prst="rect">
            <a:avLst/>
          </a:prstGeom>
          <a:noFill/>
          <a:ln w="9525">
            <a:noFill/>
            <a:miter lim="800000"/>
          </a:ln>
          <a:effectLst/>
        </p:spPr>
        <p:txBody>
          <a:bodyPr vert="horz" wrap="square" lIns="91440" tIns="45720" rIns="91440" bIns="45720" numCol="1" anchor="t" anchorCtr="0" compatLnSpc="1"/>
          <a:lstStyle>
            <a:lvl1pPr>
              <a:defRPr sz="1600">
                <a:solidFill>
                  <a:srgbClr val="FFFFFF"/>
                </a:solidFill>
                <a:ea typeface="华文行楷" panose="02010800040101010101" pitchFamily="2" charset="-122"/>
              </a:defRPr>
            </a:lvl1pPr>
          </a:lstStyle>
          <a:p>
            <a:pPr>
              <a:defRPr/>
            </a:pPr>
            <a:r>
              <a:rPr lang="zh-CN" altLang="en-US"/>
              <a:t>云计算可靠性研究组</a:t>
            </a:r>
            <a:endParaRPr lang="zh-CN" altLang="en-US"/>
          </a:p>
        </p:txBody>
      </p:sp>
      <p:sp>
        <p:nvSpPr>
          <p:cNvPr id="2053" name="Rectangle 5"/>
          <p:cNvSpPr>
            <a:spLocks noGrp="1" noChangeArrowheads="1"/>
          </p:cNvSpPr>
          <p:nvPr>
            <p:ph type="sldNum" sz="quarter" idx="4"/>
          </p:nvPr>
        </p:nvSpPr>
        <p:spPr bwMode="auto">
          <a:xfrm>
            <a:off x="7947025" y="6578600"/>
            <a:ext cx="1098550" cy="233363"/>
          </a:xfrm>
          <a:prstGeom prst="rect">
            <a:avLst/>
          </a:prstGeom>
          <a:noFill/>
          <a:ln w="9525">
            <a:noFill/>
            <a:miter lim="800000"/>
          </a:ln>
          <a:effectLst/>
        </p:spPr>
        <p:txBody>
          <a:bodyPr vert="horz" wrap="square" lIns="91440" tIns="45720" rIns="91440" bIns="45720" numCol="1" anchor="t" anchorCtr="0" compatLnSpc="1"/>
          <a:lstStyle>
            <a:lvl1pPr>
              <a:defRPr sz="1400">
                <a:solidFill>
                  <a:srgbClr val="FFFFFF"/>
                </a:solidFill>
                <a:ea typeface="+mn-ea"/>
              </a:defRPr>
            </a:lvl1pPr>
          </a:lstStyle>
          <a:p>
            <a:pPr>
              <a:defRPr/>
            </a:pPr>
            <a:fld id="{54A9FEB8-8BCB-476A-BAA8-3D5D11954D20}"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hf hdr="0" dt="0"/>
  <p:txStyles>
    <p:titleStyle>
      <a:lvl1pPr algn="l" rtl="0" eaLnBrk="0" fontAlgn="base" hangingPunct="0">
        <a:spcBef>
          <a:spcPct val="0"/>
        </a:spcBef>
        <a:spcAft>
          <a:spcPct val="0"/>
        </a:spcAft>
        <a:buSzPct val="100000"/>
        <a:defRPr sz="4000" b="1">
          <a:solidFill>
            <a:schemeClr val="tx2"/>
          </a:solidFill>
          <a:latin typeface="+mj-lt"/>
          <a:ea typeface="+mj-ea"/>
          <a:cs typeface="+mj-cs"/>
        </a:defRPr>
      </a:lvl1pPr>
      <a:lvl2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2pPr>
      <a:lvl3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3pPr>
      <a:lvl4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4pPr>
      <a:lvl5pPr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5pPr>
      <a:lvl6pPr marL="4572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6pPr>
      <a:lvl7pPr marL="9144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7pPr>
      <a:lvl8pPr marL="13716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8pPr>
      <a:lvl9pPr marL="1828800" algn="l" rtl="0" eaLnBrk="0" fontAlgn="base" hangingPunct="0">
        <a:spcBef>
          <a:spcPct val="0"/>
        </a:spcBef>
        <a:spcAft>
          <a:spcPct val="0"/>
        </a:spcAft>
        <a:buSzPct val="100000"/>
        <a:defRPr sz="4000" b="1">
          <a:solidFill>
            <a:schemeClr val="tx2"/>
          </a:solidFill>
          <a:latin typeface="Arial" panose="020B0604020202020204" pitchFamily="34" charset="0"/>
          <a:ea typeface="黑体" panose="02010609060101010101" pitchFamily="2" charset="-122"/>
        </a:defRPr>
      </a:lvl9pPr>
    </p:titleStyle>
    <p:body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8.png"/><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0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0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0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0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0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1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1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1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1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4.xml"/><Relationship Id="rId4" Type="http://schemas.openxmlformats.org/officeDocument/2006/relationships/diagramColors" Target="../diagrams/colors14.xml"/><Relationship Id="rId3" Type="http://schemas.openxmlformats.org/officeDocument/2006/relationships/diagramQuickStyle" Target="../diagrams/quickStyle14.xml"/><Relationship Id="rId2" Type="http://schemas.openxmlformats.org/officeDocument/2006/relationships/diagramLayout" Target="../diagrams/layout14.xml"/><Relationship Id="rId1" Type="http://schemas.openxmlformats.org/officeDocument/2006/relationships/diagramData" Target="../diagrams/data14.xml"/></Relationships>
</file>

<file path=ppt/slides/_rels/slide11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5.xml"/><Relationship Id="rId4" Type="http://schemas.openxmlformats.org/officeDocument/2006/relationships/diagramColors" Target="../diagrams/colors15.xml"/><Relationship Id="rId3" Type="http://schemas.openxmlformats.org/officeDocument/2006/relationships/diagramQuickStyle" Target="../diagrams/quickStyle15.xml"/><Relationship Id="rId2" Type="http://schemas.openxmlformats.org/officeDocument/2006/relationships/diagramLayout" Target="../diagrams/layout15.xml"/><Relationship Id="rId1" Type="http://schemas.openxmlformats.org/officeDocument/2006/relationships/diagramData" Target="../diagrams/data15.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1.png"/><Relationship Id="rId5" Type="http://schemas.microsoft.com/office/2007/relationships/diagramDrawing" Target="../diagrams/drawing16.xml"/><Relationship Id="rId4" Type="http://schemas.openxmlformats.org/officeDocument/2006/relationships/diagramColors" Target="../diagrams/colors16.xml"/><Relationship Id="rId3" Type="http://schemas.openxmlformats.org/officeDocument/2006/relationships/diagramQuickStyle" Target="../diagrams/quickStyle16.xml"/><Relationship Id="rId2" Type="http://schemas.openxmlformats.org/officeDocument/2006/relationships/diagramLayout" Target="../diagrams/layout16.xml"/><Relationship Id="rId1" Type="http://schemas.openxmlformats.org/officeDocument/2006/relationships/diagramData" Target="../diagrams/data16.xml"/></Relationships>
</file>

<file path=ppt/slides/_rels/slide12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microsoft.com/office/2007/relationships/diagramDrawing" Target="../diagrams/drawing17.xml"/><Relationship Id="rId4" Type="http://schemas.openxmlformats.org/officeDocument/2006/relationships/diagramColors" Target="../diagrams/colors17.xml"/><Relationship Id="rId3" Type="http://schemas.openxmlformats.org/officeDocument/2006/relationships/diagramQuickStyle" Target="../diagrams/quickStyle17.xml"/><Relationship Id="rId2" Type="http://schemas.openxmlformats.org/officeDocument/2006/relationships/diagramLayout" Target="../diagrams/layout17.xml"/><Relationship Id="rId1" Type="http://schemas.openxmlformats.org/officeDocument/2006/relationships/diagramData" Target="../diagrams/data17.xml"/></Relationships>
</file>

<file path=ppt/slides/_rels/slide1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8.xml"/><Relationship Id="rId4" Type="http://schemas.openxmlformats.org/officeDocument/2006/relationships/diagramColors" Target="../diagrams/colors18.xml"/><Relationship Id="rId3" Type="http://schemas.openxmlformats.org/officeDocument/2006/relationships/diagramQuickStyle" Target="../diagrams/quickStyle18.xml"/><Relationship Id="rId2" Type="http://schemas.openxmlformats.org/officeDocument/2006/relationships/diagramLayout" Target="../diagrams/layout18.xml"/><Relationship Id="rId1" Type="http://schemas.openxmlformats.org/officeDocument/2006/relationships/diagramData" Target="../diagrams/data18.xml"/></Relationships>
</file>

<file path=ppt/slides/_rels/slide12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3.png"/><Relationship Id="rId5" Type="http://schemas.microsoft.com/office/2007/relationships/diagramDrawing" Target="../diagrams/drawing19.xml"/><Relationship Id="rId4" Type="http://schemas.openxmlformats.org/officeDocument/2006/relationships/diagramColors" Target="../diagrams/colors19.xml"/><Relationship Id="rId3" Type="http://schemas.openxmlformats.org/officeDocument/2006/relationships/diagramQuickStyle" Target="../diagrams/quickStyle19.xml"/><Relationship Id="rId2" Type="http://schemas.openxmlformats.org/officeDocument/2006/relationships/diagramLayout" Target="../diagrams/layout19.xml"/><Relationship Id="rId1" Type="http://schemas.openxmlformats.org/officeDocument/2006/relationships/diagramData" Target="../diagrams/data19.xml"/></Relationships>
</file>

<file path=ppt/slides/_rels/slide12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0.xml"/><Relationship Id="rId4" Type="http://schemas.openxmlformats.org/officeDocument/2006/relationships/diagramColors" Target="../diagrams/colors20.xml"/><Relationship Id="rId3" Type="http://schemas.openxmlformats.org/officeDocument/2006/relationships/diagramQuickStyle" Target="../diagrams/quickStyle20.xml"/><Relationship Id="rId2" Type="http://schemas.openxmlformats.org/officeDocument/2006/relationships/diagramLayout" Target="../diagrams/layout20.xml"/><Relationship Id="rId1" Type="http://schemas.openxmlformats.org/officeDocument/2006/relationships/diagramData" Target="../diagrams/data20.xml"/></Relationships>
</file>

<file path=ppt/slides/_rels/slide12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1.xml"/><Relationship Id="rId4" Type="http://schemas.openxmlformats.org/officeDocument/2006/relationships/diagramColors" Target="../diagrams/colors21.xml"/><Relationship Id="rId3" Type="http://schemas.openxmlformats.org/officeDocument/2006/relationships/diagramQuickStyle" Target="../diagrams/quickStyle21.xml"/><Relationship Id="rId2" Type="http://schemas.openxmlformats.org/officeDocument/2006/relationships/diagramLayout" Target="../diagrams/layout21.xml"/><Relationship Id="rId1" Type="http://schemas.openxmlformats.org/officeDocument/2006/relationships/diagramData" Target="../diagrams/data21.xml"/></Relationships>
</file>

<file path=ppt/slides/_rels/slide12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2.xml"/><Relationship Id="rId4" Type="http://schemas.openxmlformats.org/officeDocument/2006/relationships/diagramColors" Target="../diagrams/colors22.xml"/><Relationship Id="rId3" Type="http://schemas.openxmlformats.org/officeDocument/2006/relationships/diagramQuickStyle" Target="../diagrams/quickStyle22.xml"/><Relationship Id="rId2" Type="http://schemas.openxmlformats.org/officeDocument/2006/relationships/diagramLayout" Target="../diagrams/layout22.xml"/><Relationship Id="rId1" Type="http://schemas.openxmlformats.org/officeDocument/2006/relationships/diagramData" Target="../diagrams/data22.xml"/></Relationships>
</file>

<file path=ppt/slides/_rels/slide12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3.xml"/><Relationship Id="rId4" Type="http://schemas.openxmlformats.org/officeDocument/2006/relationships/diagramColors" Target="../diagrams/colors23.xml"/><Relationship Id="rId3" Type="http://schemas.openxmlformats.org/officeDocument/2006/relationships/diagramQuickStyle" Target="../diagrams/quickStyle23.xml"/><Relationship Id="rId2" Type="http://schemas.openxmlformats.org/officeDocument/2006/relationships/diagramLayout" Target="../diagrams/layout23.xml"/><Relationship Id="rId1" Type="http://schemas.openxmlformats.org/officeDocument/2006/relationships/diagramData" Target="../diagrams/data23.xml"/></Relationships>
</file>

<file path=ppt/slides/_rels/slide12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4.png"/><Relationship Id="rId5" Type="http://schemas.microsoft.com/office/2007/relationships/diagramDrawing" Target="../diagrams/drawing24.xml"/><Relationship Id="rId4" Type="http://schemas.openxmlformats.org/officeDocument/2006/relationships/diagramColors" Target="../diagrams/colors24.xml"/><Relationship Id="rId3" Type="http://schemas.openxmlformats.org/officeDocument/2006/relationships/diagramQuickStyle" Target="../diagrams/quickStyle24.xml"/><Relationship Id="rId2" Type="http://schemas.openxmlformats.org/officeDocument/2006/relationships/diagramLayout" Target="../diagrams/layout24.xml"/><Relationship Id="rId1" Type="http://schemas.openxmlformats.org/officeDocument/2006/relationships/diagramData" Target="../diagrams/data24.xml"/></Relationships>
</file>

<file path=ppt/slides/_rels/slide1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diagramDrawing" Target="../diagrams/drawing25.xml"/><Relationship Id="rId4" Type="http://schemas.openxmlformats.org/officeDocument/2006/relationships/diagramColors" Target="../diagrams/colors25.xml"/><Relationship Id="rId3" Type="http://schemas.openxmlformats.org/officeDocument/2006/relationships/diagramQuickStyle" Target="../diagrams/quickStyle25.xml"/><Relationship Id="rId2" Type="http://schemas.openxmlformats.org/officeDocument/2006/relationships/diagramLayout" Target="../diagrams/layout25.xml"/><Relationship Id="rId1" Type="http://schemas.openxmlformats.org/officeDocument/2006/relationships/diagramData" Target="../diagrams/data25.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diagramDrawing" Target="../diagrams/drawing26.xml"/><Relationship Id="rId4" Type="http://schemas.openxmlformats.org/officeDocument/2006/relationships/diagramColors" Target="../diagrams/colors26.xml"/><Relationship Id="rId3" Type="http://schemas.openxmlformats.org/officeDocument/2006/relationships/diagramQuickStyle" Target="../diagrams/quickStyle26.xml"/><Relationship Id="rId2" Type="http://schemas.openxmlformats.org/officeDocument/2006/relationships/diagramLayout" Target="../diagrams/layout26.xml"/><Relationship Id="rId1" Type="http://schemas.openxmlformats.org/officeDocument/2006/relationships/diagramData" Target="../diagrams/data26.xml"/></Relationships>
</file>

<file path=ppt/slides/_rels/slide1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7.xml"/><Relationship Id="rId4" Type="http://schemas.openxmlformats.org/officeDocument/2006/relationships/diagramColors" Target="../diagrams/colors27.xml"/><Relationship Id="rId3" Type="http://schemas.openxmlformats.org/officeDocument/2006/relationships/diagramQuickStyle" Target="../diagrams/quickStyle27.xml"/><Relationship Id="rId2" Type="http://schemas.openxmlformats.org/officeDocument/2006/relationships/diagramLayout" Target="../diagrams/layout27.xml"/><Relationship Id="rId1" Type="http://schemas.openxmlformats.org/officeDocument/2006/relationships/diagramData" Target="../diagrams/data27.xml"/></Relationships>
</file>

<file path=ppt/slides/_rels/slide13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28.xml"/><Relationship Id="rId4" Type="http://schemas.openxmlformats.org/officeDocument/2006/relationships/diagramColors" Target="../diagrams/colors28.xml"/><Relationship Id="rId3" Type="http://schemas.openxmlformats.org/officeDocument/2006/relationships/diagramQuickStyle" Target="../diagrams/quickStyle28.xml"/><Relationship Id="rId2" Type="http://schemas.openxmlformats.org/officeDocument/2006/relationships/diagramLayout" Target="../diagrams/layout28.xml"/><Relationship Id="rId1" Type="http://schemas.openxmlformats.org/officeDocument/2006/relationships/diagramData" Target="../diagrams/data2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7.xml"/><Relationship Id="rId5" Type="http://schemas.openxmlformats.org/officeDocument/2006/relationships/oleObject" Target="../embeddings/oleObject3.bin"/><Relationship Id="rId4" Type="http://schemas.openxmlformats.org/officeDocument/2006/relationships/image" Target="../media/image47.wmf"/><Relationship Id="rId3" Type="http://schemas.openxmlformats.org/officeDocument/2006/relationships/oleObject" Target="../embeddings/oleObject2.bin"/><Relationship Id="rId2" Type="http://schemas.openxmlformats.org/officeDocument/2006/relationships/image" Target="../media/image46.wmf"/><Relationship Id="rId1" Type="http://schemas.openxmlformats.org/officeDocument/2006/relationships/oleObject" Target="../embeddings/oleObject1.bin"/></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5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52.emf"/><Relationship Id="rId1" Type="http://schemas.openxmlformats.org/officeDocument/2006/relationships/oleObject" Target="../embeddings/oleObject4.bin"/></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8.png"/><Relationship Id="rId1" Type="http://schemas.openxmlformats.org/officeDocument/2006/relationships/image" Target="../media/image59.png"/></Relationships>
</file>

<file path=ppt/slides/_rels/slide1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8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6.png"/><Relationship Id="rId1" Type="http://schemas.openxmlformats.org/officeDocument/2006/relationships/image" Target="../media/image65.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tags" Target="../tags/tag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2.png"/><Relationship Id="rId1"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hyperlink" Target="file:///E:\Programming\hadoop-0.21.0\mapred\docs\api\org\apache\hadoop\mapreduce\lib\partition\HashPartitioner.html" TargetMode="Externa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nber.org/patents/"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2"/>
          <p:cNvSpPr>
            <a:spLocks noGrp="1" noChangeArrowheads="1"/>
          </p:cNvSpPr>
          <p:nvPr>
            <p:ph type="ctrTitle"/>
          </p:nvPr>
        </p:nvSpPr>
        <p:spPr>
          <a:xfrm>
            <a:off x="539433" y="908368"/>
            <a:ext cx="8280400" cy="1168400"/>
          </a:xfrm>
        </p:spPr>
        <p:txBody>
          <a:bodyPr lIns="76200" tIns="38100" rIns="76200" bIns="38100"/>
          <a:lstStyle/>
          <a:p>
            <a:pPr algn="ctr">
              <a:defRPr/>
            </a:pPr>
            <a:r>
              <a:rPr lang="en-US" altLang="zh-CN" sz="4800" dirty="0" smtClean="0"/>
              <a:t>MapReduce</a:t>
            </a:r>
            <a:r>
              <a:rPr lang="zh-CN" altLang="en-US" sz="4800" dirty="0" smtClean="0"/>
              <a:t>实例</a:t>
            </a:r>
            <a:endParaRPr lang="zh-CN" altLang="en-US" sz="4800" dirty="0" smtClean="0"/>
          </a:p>
        </p:txBody>
      </p:sp>
      <p:sp>
        <p:nvSpPr>
          <p:cNvPr id="6" name="TextBox 5"/>
          <p:cNvSpPr txBox="1"/>
          <p:nvPr/>
        </p:nvSpPr>
        <p:spPr>
          <a:xfrm>
            <a:off x="2051685" y="1988820"/>
            <a:ext cx="5715000" cy="4154170"/>
          </a:xfrm>
          <a:prstGeom prst="rect">
            <a:avLst/>
          </a:prstGeom>
          <a:noFill/>
        </p:spPr>
        <p:txBody>
          <a:bodyPr>
            <a:spAutoFit/>
          </a:bodyPr>
          <a:lstStyle/>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回顾</a:t>
            </a:r>
            <a:r>
              <a:rPr lang="en-US" altLang="zh-CN" sz="2400" dirty="0" smtClean="0">
                <a:solidFill>
                  <a:srgbClr val="002060"/>
                </a:solidFill>
                <a:latin typeface="+mn-ea"/>
                <a:ea typeface="+mn-ea"/>
              </a:rPr>
              <a:t>MapReduce</a:t>
            </a:r>
            <a:r>
              <a:rPr lang="zh-CN" altLang="en-US" sz="2400" dirty="0" smtClean="0">
                <a:solidFill>
                  <a:srgbClr val="002060"/>
                </a:solidFill>
                <a:latin typeface="+mn-ea"/>
                <a:ea typeface="+mn-ea"/>
              </a:rPr>
              <a:t>编程</a:t>
            </a:r>
            <a:endParaRPr lang="en-US" altLang="zh-CN"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单词计数</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数据去重</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排序</a:t>
            </a:r>
            <a:endParaRPr lang="en-US" altLang="zh-CN"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平均成绩</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单表关联</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多表关联</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文档倒排序索引</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latin typeface="+mn-ea"/>
                <a:ea typeface="+mn-ea"/>
              </a:rPr>
              <a:t>专利文献数据分析</a:t>
            </a:r>
            <a:endParaRPr lang="zh-CN" altLang="en-US" sz="2400" dirty="0" smtClean="0">
              <a:solidFill>
                <a:srgbClr val="002060"/>
              </a:solidFill>
              <a:latin typeface="+mn-ea"/>
              <a:ea typeface="+mn-ea"/>
            </a:endParaRPr>
          </a:p>
          <a:p>
            <a:pPr marL="444500" lvl="1" indent="-444500">
              <a:spcBef>
                <a:spcPts val="0"/>
              </a:spcBef>
              <a:spcAft>
                <a:spcPts val="0"/>
              </a:spcAft>
              <a:buFont typeface="永中宋体" charset="-122"/>
              <a:buChar char="◆"/>
              <a:defRPr/>
            </a:pPr>
            <a:r>
              <a:rPr lang="zh-CN" altLang="en-US"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基于</a:t>
            </a:r>
            <a:r>
              <a:rPr lang="en-US" altLang="zh-CN" sz="2400" dirty="0" err="1"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MapReduce</a:t>
            </a:r>
            <a:r>
              <a:rPr lang="zh-CN" altLang="en-US"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的</a:t>
            </a:r>
            <a:r>
              <a:rPr lang="en-US" altLang="zh-CN"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K-Means</a:t>
            </a:r>
            <a:r>
              <a:rPr lang="zh-CN" altLang="en-US"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算法的</a:t>
            </a:r>
            <a:br>
              <a:rPr lang="en-US" altLang="zh-CN"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br>
            <a:r>
              <a:rPr lang="zh-CN" altLang="en-US"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设计与实现</a:t>
            </a:r>
            <a:endParaRPr lang="zh-CN" altLang="en-US" sz="2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547342" y="1260143"/>
            <a:ext cx="8072494" cy="4887595"/>
          </a:xfrm>
          <a:prstGeom prst="rect">
            <a:avLst/>
          </a:prstGeom>
          <a:noFill/>
        </p:spPr>
        <p:txBody>
          <a:bodyPr wrap="square" rtlCol="0">
            <a:spAutoFit/>
          </a:bodyPr>
          <a:lstStyle/>
          <a:p>
            <a:pPr>
              <a:lnSpc>
                <a:spcPct val="130000"/>
              </a:lnSpc>
              <a:buFont typeface="Wingdings" panose="05000000000000000000" pitchFamily="2" charset="2"/>
              <a:buChar char="u"/>
            </a:pPr>
            <a:r>
              <a:rPr lang="zh-CN" altLang="en-US" sz="2400" dirty="0" smtClean="0">
                <a:solidFill>
                  <a:schemeClr val="tx2"/>
                </a:solidFill>
              </a:rPr>
              <a:t>问题分析</a:t>
            </a:r>
            <a:endParaRPr lang="en-US" altLang="zh-CN" sz="2400" dirty="0" smtClean="0">
              <a:solidFill>
                <a:schemeClr val="tx2"/>
              </a:solidFill>
            </a:endParaRPr>
          </a:p>
          <a:p>
            <a:pPr lvl="1">
              <a:lnSpc>
                <a:spcPct val="130000"/>
              </a:lnSpc>
              <a:buFont typeface="Wingdings" panose="05000000000000000000" pitchFamily="2" charset="2"/>
              <a:buChar char="Ø"/>
            </a:pPr>
            <a:r>
              <a:rPr lang="zh-CN" altLang="en-US" sz="2400" dirty="0" smtClean="0">
                <a:solidFill>
                  <a:schemeClr val="tx2"/>
                </a:solidFill>
              </a:rPr>
              <a:t>数据去重的最终目标是让原始数据中出现次数</a:t>
            </a:r>
            <a:r>
              <a:rPr lang="en-US" altLang="zh-CN" sz="2400" dirty="0" smtClean="0">
                <a:solidFill>
                  <a:schemeClr val="tx2"/>
                </a:solidFill>
              </a:rPr>
              <a:t>&gt;=1</a:t>
            </a:r>
            <a:r>
              <a:rPr lang="zh-CN" altLang="en-US" sz="2400" dirty="0" smtClean="0">
                <a:solidFill>
                  <a:schemeClr val="tx2"/>
                </a:solidFill>
              </a:rPr>
              <a:t>的数据在输出文件中只出现一次。</a:t>
            </a:r>
            <a:endParaRPr lang="en-US" altLang="zh-CN" sz="2400" dirty="0" smtClean="0">
              <a:solidFill>
                <a:schemeClr val="tx2"/>
              </a:solidFill>
            </a:endParaRPr>
          </a:p>
          <a:p>
            <a:pPr lvl="1">
              <a:lnSpc>
                <a:spcPct val="130000"/>
              </a:lnSpc>
              <a:buFont typeface="Wingdings" panose="05000000000000000000" pitchFamily="2" charset="2"/>
              <a:buChar char="Ø"/>
            </a:pPr>
            <a:r>
              <a:rPr lang="zh-CN" altLang="en-US" sz="2400" dirty="0" smtClean="0">
                <a:solidFill>
                  <a:schemeClr val="tx2"/>
                </a:solidFill>
              </a:rPr>
              <a:t>我们自然而然会想到将同一个数据的所有记录都交给一台</a:t>
            </a:r>
            <a:r>
              <a:rPr lang="en-US" altLang="zh-CN" sz="2400" dirty="0" smtClean="0">
                <a:solidFill>
                  <a:schemeClr val="tx2"/>
                </a:solidFill>
              </a:rPr>
              <a:t>reduce</a:t>
            </a:r>
            <a:r>
              <a:rPr lang="zh-CN" altLang="en-US" sz="2400" dirty="0" smtClean="0">
                <a:solidFill>
                  <a:schemeClr val="tx2"/>
                </a:solidFill>
              </a:rPr>
              <a:t>机器，无论这个数据出现多少次，只要在最终结果中输出一次就可以了。</a:t>
            </a:r>
            <a:endParaRPr lang="en-US" altLang="zh-CN" sz="2400" dirty="0" smtClean="0">
              <a:solidFill>
                <a:schemeClr val="tx2"/>
              </a:solidFill>
            </a:endParaRPr>
          </a:p>
          <a:p>
            <a:pPr lvl="1">
              <a:lnSpc>
                <a:spcPct val="130000"/>
              </a:lnSpc>
              <a:buFont typeface="Wingdings" panose="05000000000000000000" pitchFamily="2" charset="2"/>
              <a:buChar char="Ø"/>
            </a:pPr>
            <a:r>
              <a:rPr lang="zh-CN" altLang="en-US" sz="2400" dirty="0" smtClean="0">
                <a:solidFill>
                  <a:schemeClr val="tx2"/>
                </a:solidFill>
              </a:rPr>
              <a:t>具体就是</a:t>
            </a:r>
            <a:r>
              <a:rPr lang="en-US" altLang="zh-CN" sz="2400" dirty="0" smtClean="0">
                <a:solidFill>
                  <a:schemeClr val="tx2"/>
                </a:solidFill>
              </a:rPr>
              <a:t>reduce</a:t>
            </a:r>
            <a:r>
              <a:rPr lang="zh-CN" altLang="en-US" sz="2400" dirty="0" smtClean="0">
                <a:solidFill>
                  <a:schemeClr val="tx2"/>
                </a:solidFill>
              </a:rPr>
              <a:t>的输入应该以数据作为</a:t>
            </a:r>
            <a:r>
              <a:rPr lang="en-US" altLang="zh-CN" sz="2400" dirty="0" smtClean="0">
                <a:solidFill>
                  <a:schemeClr val="tx2"/>
                </a:solidFill>
              </a:rPr>
              <a:t>key</a:t>
            </a:r>
            <a:r>
              <a:rPr lang="zh-CN" altLang="en-US" sz="2400" dirty="0" smtClean="0">
                <a:solidFill>
                  <a:schemeClr val="tx2"/>
                </a:solidFill>
              </a:rPr>
              <a:t>，而对</a:t>
            </a:r>
            <a:r>
              <a:rPr lang="en-US" altLang="zh-CN" sz="2400" dirty="0" smtClean="0">
                <a:solidFill>
                  <a:schemeClr val="tx2"/>
                </a:solidFill>
              </a:rPr>
              <a:t>value-list</a:t>
            </a:r>
            <a:r>
              <a:rPr lang="zh-CN" altLang="en-US" sz="2400" dirty="0" smtClean="0">
                <a:solidFill>
                  <a:schemeClr val="tx2"/>
                </a:solidFill>
              </a:rPr>
              <a:t>则没有要求。</a:t>
            </a:r>
            <a:r>
              <a:rPr lang="zh-CN" altLang="en-US" sz="2400" dirty="0" smtClean="0">
                <a:solidFill>
                  <a:srgbClr val="FF0000"/>
                </a:solidFill>
              </a:rPr>
              <a:t>当</a:t>
            </a:r>
            <a:r>
              <a:rPr lang="en-US" altLang="zh-CN" sz="2400" dirty="0" smtClean="0">
                <a:solidFill>
                  <a:srgbClr val="FF0000"/>
                </a:solidFill>
              </a:rPr>
              <a:t>reduce</a:t>
            </a:r>
            <a:r>
              <a:rPr lang="zh-CN" altLang="en-US" sz="2400" dirty="0" smtClean="0">
                <a:solidFill>
                  <a:srgbClr val="FF0000"/>
                </a:solidFill>
              </a:rPr>
              <a:t>接收到一个</a:t>
            </a:r>
            <a:r>
              <a:rPr lang="en-US" altLang="zh-CN" sz="2400" dirty="0" smtClean="0">
                <a:solidFill>
                  <a:srgbClr val="FF0000"/>
                </a:solidFill>
              </a:rPr>
              <a:t>&lt;key</a:t>
            </a:r>
            <a:r>
              <a:rPr lang="zh-CN" altLang="en-US" sz="2400" dirty="0" smtClean="0">
                <a:solidFill>
                  <a:srgbClr val="FF0000"/>
                </a:solidFill>
              </a:rPr>
              <a:t>，</a:t>
            </a:r>
            <a:r>
              <a:rPr lang="en-US" altLang="zh-CN" sz="2400" dirty="0" smtClean="0">
                <a:solidFill>
                  <a:srgbClr val="FF0000"/>
                </a:solidFill>
              </a:rPr>
              <a:t>value-list&gt;</a:t>
            </a:r>
            <a:r>
              <a:rPr lang="zh-CN" altLang="en-US" sz="2400" dirty="0" smtClean="0">
                <a:solidFill>
                  <a:srgbClr val="FF0000"/>
                </a:solidFill>
              </a:rPr>
              <a:t>时就直接将</a:t>
            </a:r>
            <a:r>
              <a:rPr lang="en-US" altLang="zh-CN" sz="2400" dirty="0" smtClean="0">
                <a:solidFill>
                  <a:srgbClr val="FF0000"/>
                </a:solidFill>
              </a:rPr>
              <a:t>key</a:t>
            </a:r>
            <a:r>
              <a:rPr lang="zh-CN" altLang="en-US" sz="2400" dirty="0" smtClean="0">
                <a:solidFill>
                  <a:srgbClr val="FF0000"/>
                </a:solidFill>
              </a:rPr>
              <a:t>复制到输出的</a:t>
            </a:r>
            <a:r>
              <a:rPr lang="en-US" altLang="zh-CN" sz="2400" dirty="0" smtClean="0">
                <a:solidFill>
                  <a:srgbClr val="FF0000"/>
                </a:solidFill>
              </a:rPr>
              <a:t>key</a:t>
            </a:r>
            <a:r>
              <a:rPr lang="zh-CN" altLang="en-US" sz="2400" dirty="0" smtClean="0">
                <a:solidFill>
                  <a:srgbClr val="FF0000"/>
                </a:solidFill>
              </a:rPr>
              <a:t>中，并将</a:t>
            </a:r>
            <a:r>
              <a:rPr lang="en-US" altLang="zh-CN" sz="2400" dirty="0" smtClean="0">
                <a:solidFill>
                  <a:srgbClr val="FF0000"/>
                </a:solidFill>
              </a:rPr>
              <a:t>value</a:t>
            </a:r>
            <a:r>
              <a:rPr lang="zh-CN" altLang="en-US" sz="2400" dirty="0" smtClean="0">
                <a:solidFill>
                  <a:srgbClr val="FF0000"/>
                </a:solidFill>
              </a:rPr>
              <a:t>设置成空值。</a:t>
            </a:r>
            <a:endParaRPr lang="zh-CN" altLang="en-US" sz="2400" dirty="0" smtClean="0">
              <a:solidFill>
                <a:srgbClr val="FF0000"/>
              </a:solidFill>
            </a:endParaRPr>
          </a:p>
        </p:txBody>
      </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内容占位符 2"/>
          <p:cNvSpPr>
            <a:spLocks noGrp="1"/>
          </p:cNvSpPr>
          <p:nvPr>
            <p:ph sz="quarter" idx="1"/>
          </p:nvPr>
        </p:nvSpPr>
        <p:spPr>
          <a:xfrm>
            <a:off x="419100" y="588010"/>
            <a:ext cx="8305800" cy="58197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年份</a:t>
            </a:r>
            <a:r>
              <a:rPr lang="en-US" altLang="zh-CN" sz="2600" b="1" dirty="0">
                <a:solidFill>
                  <a:srgbClr val="002060"/>
                </a:solidFill>
                <a:latin typeface="Arial Narrow" panose="020B0606020202030204" pitchFamily="34" charset="0"/>
                <a:ea typeface="黑体" panose="02010609060101010101" pitchFamily="2" charset="-122"/>
              </a:rPr>
              <a:t>/</a:t>
            </a:r>
            <a:r>
              <a:rPr lang="zh-CN" altLang="en-US" sz="2600" b="1" dirty="0">
                <a:solidFill>
                  <a:srgbClr val="002060"/>
                </a:solidFill>
                <a:latin typeface="Arial Narrow" panose="020B0606020202030204" pitchFamily="34" charset="0"/>
                <a:ea typeface="黑体" panose="02010609060101010101" pitchFamily="2" charset="-122"/>
              </a:rPr>
              <a:t>国家专利数统计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en-US" altLang="zh-CN" sz="2800" dirty="0">
                <a:solidFill>
                  <a:srgbClr val="C00000"/>
                </a:solidFill>
                <a:latin typeface="Arial Narrow" panose="020B0606020202030204" pitchFamily="34" charset="0"/>
                <a:ea typeface="黑体" panose="02010609060101010101" pitchFamily="2" charset="-122"/>
              </a:rPr>
              <a:t>Reduce Class</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public static class </a:t>
            </a:r>
            <a:r>
              <a:rPr lang="en-US" altLang="zh-CN" sz="2000" dirty="0">
                <a:solidFill>
                  <a:srgbClr val="C00000"/>
                </a:solidFill>
                <a:latin typeface="Arial Narrow" panose="020B0606020202030204" pitchFamily="34" charset="0"/>
                <a:ea typeface="黑体" panose="02010609060101010101" pitchFamily="2" charset="-122"/>
              </a:rPr>
              <a:t>ReduceClass</a:t>
            </a:r>
            <a:r>
              <a:rPr lang="en-US" altLang="zh-CN" sz="2000" dirty="0">
                <a:latin typeface="Arial Narrow" panose="020B0606020202030204" pitchFamily="34" charset="0"/>
                <a:ea typeface="黑体" panose="02010609060101010101" pitchFamily="2" charset="-122"/>
              </a:rPr>
              <a:t> extends Reducer</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&lt; Text, IntWritable, Text, IntWritable &gt;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reduce(Text key, Iterable&lt;IntWritable&gt; values, Context 	context) </a:t>
            </a:r>
            <a:endParaRPr lang="en-US" altLang="zh-CN" sz="2000" dirty="0">
              <a:solidFill>
                <a:srgbClr val="0066FF"/>
              </a:solidFill>
              <a:latin typeface="Arial Narrow" panose="020B0606020202030204" pitchFamily="34" charset="0"/>
              <a:ea typeface="黑体" panose="02010609060101010101" pitchFamily="2" charset="-122"/>
            </a:endParaRPr>
          </a:p>
          <a:p>
            <a:pPr>
              <a:buNone/>
            </a:pPr>
            <a:r>
              <a:rPr lang="en-US" altLang="zh-CN" sz="2000" dirty="0">
                <a:solidFill>
                  <a:srgbClr val="0066FF"/>
                </a:solidFill>
                <a:latin typeface="Arial Narrow" panose="020B0606020202030204" pitchFamily="34" charset="0"/>
                <a:ea typeface="黑体" panose="02010609060101010101" pitchFamily="2" charset="-122"/>
              </a:rPr>
              <a:t>		</a:t>
            </a:r>
            <a:r>
              <a:rPr lang="en-US" altLang="zh-CN" sz="2000" dirty="0">
                <a:latin typeface="Arial Narrow" panose="020B0606020202030204" pitchFamily="34" charset="0"/>
                <a:ea typeface="黑体" panose="02010609060101010101" pitchFamily="2" charset="-122"/>
              </a:rPr>
              <a:t>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400" dirty="0">
                <a:latin typeface="Arial Narrow" panose="020B0606020202030204" pitchFamily="34" charset="0"/>
                <a:ea typeface="黑体" panose="02010609060101010101" pitchFamily="2" charset="-122"/>
              </a:rPr>
              <a:t>	{	</a:t>
            </a:r>
            <a:r>
              <a:rPr lang="en-US" altLang="zh-CN" sz="2000" dirty="0">
                <a:latin typeface="Arial Narrow" panose="020B0606020202030204" pitchFamily="34" charset="0"/>
                <a:ea typeface="黑体" panose="02010609060101010101" pitchFamily="2" charset="-122"/>
              </a:rPr>
              <a:t>int count = 0;</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while (values.hasNext()) {    count += values.next().get(); }</a:t>
            </a:r>
            <a:endParaRPr lang="en-US" altLang="zh-CN" sz="2000" dirty="0">
              <a:latin typeface="Arial Narrow" panose="020B0606020202030204" pitchFamily="34" charset="0"/>
              <a:ea typeface="黑体" panose="02010609060101010101" pitchFamily="2" charset="-122"/>
            </a:endParaRPr>
          </a:p>
          <a:p>
            <a:pPr>
              <a:buNone/>
            </a:pPr>
            <a:r>
              <a:rPr lang="en-US" altLang="zh-CN" sz="2400" dirty="0">
                <a:latin typeface="Arial Narrow" panose="020B0606020202030204" pitchFamily="34" charset="0"/>
                <a:ea typeface="黑体" panose="02010609060101010101" pitchFamily="2" charset="-122"/>
              </a:rPr>
              <a:t>	</a:t>
            </a:r>
            <a:r>
              <a:rPr lang="en-US" altLang="zh-CN" sz="2000" dirty="0">
                <a:latin typeface="Arial Narrow" panose="020B0606020202030204" pitchFamily="34" charset="0"/>
                <a:ea typeface="黑体" panose="02010609060101010101" pitchFamily="2" charset="-122"/>
              </a:rPr>
              <a:t>	context.write(key, new IntWritable(count));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a:t>
            </a:r>
            <a:r>
              <a:rPr lang="en-US" altLang="zh-CN" sz="2000" dirty="0">
                <a:solidFill>
                  <a:srgbClr val="C00000"/>
                </a:solidFill>
                <a:latin typeface="Arial Narrow" panose="020B0606020202030204" pitchFamily="34" charset="0"/>
                <a:ea typeface="黑体" panose="02010609060101010101" pitchFamily="2" charset="-122"/>
              </a:rPr>
              <a:t>// </a:t>
            </a:r>
            <a:r>
              <a:rPr lang="zh-CN" altLang="en-US" sz="2000" dirty="0">
                <a:solidFill>
                  <a:srgbClr val="C00000"/>
                </a:solidFill>
                <a:latin typeface="Arial Narrow" panose="020B0606020202030204" pitchFamily="34" charset="0"/>
                <a:ea typeface="黑体" panose="02010609060101010101" pitchFamily="2" charset="-122"/>
              </a:rPr>
              <a:t>输出</a:t>
            </a:r>
            <a:r>
              <a:rPr lang="en-US" altLang="zh-CN" sz="2000" dirty="0">
                <a:solidFill>
                  <a:srgbClr val="C00000"/>
                </a:solidFill>
                <a:latin typeface="Arial Narrow" panose="020B0606020202030204" pitchFamily="34" charset="0"/>
                <a:ea typeface="黑体" panose="02010609060101010101" pitchFamily="2" charset="-122"/>
              </a:rPr>
              <a:t>key: </a:t>
            </a:r>
            <a:r>
              <a:rPr lang="zh-CN" altLang="en-US" sz="2000" dirty="0">
                <a:solidFill>
                  <a:srgbClr val="C00000"/>
                </a:solidFill>
                <a:latin typeface="Arial Narrow" panose="020B0606020202030204" pitchFamily="34" charset="0"/>
                <a:ea typeface="黑体" panose="02010609060101010101" pitchFamily="2" charset="-122"/>
              </a:rPr>
              <a:t>年份或国家；</a:t>
            </a:r>
            <a:r>
              <a:rPr lang="en-US" altLang="zh-CN" sz="2000" dirty="0">
                <a:solidFill>
                  <a:srgbClr val="C00000"/>
                </a:solidFill>
                <a:latin typeface="Arial Narrow" panose="020B0606020202030204" pitchFamily="34" charset="0"/>
                <a:ea typeface="黑体" panose="02010609060101010101" pitchFamily="2" charset="-122"/>
              </a:rPr>
              <a:t>value: </a:t>
            </a:r>
            <a:r>
              <a:rPr lang="zh-CN" altLang="en-US" sz="2000" dirty="0">
                <a:solidFill>
                  <a:srgbClr val="C00000"/>
                </a:solidFill>
                <a:latin typeface="Arial Narrow" panose="020B0606020202030204" pitchFamily="34" charset="0"/>
                <a:ea typeface="黑体" panose="02010609060101010101" pitchFamily="2" charset="-122"/>
              </a:rPr>
              <a:t>总的专利数</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21023" y="220317"/>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内容占位符 2"/>
          <p:cNvSpPr>
            <a:spLocks noGrp="1"/>
          </p:cNvSpPr>
          <p:nvPr>
            <p:ph sz="quarter" idx="1"/>
          </p:nvPr>
        </p:nvSpPr>
        <p:spPr>
          <a:xfrm>
            <a:off x="342900" y="589915"/>
            <a:ext cx="8305800" cy="5578475"/>
          </a:xfrm>
        </p:spPr>
        <p:txBody>
          <a:bodyPr wrap="square" anchor="t"/>
          <a:p>
            <a:pPr marL="273050" lvl="1" indent="-273050">
              <a:spcBef>
                <a:spcPts val="575"/>
              </a:spcBef>
              <a:buClr>
                <a:schemeClr val="accent1"/>
              </a:buClr>
              <a:buNone/>
            </a:pPr>
            <a:r>
              <a:rPr lang="zh-CN" altLang="en-US" sz="2600" b="1" dirty="0">
                <a:solidFill>
                  <a:srgbClr val="002060"/>
                </a:solidFill>
                <a:latin typeface="黑体" panose="02010609060101010101" pitchFamily="2" charset="-122"/>
                <a:ea typeface="黑体" panose="02010609060101010101" pitchFamily="2" charset="-122"/>
              </a:rPr>
              <a:t>年份</a:t>
            </a:r>
            <a:r>
              <a:rPr lang="en-US" altLang="zh-CN" sz="2600" b="1" dirty="0">
                <a:solidFill>
                  <a:srgbClr val="002060"/>
                </a:solidFill>
                <a:latin typeface="黑体" panose="02010609060101010101" pitchFamily="2" charset="-122"/>
                <a:ea typeface="黑体" panose="02010609060101010101" pitchFamily="2" charset="-122"/>
              </a:rPr>
              <a:t>/</a:t>
            </a:r>
            <a:r>
              <a:rPr lang="zh-CN" altLang="en-US" sz="2600" b="1" dirty="0">
                <a:solidFill>
                  <a:srgbClr val="002060"/>
                </a:solidFill>
                <a:latin typeface="黑体" panose="02010609060101010101" pitchFamily="2" charset="-122"/>
                <a:ea typeface="黑体" panose="02010609060101010101" pitchFamily="2" charset="-122"/>
              </a:rPr>
              <a:t>国家专利数统计</a:t>
            </a:r>
            <a:endParaRPr lang="zh-CN" altLang="en-US" sz="2600" b="1" dirty="0">
              <a:solidFill>
                <a:srgbClr val="002060"/>
              </a:solidFill>
              <a:latin typeface="黑体" panose="02010609060101010101" pitchFamily="2" charset="-122"/>
              <a:ea typeface="黑体" panose="02010609060101010101" pitchFamily="2" charset="-122"/>
            </a:endParaRPr>
          </a:p>
          <a:p>
            <a:pPr marL="273050" lvl="1" indent="-273050">
              <a:spcBef>
                <a:spcPts val="575"/>
              </a:spcBef>
              <a:buClr>
                <a:schemeClr val="accent1"/>
              </a:buClr>
            </a:pPr>
            <a:r>
              <a:rPr lang="zh-CN" altLang="en-US" sz="2600" dirty="0">
                <a:solidFill>
                  <a:srgbClr val="C00000"/>
                </a:solidFill>
                <a:latin typeface="黑体" panose="02010609060101010101" pitchFamily="2" charset="-122"/>
                <a:ea typeface="黑体" panose="02010609060101010101" pitchFamily="2" charset="-122"/>
              </a:rPr>
              <a:t>年份专利统计输出</a:t>
            </a:r>
            <a:endParaRPr lang="en-US" altLang="zh-CN" sz="2600" dirty="0">
              <a:solidFill>
                <a:srgbClr val="C00000"/>
              </a:solidFill>
              <a:latin typeface="黑体" panose="02010609060101010101" pitchFamily="2" charset="-122"/>
              <a:ea typeface="黑体" panose="02010609060101010101" pitchFamily="2" charset="-122"/>
            </a:endParaRPr>
          </a:p>
        </p:txBody>
      </p:sp>
      <p:sp>
        <p:nvSpPr>
          <p:cNvPr id="5" name="Title 1"/>
          <p:cNvSpPr>
            <a:spLocks noGrp="1"/>
          </p:cNvSpPr>
          <p:nvPr>
            <p:ph type="title"/>
          </p:nvPr>
        </p:nvSpPr>
        <p:spPr>
          <a:xfrm>
            <a:off x="641978" y="227937"/>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pic>
        <p:nvPicPr>
          <p:cNvPr id="99332" name="Picture 2"/>
          <p:cNvPicPr>
            <a:picLocks noChangeAspect="1"/>
          </p:cNvPicPr>
          <p:nvPr/>
        </p:nvPicPr>
        <p:blipFill>
          <a:blip r:embed="rId1"/>
          <a:stretch>
            <a:fillRect/>
          </a:stretch>
        </p:blipFill>
        <p:spPr>
          <a:xfrm>
            <a:off x="2209800" y="2595563"/>
            <a:ext cx="6596063" cy="2992437"/>
          </a:xfrm>
          <a:prstGeom prst="rect">
            <a:avLst/>
          </a:prstGeom>
          <a:noFill/>
          <a:ln w="9525">
            <a:noFill/>
          </a:ln>
        </p:spPr>
      </p:pic>
      <p:sp>
        <p:nvSpPr>
          <p:cNvPr id="99333" name="Rectangle 5"/>
          <p:cNvSpPr/>
          <p:nvPr/>
        </p:nvSpPr>
        <p:spPr>
          <a:xfrm>
            <a:off x="342900" y="2187575"/>
            <a:ext cx="2082800" cy="3370263"/>
          </a:xfrm>
          <a:prstGeom prst="rect">
            <a:avLst/>
          </a:prstGeom>
          <a:noFill/>
          <a:ln w="9525">
            <a:noFill/>
          </a:ln>
        </p:spPr>
        <p:txBody>
          <a:bodyPr>
            <a:spAutoFit/>
          </a:bodyPr>
          <a:p>
            <a:pPr>
              <a:lnSpc>
                <a:spcPct val="150000"/>
              </a:lnSpc>
            </a:pPr>
            <a:r>
              <a:rPr lang="en-US" altLang="zh-CN" sz="1600" dirty="0">
                <a:latin typeface="Arial Narrow" panose="020B0606020202030204" pitchFamily="34" charset="0"/>
              </a:rPr>
              <a:t>“GYEAR” </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1963 	45679</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1964 	47375</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1965 	62857</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1996 	109645</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1997 	111983</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1998 	147519</a:t>
            </a:r>
            <a:endParaRPr lang="en-US" altLang="zh-CN" sz="1600" dirty="0">
              <a:latin typeface="Arial Narrow" panose="020B0606020202030204" pitchFamily="34" charset="0"/>
            </a:endParaRPr>
          </a:p>
          <a:p>
            <a:pPr>
              <a:lnSpc>
                <a:spcPct val="150000"/>
              </a:lnSpc>
            </a:pPr>
            <a:r>
              <a:rPr lang="en-US" altLang="zh-CN" sz="1600" dirty="0">
                <a:latin typeface="Arial Narrow" panose="020B0606020202030204" pitchFamily="34" charset="0"/>
              </a:rPr>
              <a:t>1999 	153486</a:t>
            </a:r>
            <a:endParaRPr lang="zh-CN" altLang="en-US" sz="1600" dirty="0">
              <a:latin typeface="Arial Narrow" panose="020B0606020202030204" pitchFamily="34" charset="0"/>
            </a:endParaRPr>
          </a:p>
        </p:txBody>
      </p:sp>
    </p:spTree>
  </p:cSld>
  <p:clrMapOvr>
    <a:masterClrMapping/>
  </p:clrMapOvr>
  <p:transition>
    <p:cover dir="rd"/>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内容占位符 2"/>
          <p:cNvSpPr>
            <a:spLocks noGrp="1"/>
          </p:cNvSpPr>
          <p:nvPr>
            <p:ph sz="quarter" idx="1"/>
          </p:nvPr>
        </p:nvSpPr>
        <p:spPr>
          <a:xfrm>
            <a:off x="414020" y="587375"/>
            <a:ext cx="8559800" cy="5819775"/>
          </a:xfrm>
        </p:spPr>
        <p:txBody>
          <a:bodyPr wrap="square" anchor="t"/>
          <a:p>
            <a:pPr marL="273050" lvl="1" indent="-273050">
              <a:spcBef>
                <a:spcPts val="575"/>
              </a:spcBef>
              <a:spcAft>
                <a:spcPts val="1200"/>
              </a:spcAft>
              <a:buClr>
                <a:schemeClr val="accent1"/>
              </a:buClr>
              <a:buNone/>
            </a:pPr>
            <a:r>
              <a:rPr lang="zh-CN" altLang="en-US" sz="2600" b="1" dirty="0">
                <a:solidFill>
                  <a:srgbClr val="002060"/>
                </a:solidFill>
                <a:latin typeface="黑体" panose="02010609060101010101" pitchFamily="2" charset="-122"/>
                <a:ea typeface="黑体" panose="02010609060101010101" pitchFamily="2" charset="-122"/>
              </a:rPr>
              <a:t>更多的专利文献数据分析问题</a:t>
            </a:r>
            <a:endParaRPr lang="zh-CN" altLang="en-US" sz="2600" b="1" dirty="0">
              <a:solidFill>
                <a:srgbClr val="002060"/>
              </a:solidFill>
              <a:latin typeface="黑体" panose="02010609060101010101" pitchFamily="2" charset="-122"/>
              <a:ea typeface="黑体" panose="02010609060101010101" pitchFamily="2" charset="-122"/>
            </a:endParaRPr>
          </a:p>
          <a:p>
            <a:r>
              <a:rPr lang="zh-CN" altLang="en-US" dirty="0">
                <a:solidFill>
                  <a:srgbClr val="C00000"/>
                </a:solidFill>
                <a:latin typeface="黑体" panose="02010609060101010101" pitchFamily="2" charset="-122"/>
                <a:ea typeface="黑体" panose="02010609060101010101" pitchFamily="2" charset="-122"/>
              </a:rPr>
              <a:t>如何统计一个国家占全球的专利申请比例？</a:t>
            </a:r>
            <a:endParaRPr lang="en-US" altLang="zh-CN" dirty="0">
              <a:solidFill>
                <a:srgbClr val="C00000"/>
              </a:solidFill>
              <a:latin typeface="黑体" panose="02010609060101010101" pitchFamily="2" charset="-122"/>
              <a:ea typeface="黑体" panose="02010609060101010101" pitchFamily="2" charset="-122"/>
            </a:endParaRPr>
          </a:p>
          <a:p>
            <a:r>
              <a:rPr lang="zh-CN" altLang="en-US" dirty="0">
                <a:solidFill>
                  <a:srgbClr val="C00000"/>
                </a:solidFill>
                <a:latin typeface="黑体" panose="02010609060101010101" pitchFamily="2" charset="-122"/>
                <a:ea typeface="黑体" panose="02010609060101010101" pitchFamily="2" charset="-122"/>
              </a:rPr>
              <a:t>如何统计一个国家的专利引用率？</a:t>
            </a:r>
            <a:endParaRPr lang="en-US" altLang="zh-CN" dirty="0">
              <a:solidFill>
                <a:srgbClr val="C00000"/>
              </a:solidFill>
              <a:latin typeface="黑体" panose="02010609060101010101" pitchFamily="2" charset="-122"/>
              <a:ea typeface="黑体" panose="02010609060101010101" pitchFamily="2" charset="-122"/>
            </a:endParaRPr>
          </a:p>
          <a:p>
            <a:r>
              <a:rPr lang="en-US" altLang="zh-CN" dirty="0">
                <a:solidFill>
                  <a:srgbClr val="C00000"/>
                </a:solidFill>
                <a:latin typeface="黑体" panose="02010609060101010101" pitchFamily="2" charset="-122"/>
                <a:ea typeface="黑体" panose="02010609060101010101" pitchFamily="2" charset="-122"/>
              </a:rPr>
              <a:t>……</a:t>
            </a:r>
            <a:endParaRPr lang="en-US" altLang="zh-CN" dirty="0">
              <a:solidFill>
                <a:srgbClr val="C00000"/>
              </a:solidFill>
              <a:latin typeface="黑体" panose="02010609060101010101" pitchFamily="2" charset="-122"/>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5274" y="1881810"/>
            <a:ext cx="8395598" cy="1143000"/>
          </a:xfrm>
        </p:spPr>
        <p:txBody>
          <a:bodyPr>
            <a:normAutofit fontScale="90000"/>
            <a:scene3d>
              <a:camera prst="orthographicFront"/>
              <a:lightRig rig="threePt" dir="t"/>
            </a:scene3d>
            <a:sp3d extrusionH="57150">
              <a:bevelT w="38100" h="38100"/>
            </a:sp3d>
          </a:bodyPr>
          <a:lstStyle/>
          <a:p>
            <a:pPr algn="ctr"/>
            <a:r>
              <a:rPr lang="zh-CN" altLang="en-US"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基于</a:t>
            </a:r>
            <a:r>
              <a:rPr lang="en-US" altLang="zh-CN" sz="4400" dirty="0" err="1"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MapReduce</a:t>
            </a:r>
            <a:r>
              <a:rPr lang="zh-CN" altLang="en-US"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的</a:t>
            </a:r>
            <a:r>
              <a:rPr lang="en-US" altLang="zh-CN"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K-Means</a:t>
            </a:r>
            <a:r>
              <a:rPr lang="zh-CN" altLang="en-US"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算法的</a:t>
            </a:r>
            <a:br>
              <a:rPr lang="en-US" altLang="zh-CN"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br>
            <a:r>
              <a:rPr lang="zh-CN" altLang="en-US" sz="4400" dirty="0" smtClean="0">
                <a:solidFill>
                  <a:srgbClr val="002060"/>
                </a:solidFill>
                <a:effectLst>
                  <a:glow rad="139700">
                    <a:schemeClr val="accent3">
                      <a:satMod val="175000"/>
                      <a:alpha val="40000"/>
                    </a:schemeClr>
                  </a:glow>
                  <a:innerShdw blurRad="63500" dist="50800" dir="2700000">
                    <a:prstClr val="black">
                      <a:alpha val="50000"/>
                    </a:prstClr>
                  </a:innerShdw>
                </a:effectLst>
                <a:latin typeface="宋体" panose="02010600030101010101" pitchFamily="2" charset="-122"/>
                <a:sym typeface="+mn-ea"/>
              </a:rPr>
              <a:t>设计与实现</a:t>
            </a:r>
            <a:endParaRPr lang="zh-CN" altLang="en-US" sz="4400" b="1" dirty="0">
              <a:solidFill>
                <a:srgbClr val="00B050"/>
              </a:solidFill>
              <a:effectLst>
                <a:glow rad="139700">
                  <a:schemeClr val="accent3">
                    <a:satMod val="175000"/>
                    <a:alpha val="40000"/>
                  </a:schemeClr>
                </a:glow>
                <a:innerShdw blurRad="63500" dist="50800" dir="2700000">
                  <a:prstClr val="black">
                    <a:alpha val="50000"/>
                  </a:prstClr>
                </a:innerShdw>
              </a:effectLst>
              <a:latin typeface="+mj-ea"/>
            </a:endParaRPr>
          </a:p>
        </p:txBody>
      </p: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0" y="1600200"/>
            <a:ext cx="9144000" cy="4421088"/>
          </a:xfrm>
        </p:spPr>
        <p:txBody>
          <a:bodyPr>
            <a:normAutofit/>
          </a:bodyPr>
          <a:lstStyle/>
          <a:p>
            <a:r>
              <a:rPr lang="zh-CN" altLang="en-US" sz="2800" b="1" dirty="0" smtClean="0"/>
              <a:t>定义</a:t>
            </a:r>
            <a:r>
              <a:rPr lang="zh-CN" altLang="en-US" sz="2800" dirty="0" smtClean="0"/>
              <a:t>：将给定的多个对象分成若干组，</a:t>
            </a:r>
            <a:r>
              <a:rPr lang="zh-CN" altLang="en-US" sz="2800" dirty="0" smtClean="0">
                <a:solidFill>
                  <a:srgbClr val="0000FF"/>
                </a:solidFill>
              </a:rPr>
              <a:t>组内的各个对象是相似的，组间的对象是不相似的</a:t>
            </a:r>
            <a:r>
              <a:rPr lang="zh-CN" altLang="en-US" sz="2800" dirty="0" smtClean="0"/>
              <a:t>。进行划分的过程就是聚类过程，划分后的组称为</a:t>
            </a:r>
            <a:r>
              <a:rPr lang="zh-CN" altLang="en-US" sz="2800" dirty="0" smtClean="0">
                <a:solidFill>
                  <a:srgbClr val="FF0000"/>
                </a:solidFill>
              </a:rPr>
              <a:t>簇（</a:t>
            </a:r>
            <a:r>
              <a:rPr lang="en-US" altLang="zh-CN" sz="2800" dirty="0" smtClean="0">
                <a:solidFill>
                  <a:srgbClr val="FF0000"/>
                </a:solidFill>
              </a:rPr>
              <a:t>cluster</a:t>
            </a:r>
            <a:r>
              <a:rPr lang="zh-CN" altLang="en-US" sz="2800" dirty="0" smtClean="0">
                <a:solidFill>
                  <a:srgbClr val="FF0000"/>
                </a:solidFill>
              </a:rPr>
              <a:t>）</a:t>
            </a:r>
            <a:r>
              <a:rPr lang="zh-CN" altLang="en-US" sz="2800" dirty="0" smtClean="0"/>
              <a:t>。</a:t>
            </a:r>
            <a:endParaRPr lang="en-US" altLang="zh-CN" sz="2800" dirty="0" smtClean="0"/>
          </a:p>
          <a:p>
            <a:endParaRPr lang="en-US" altLang="zh-CN" sz="2800" dirty="0" smtClean="0"/>
          </a:p>
          <a:p>
            <a:r>
              <a:rPr lang="zh-CN" altLang="en-US" sz="2800" dirty="0" smtClean="0"/>
              <a:t>几种聚类方法：</a:t>
            </a:r>
            <a:endParaRPr lang="en-US" altLang="zh-CN" sz="2800" dirty="0" smtClean="0"/>
          </a:p>
          <a:p>
            <a:pPr lvl="1">
              <a:buFont typeface="Wingdings" panose="05000000000000000000" pitchFamily="2" charset="2"/>
              <a:buChar char="Ø"/>
            </a:pPr>
            <a:r>
              <a:rPr lang="zh-CN" altLang="en-US" sz="2600" dirty="0" smtClean="0">
                <a:solidFill>
                  <a:srgbClr val="0000FF"/>
                </a:solidFill>
              </a:rPr>
              <a:t>基于划分的方法；</a:t>
            </a:r>
            <a:endParaRPr lang="en-US" altLang="zh-CN" sz="2600" dirty="0" smtClean="0">
              <a:solidFill>
                <a:srgbClr val="0000FF"/>
              </a:solidFill>
            </a:endParaRPr>
          </a:p>
          <a:p>
            <a:pPr lvl="1">
              <a:buFont typeface="Wingdings" panose="05000000000000000000" pitchFamily="2" charset="2"/>
              <a:buChar char="Ø"/>
            </a:pPr>
            <a:r>
              <a:rPr lang="zh-CN" altLang="en-US" sz="2600" dirty="0" smtClean="0"/>
              <a:t>基于层次的方法；</a:t>
            </a:r>
            <a:endParaRPr lang="en-US" altLang="zh-CN" sz="2600" dirty="0" smtClean="0"/>
          </a:p>
          <a:p>
            <a:pPr lvl="1">
              <a:buFont typeface="Wingdings" panose="05000000000000000000" pitchFamily="2" charset="2"/>
              <a:buChar char="Ø"/>
            </a:pPr>
            <a:r>
              <a:rPr lang="zh-CN" altLang="en-US" sz="2600" dirty="0" smtClean="0"/>
              <a:t>基于密度的方法；</a:t>
            </a:r>
            <a:endParaRPr lang="en-US" altLang="zh-CN" sz="2600" dirty="0" smtClean="0"/>
          </a:p>
          <a:p>
            <a:pPr lvl="1">
              <a:buFont typeface="Wingdings" panose="05000000000000000000" pitchFamily="2" charset="2"/>
              <a:buChar char="Ø"/>
            </a:pPr>
            <a:r>
              <a:rPr lang="en-US" altLang="zh-CN" sz="2600" dirty="0" smtClean="0"/>
              <a:t> ...  ...</a:t>
            </a:r>
            <a:endParaRPr lang="en-US" altLang="zh-CN" sz="2600" dirty="0" smtClean="0"/>
          </a:p>
        </p:txBody>
      </p:sp>
      <p:pic>
        <p:nvPicPr>
          <p:cNvPr id="1026" name="Picture 2"/>
          <p:cNvPicPr>
            <a:picLocks noChangeAspect="1" noChangeArrowheads="1"/>
          </p:cNvPicPr>
          <p:nvPr/>
        </p:nvPicPr>
        <p:blipFill>
          <a:blip r:embed="rId6" cstate="print"/>
          <a:srcRect/>
          <a:stretch>
            <a:fillRect/>
          </a:stretch>
        </p:blipFill>
        <p:spPr bwMode="auto">
          <a:xfrm>
            <a:off x="3779912" y="3253370"/>
            <a:ext cx="5364088" cy="2911933"/>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amond(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linds(horizontal)">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0" y="1600200"/>
            <a:ext cx="9144000" cy="5069160"/>
          </a:xfrm>
        </p:spPr>
        <p:txBody>
          <a:bodyPr>
            <a:normAutofit/>
          </a:bodyPr>
          <a:lstStyle/>
          <a:p>
            <a:r>
              <a:rPr lang="zh-CN" altLang="en-US" sz="2700" dirty="0" smtClean="0"/>
              <a:t>给定</a:t>
            </a:r>
            <a:r>
              <a:rPr lang="en-US" altLang="zh-CN" sz="2700" dirty="0" smtClean="0"/>
              <a:t>N</a:t>
            </a:r>
            <a:r>
              <a:rPr lang="zh-CN" altLang="en-US" sz="2700" dirty="0" smtClean="0"/>
              <a:t>个对象，构造</a:t>
            </a:r>
            <a:r>
              <a:rPr lang="en-US" altLang="zh-CN" sz="2700" dirty="0" smtClean="0"/>
              <a:t>K</a:t>
            </a:r>
            <a:r>
              <a:rPr lang="zh-CN" altLang="en-US" sz="2700" dirty="0" smtClean="0"/>
              <a:t>个分组，每个分组就代表一个聚类。</a:t>
            </a:r>
            <a:endParaRPr lang="en-US" altLang="zh-CN" sz="2700" dirty="0" smtClean="0"/>
          </a:p>
          <a:p>
            <a:endParaRPr lang="en-US" altLang="zh-CN" sz="2700" dirty="0" smtClean="0"/>
          </a:p>
          <a:p>
            <a:r>
              <a:rPr lang="zh-CN" altLang="en-US" sz="2700" dirty="0" smtClean="0"/>
              <a:t>这</a:t>
            </a:r>
            <a:r>
              <a:rPr lang="en-US" altLang="zh-CN" sz="2700" dirty="0" smtClean="0"/>
              <a:t>K</a:t>
            </a:r>
            <a:r>
              <a:rPr lang="zh-CN" altLang="en-US" sz="2700" dirty="0" smtClean="0"/>
              <a:t>个分组满足以下条件：</a:t>
            </a:r>
            <a:endParaRPr lang="en-US" altLang="zh-CN" sz="2700" dirty="0" smtClean="0"/>
          </a:p>
          <a:p>
            <a:pPr lvl="1">
              <a:buFont typeface="Wingdings" panose="05000000000000000000" pitchFamily="2" charset="2"/>
              <a:buChar char="Ø"/>
            </a:pPr>
            <a:r>
              <a:rPr lang="zh-CN" altLang="en-US" sz="2300" dirty="0" smtClean="0">
                <a:solidFill>
                  <a:srgbClr val="0000FF"/>
                </a:solidFill>
              </a:rPr>
              <a:t>每个分组至少包含一个对象；</a:t>
            </a:r>
            <a:endParaRPr lang="en-US" altLang="zh-CN" sz="2300" dirty="0" smtClean="0">
              <a:solidFill>
                <a:srgbClr val="0000FF"/>
              </a:solidFill>
            </a:endParaRPr>
          </a:p>
          <a:p>
            <a:pPr lvl="1">
              <a:buFont typeface="Wingdings" panose="05000000000000000000" pitchFamily="2" charset="2"/>
              <a:buChar char="Ø"/>
            </a:pPr>
            <a:r>
              <a:rPr lang="zh-CN" altLang="en-US" sz="2300" dirty="0" smtClean="0">
                <a:solidFill>
                  <a:srgbClr val="0000FF"/>
                </a:solidFill>
              </a:rPr>
              <a:t>每个对象属于且仅属于一个分组；</a:t>
            </a:r>
            <a:endParaRPr lang="en-US" altLang="zh-CN" sz="2300" dirty="0" smtClean="0">
              <a:solidFill>
                <a:srgbClr val="0000FF"/>
              </a:solidFill>
            </a:endParaRPr>
          </a:p>
          <a:p>
            <a:endParaRPr lang="en-US" altLang="zh-CN" sz="2700" dirty="0" smtClean="0"/>
          </a:p>
          <a:p>
            <a:r>
              <a:rPr lang="en-US" altLang="zh-CN" sz="2700" dirty="0" smtClean="0">
                <a:solidFill>
                  <a:srgbClr val="FF0000"/>
                </a:solidFill>
              </a:rPr>
              <a:t>K-Means</a:t>
            </a:r>
            <a:r>
              <a:rPr lang="zh-CN" altLang="en-US" sz="2700" dirty="0" smtClean="0">
                <a:solidFill>
                  <a:srgbClr val="FF0000"/>
                </a:solidFill>
              </a:rPr>
              <a:t>算法</a:t>
            </a:r>
            <a:r>
              <a:rPr lang="zh-CN" altLang="en-US" sz="2700" dirty="0" smtClean="0"/>
              <a:t>是最常见和典型的基于划分的聚类方法</a:t>
            </a:r>
            <a:endParaRPr lang="zh-CN" altLang="en-US" sz="27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5" presetClass="entr" presetSubtype="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 calcmode="lin" valueType="num">
                                      <p:cBhvr>
                                        <p:cTn id="22"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23"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24" dur="1000" fill="hold"/>
                                        <p:tgtEl>
                                          <p:spTgt spid="3">
                                            <p:txEl>
                                              <p:pRg st="6" end="6"/>
                                            </p:txEl>
                                          </p:spTgt>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3">
                                            <p:txEl>
                                              <p:pRg st="6" end="6"/>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TextBox 5"/>
          <p:cNvSpPr txBox="1"/>
          <p:nvPr/>
        </p:nvSpPr>
        <p:spPr>
          <a:xfrm>
            <a:off x="467544" y="1412776"/>
            <a:ext cx="7992888" cy="5509200"/>
          </a:xfrm>
          <a:prstGeom prst="rect">
            <a:avLst/>
          </a:prstGeom>
          <a:solidFill>
            <a:schemeClr val="bg1">
              <a:lumMod val="85000"/>
            </a:schemeClr>
          </a:solidFill>
          <a:ln>
            <a:solidFill>
              <a:schemeClr val="tx1"/>
            </a:solidFill>
          </a:ln>
        </p:spPr>
        <p:txBody>
          <a:bodyPr wrap="square" rtlCol="0">
            <a:spAutoFit/>
          </a:bodyPr>
          <a:lstStyle/>
          <a:p>
            <a:pPr>
              <a:buNone/>
            </a:pPr>
            <a:r>
              <a:rPr lang="zh-CN" altLang="en-US" sz="2200" b="1" dirty="0" smtClean="0">
                <a:solidFill>
                  <a:srgbClr val="0000FF"/>
                </a:solidFill>
                <a:latin typeface="楷体" panose="02010609060101010101" pitchFamily="49" charset="-122"/>
                <a:ea typeface="楷体" panose="02010609060101010101" pitchFamily="49" charset="-122"/>
              </a:rPr>
              <a:t>输入：</a:t>
            </a:r>
            <a:r>
              <a:rPr lang="zh-CN" altLang="en-US" sz="2200" dirty="0" smtClean="0">
                <a:latin typeface="楷体" panose="02010609060101010101" pitchFamily="49" charset="-122"/>
                <a:ea typeface="楷体" panose="02010609060101010101" pitchFamily="49" charset="-122"/>
              </a:rPr>
              <a:t>待聚类的</a:t>
            </a:r>
            <a:r>
              <a:rPr lang="en-US" altLang="zh-CN" sz="2200" dirty="0" smtClean="0">
                <a:latin typeface="楷体" panose="02010609060101010101" pitchFamily="49" charset="-122"/>
                <a:ea typeface="楷体" panose="02010609060101010101" pitchFamily="49" charset="-122"/>
              </a:rPr>
              <a:t>N</a:t>
            </a:r>
            <a:r>
              <a:rPr lang="zh-CN" altLang="en-US" sz="2200" dirty="0" smtClean="0">
                <a:latin typeface="楷体" panose="02010609060101010101" pitchFamily="49" charset="-122"/>
                <a:ea typeface="楷体" panose="02010609060101010101" pitchFamily="49" charset="-122"/>
              </a:rPr>
              <a:t>个数据点，期望生成的聚类的个数</a:t>
            </a:r>
            <a:r>
              <a:rPr lang="en-US" altLang="zh-CN" sz="2200" dirty="0" smtClean="0">
                <a:latin typeface="楷体" panose="02010609060101010101" pitchFamily="49" charset="-122"/>
                <a:ea typeface="楷体" panose="02010609060101010101" pitchFamily="49" charset="-122"/>
              </a:rPr>
              <a:t>K</a:t>
            </a:r>
            <a:endParaRPr lang="en-US" altLang="zh-CN" sz="2200" dirty="0" smtClean="0">
              <a:latin typeface="楷体" panose="02010609060101010101" pitchFamily="49" charset="-122"/>
              <a:ea typeface="楷体" panose="02010609060101010101" pitchFamily="49" charset="-122"/>
            </a:endParaRPr>
          </a:p>
          <a:p>
            <a:pPr>
              <a:buNone/>
            </a:pPr>
            <a:r>
              <a:rPr lang="zh-CN" altLang="en-US" sz="2200" b="1" dirty="0" smtClean="0">
                <a:solidFill>
                  <a:srgbClr val="0000FF"/>
                </a:solidFill>
                <a:latin typeface="楷体" panose="02010609060101010101" pitchFamily="49" charset="-122"/>
                <a:ea typeface="楷体" panose="02010609060101010101" pitchFamily="49" charset="-122"/>
              </a:rPr>
              <a:t>输出：</a:t>
            </a:r>
            <a:r>
              <a:rPr lang="en-US" altLang="zh-CN" sz="2200" dirty="0" smtClean="0">
                <a:latin typeface="楷体" panose="02010609060101010101" pitchFamily="49" charset="-122"/>
                <a:ea typeface="楷体" panose="02010609060101010101" pitchFamily="49" charset="-122"/>
              </a:rPr>
              <a:t>K</a:t>
            </a:r>
            <a:r>
              <a:rPr lang="zh-CN" altLang="en-US" sz="2200" dirty="0" smtClean="0">
                <a:latin typeface="楷体" panose="02010609060101010101" pitchFamily="49" charset="-122"/>
                <a:ea typeface="楷体" panose="02010609060101010101" pitchFamily="49" charset="-122"/>
              </a:rPr>
              <a:t>个聚类</a:t>
            </a:r>
            <a:endParaRPr lang="en-US" altLang="zh-CN" sz="2200" dirty="0" smtClean="0">
              <a:latin typeface="楷体" panose="02010609060101010101" pitchFamily="49" charset="-122"/>
              <a:ea typeface="楷体" panose="02010609060101010101" pitchFamily="49" charset="-122"/>
            </a:endParaRPr>
          </a:p>
          <a:p>
            <a:pPr>
              <a:buNone/>
            </a:pPr>
            <a:endParaRPr lang="en-US" altLang="zh-CN" sz="2200" dirty="0" smtClean="0">
              <a:latin typeface="楷体" panose="02010609060101010101" pitchFamily="49" charset="-122"/>
              <a:ea typeface="楷体" panose="02010609060101010101" pitchFamily="49" charset="-122"/>
            </a:endParaRPr>
          </a:p>
          <a:p>
            <a:pPr>
              <a:buNone/>
            </a:pPr>
            <a:r>
              <a:rPr lang="en-US" altLang="zh-CN" sz="2200" b="1" dirty="0" smtClean="0">
                <a:solidFill>
                  <a:srgbClr val="0000FF"/>
                </a:solidFill>
                <a:latin typeface="楷体" panose="02010609060101010101" pitchFamily="49" charset="-122"/>
                <a:ea typeface="楷体" panose="02010609060101010101" pitchFamily="49" charset="-122"/>
              </a:rPr>
              <a:t>----</a:t>
            </a:r>
            <a:r>
              <a:rPr lang="zh-CN" altLang="en-US" sz="2200" b="1" dirty="0" smtClean="0">
                <a:solidFill>
                  <a:srgbClr val="0000FF"/>
                </a:solidFill>
                <a:latin typeface="楷体" panose="02010609060101010101" pitchFamily="49" charset="-122"/>
                <a:ea typeface="楷体" panose="02010609060101010101" pitchFamily="49" charset="-122"/>
              </a:rPr>
              <a:t>算法描述</a:t>
            </a:r>
            <a:r>
              <a:rPr lang="en-US" altLang="zh-CN" sz="2200" b="1" dirty="0" smtClean="0">
                <a:solidFill>
                  <a:srgbClr val="0000FF"/>
                </a:solidFill>
                <a:latin typeface="楷体" panose="02010609060101010101" pitchFamily="49" charset="-122"/>
                <a:ea typeface="楷体" panose="02010609060101010101" pitchFamily="49" charset="-122"/>
              </a:rPr>
              <a:t>-------------------------</a:t>
            </a:r>
            <a:endParaRPr lang="en-US" altLang="zh-CN" sz="2200" b="1" dirty="0" smtClean="0">
              <a:solidFill>
                <a:srgbClr val="0000FF"/>
              </a:solidFill>
              <a:latin typeface="楷体" panose="02010609060101010101" pitchFamily="49" charset="-122"/>
              <a:ea typeface="楷体" panose="02010609060101010101" pitchFamily="49" charset="-122"/>
            </a:endParaRPr>
          </a:p>
          <a:p>
            <a:pPr>
              <a:buNone/>
            </a:pPr>
            <a:r>
              <a:rPr lang="zh-CN" altLang="en-US" sz="2200" dirty="0" smtClean="0">
                <a:latin typeface="楷体" panose="02010609060101010101" pitchFamily="49" charset="-122"/>
                <a:ea typeface="楷体" panose="02010609060101010101" pitchFamily="49" charset="-122"/>
              </a:rPr>
              <a:t>    选出</a:t>
            </a:r>
            <a:r>
              <a:rPr lang="en-US" altLang="zh-CN" sz="2200" dirty="0" smtClean="0">
                <a:latin typeface="楷体" panose="02010609060101010101" pitchFamily="49" charset="-122"/>
                <a:ea typeface="楷体" panose="02010609060101010101" pitchFamily="49" charset="-122"/>
              </a:rPr>
              <a:t>K</a:t>
            </a:r>
            <a:r>
              <a:rPr lang="zh-CN" altLang="en-US" sz="2200" dirty="0" smtClean="0">
                <a:latin typeface="楷体" panose="02010609060101010101" pitchFamily="49" charset="-122"/>
                <a:ea typeface="楷体" panose="02010609060101010101" pitchFamily="49" charset="-122"/>
              </a:rPr>
              <a:t>个点作为初始的</a:t>
            </a:r>
            <a:r>
              <a:rPr lang="en-US" altLang="zh-CN" sz="2200" dirty="0" smtClean="0">
                <a:latin typeface="楷体" panose="02010609060101010101" pitchFamily="49" charset="-122"/>
                <a:ea typeface="楷体" panose="02010609060101010101" pitchFamily="49" charset="-122"/>
              </a:rPr>
              <a:t>cluster center</a:t>
            </a:r>
            <a:endParaRPr lang="en-US" altLang="zh-CN" sz="2200" dirty="0" smtClean="0">
              <a:latin typeface="楷体" panose="02010609060101010101" pitchFamily="49" charset="-122"/>
              <a:ea typeface="楷体" panose="02010609060101010101" pitchFamily="49" charset="-122"/>
            </a:endParaRPr>
          </a:p>
          <a:p>
            <a:pPr>
              <a:buNone/>
            </a:pP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en-US" altLang="zh-CN" sz="2200" dirty="0" smtClean="0">
                <a:solidFill>
                  <a:srgbClr val="FF0000"/>
                </a:solidFill>
                <a:latin typeface="楷体" panose="02010609060101010101" pitchFamily="49" charset="-122"/>
                <a:ea typeface="楷体" panose="02010609060101010101" pitchFamily="49" charset="-122"/>
              </a:rPr>
              <a:t>Loop:</a:t>
            </a:r>
            <a:endParaRPr lang="en-US" altLang="zh-CN" sz="2200" dirty="0" smtClean="0">
              <a:solidFill>
                <a:srgbClr val="FF0000"/>
              </a:solidFill>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latin typeface="楷体" panose="02010609060101010101" pitchFamily="49" charset="-122"/>
                <a:ea typeface="楷体" panose="02010609060101010101" pitchFamily="49" charset="-122"/>
              </a:rPr>
              <a:t>对输入中的每一个点</a:t>
            </a:r>
            <a:r>
              <a:rPr lang="en-US" altLang="zh-CN" sz="2200" dirty="0" smtClean="0">
                <a:latin typeface="楷体" panose="02010609060101010101" pitchFamily="49" charset="-122"/>
                <a:ea typeface="楷体" panose="02010609060101010101" pitchFamily="49" charset="-122"/>
              </a:rPr>
              <a:t>p</a:t>
            </a:r>
            <a:r>
              <a:rPr lang="zh-CN" altLang="en-US" sz="2200" dirty="0" smtClean="0">
                <a:latin typeface="楷体" panose="02010609060101010101" pitchFamily="49" charset="-122"/>
                <a:ea typeface="楷体" panose="02010609060101010101" pitchFamily="49" charset="-122"/>
              </a:rPr>
              <a:t>：｛</a:t>
            </a:r>
            <a:r>
              <a:rPr lang="en-US" altLang="zh-CN" sz="2200" dirty="0" smtClean="0">
                <a:latin typeface="楷体" panose="02010609060101010101" pitchFamily="49" charset="-122"/>
                <a:ea typeface="楷体" panose="02010609060101010101" pitchFamily="49" charset="-122"/>
              </a:rPr>
              <a:t>   </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latin typeface="楷体" panose="02010609060101010101" pitchFamily="49" charset="-122"/>
                <a:ea typeface="楷体" panose="02010609060101010101" pitchFamily="49" charset="-122"/>
              </a:rPr>
              <a:t>计算</a:t>
            </a:r>
            <a:r>
              <a:rPr lang="en-US" altLang="zh-CN" sz="2200" dirty="0" smtClean="0">
                <a:latin typeface="楷体" panose="02010609060101010101" pitchFamily="49" charset="-122"/>
                <a:ea typeface="楷体" panose="02010609060101010101" pitchFamily="49" charset="-122"/>
              </a:rPr>
              <a:t>p</a:t>
            </a:r>
            <a:r>
              <a:rPr lang="zh-CN" altLang="en-US" sz="2200" dirty="0" smtClean="0">
                <a:latin typeface="楷体" panose="02010609060101010101" pitchFamily="49" charset="-122"/>
                <a:ea typeface="楷体" panose="02010609060101010101" pitchFamily="49" charset="-122"/>
              </a:rPr>
              <a:t>到各个</a:t>
            </a:r>
            <a:r>
              <a:rPr lang="en-US" altLang="zh-CN" sz="2200" dirty="0" smtClean="0">
                <a:latin typeface="楷体" panose="02010609060101010101" pitchFamily="49" charset="-122"/>
                <a:ea typeface="楷体" panose="02010609060101010101" pitchFamily="49" charset="-122"/>
              </a:rPr>
              <a:t>cluster</a:t>
            </a:r>
            <a:r>
              <a:rPr lang="zh-CN" altLang="en-US" sz="2200" dirty="0" smtClean="0">
                <a:latin typeface="楷体" panose="02010609060101010101" pitchFamily="49" charset="-122"/>
                <a:ea typeface="楷体" panose="02010609060101010101" pitchFamily="49" charset="-122"/>
              </a:rPr>
              <a:t>的距离；</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latin typeface="楷体" panose="02010609060101010101" pitchFamily="49" charset="-122"/>
                <a:ea typeface="楷体" panose="02010609060101010101" pitchFamily="49" charset="-122"/>
              </a:rPr>
              <a:t>将</a:t>
            </a:r>
            <a:r>
              <a:rPr lang="en-US" altLang="zh-CN" sz="2200" dirty="0" smtClean="0">
                <a:latin typeface="楷体" panose="02010609060101010101" pitchFamily="49" charset="-122"/>
                <a:ea typeface="楷体" panose="02010609060101010101" pitchFamily="49" charset="-122"/>
              </a:rPr>
              <a:t>p</a:t>
            </a:r>
            <a:r>
              <a:rPr lang="zh-CN" altLang="en-US" sz="2200" dirty="0" smtClean="0">
                <a:latin typeface="楷体" panose="02010609060101010101" pitchFamily="49" charset="-122"/>
                <a:ea typeface="楷体" panose="02010609060101010101" pitchFamily="49" charset="-122"/>
              </a:rPr>
              <a:t>归入最近的</a:t>
            </a:r>
            <a:r>
              <a:rPr lang="en-US" altLang="zh-CN" sz="2200" dirty="0" smtClean="0">
                <a:latin typeface="楷体" panose="02010609060101010101" pitchFamily="49" charset="-122"/>
                <a:ea typeface="楷体" panose="02010609060101010101" pitchFamily="49" charset="-122"/>
              </a:rPr>
              <a:t>cluster;</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latin typeface="楷体" panose="02010609060101010101" pitchFamily="49" charset="-122"/>
                <a:ea typeface="楷体" panose="02010609060101010101" pitchFamily="49" charset="-122"/>
              </a:rPr>
              <a:t>｝</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latin typeface="楷体" panose="02010609060101010101" pitchFamily="49" charset="-122"/>
                <a:ea typeface="楷体" panose="02010609060101010101" pitchFamily="49" charset="-122"/>
              </a:rPr>
              <a:t>重新计算各个</a:t>
            </a:r>
            <a:r>
              <a:rPr lang="en-US" altLang="zh-CN" sz="2200" dirty="0" smtClean="0">
                <a:latin typeface="楷体" panose="02010609060101010101" pitchFamily="49" charset="-122"/>
                <a:ea typeface="楷体" panose="02010609060101010101" pitchFamily="49" charset="-122"/>
              </a:rPr>
              <a:t>cluster</a:t>
            </a:r>
            <a:r>
              <a:rPr lang="zh-CN" altLang="en-US" sz="2200" dirty="0" smtClean="0">
                <a:latin typeface="楷体" panose="02010609060101010101" pitchFamily="49" charset="-122"/>
                <a:ea typeface="楷体" panose="02010609060101010101" pitchFamily="49" charset="-122"/>
              </a:rPr>
              <a:t>的中心</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endParaRPr lang="en-US" altLang="zh-CN" sz="2200" dirty="0" smtClean="0">
              <a:latin typeface="楷体" panose="02010609060101010101" pitchFamily="49" charset="-122"/>
              <a:ea typeface="楷体" panose="02010609060101010101" pitchFamily="49" charset="-122"/>
            </a:endParaRPr>
          </a:p>
          <a:p>
            <a:pPr>
              <a:buNone/>
            </a:pPr>
            <a:r>
              <a:rPr lang="en-US" altLang="zh-CN" sz="2200" dirty="0" smtClean="0">
                <a:latin typeface="楷体" panose="02010609060101010101" pitchFamily="49" charset="-122"/>
                <a:ea typeface="楷体" panose="02010609060101010101" pitchFamily="49" charset="-122"/>
              </a:rPr>
              <a:t>    </a:t>
            </a:r>
            <a:r>
              <a:rPr lang="zh-CN" altLang="en-US" sz="2200" dirty="0" smtClean="0">
                <a:solidFill>
                  <a:srgbClr val="FF0000"/>
                </a:solidFill>
                <a:latin typeface="楷体" panose="02010609060101010101" pitchFamily="49" charset="-122"/>
                <a:ea typeface="楷体" panose="02010609060101010101" pitchFamily="49" charset="-122"/>
              </a:rPr>
              <a:t>如果不满足停止条件，</a:t>
            </a:r>
            <a:r>
              <a:rPr lang="en-US" altLang="zh-CN" sz="2200" dirty="0" err="1" smtClean="0">
                <a:solidFill>
                  <a:srgbClr val="FF0000"/>
                </a:solidFill>
                <a:latin typeface="楷体" panose="02010609060101010101" pitchFamily="49" charset="-122"/>
                <a:ea typeface="楷体" panose="02010609060101010101" pitchFamily="49" charset="-122"/>
              </a:rPr>
              <a:t>goto</a:t>
            </a:r>
            <a:r>
              <a:rPr lang="en-US" altLang="zh-CN" sz="2200" dirty="0" smtClean="0">
                <a:solidFill>
                  <a:srgbClr val="FF0000"/>
                </a:solidFill>
                <a:latin typeface="楷体" panose="02010609060101010101" pitchFamily="49" charset="-122"/>
                <a:ea typeface="楷体" panose="02010609060101010101" pitchFamily="49" charset="-122"/>
              </a:rPr>
              <a:t> Loop; </a:t>
            </a:r>
            <a:r>
              <a:rPr lang="zh-CN" altLang="en-US" sz="2200" dirty="0" smtClean="0">
                <a:solidFill>
                  <a:srgbClr val="FF0000"/>
                </a:solidFill>
                <a:latin typeface="楷体" panose="02010609060101010101" pitchFamily="49" charset="-122"/>
                <a:ea typeface="楷体" panose="02010609060101010101" pitchFamily="49" charset="-122"/>
              </a:rPr>
              <a:t>否则，停止</a:t>
            </a:r>
            <a:endParaRPr lang="en-US" altLang="zh-CN" sz="2200" dirty="0" smtClean="0">
              <a:solidFill>
                <a:srgbClr val="FF0000"/>
              </a:solidFill>
              <a:latin typeface="楷体" panose="02010609060101010101" pitchFamily="49" charset="-122"/>
              <a:ea typeface="楷体" panose="02010609060101010101" pitchFamily="49" charset="-122"/>
            </a:endParaRPr>
          </a:p>
          <a:p>
            <a:endParaRPr lang="zh-CN" altLang="en-US"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blinds(horizontal)">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blinds(horizontal)">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animEffect transition="in" filter="blinds(horizontal)">
                                      <p:cBhvr>
                                        <p:cTn id="27" dur="500"/>
                                        <p:tgtEl>
                                          <p:spTgt spid="6">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xEl>
                                              <p:pRg st="8" end="8"/>
                                            </p:txEl>
                                          </p:spTgt>
                                        </p:tgtEl>
                                        <p:attrNameLst>
                                          <p:attrName>style.visibility</p:attrName>
                                        </p:attrNameLst>
                                      </p:cBhvr>
                                      <p:to>
                                        <p:strVal val="visible"/>
                                      </p:to>
                                    </p:set>
                                    <p:animEffect transition="in" filter="blinds(horizontal)">
                                      <p:cBhvr>
                                        <p:cTn id="32" dur="500"/>
                                        <p:tgtEl>
                                          <p:spTgt spid="6">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animEffect transition="in" filter="blinds(horizontal)">
                                      <p:cBhvr>
                                        <p:cTn id="37" dur="500"/>
                                        <p:tgtEl>
                                          <p:spTgt spid="6">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6">
                                            <p:txEl>
                                              <p:pRg st="10" end="10"/>
                                            </p:txEl>
                                          </p:spTgt>
                                        </p:tgtEl>
                                        <p:attrNameLst>
                                          <p:attrName>style.visibility</p:attrName>
                                        </p:attrNameLst>
                                      </p:cBhvr>
                                      <p:to>
                                        <p:strVal val="visible"/>
                                      </p:to>
                                    </p:set>
                                    <p:animEffect transition="in" filter="blinds(horizontal)">
                                      <p:cBhvr>
                                        <p:cTn id="42" dur="500"/>
                                        <p:tgtEl>
                                          <p:spTgt spid="6">
                                            <p:txEl>
                                              <p:pRg st="10" end="1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animEffect transition="in" filter="blinds(horizontal)">
                                      <p:cBhvr>
                                        <p:cTn id="47" dur="500"/>
                                        <p:tgtEl>
                                          <p:spTgt spid="6">
                                            <p:txEl>
                                              <p:pRg st="12" end="1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6">
                                            <p:txEl>
                                              <p:pRg st="6" end="6"/>
                                            </p:txEl>
                                          </p:spTgt>
                                        </p:tgtEl>
                                        <p:attrNameLst>
                                          <p:attrName>style.visibility</p:attrName>
                                        </p:attrNameLst>
                                      </p:cBhvr>
                                      <p:to>
                                        <p:strVal val="visible"/>
                                      </p:to>
                                    </p:set>
                                    <p:animEffect transition="in" filter="blinds(horizontal)">
                                      <p:cBhvr>
                                        <p:cTn id="52" dur="500"/>
                                        <p:tgtEl>
                                          <p:spTgt spid="6">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6">
                                            <p:txEl>
                                              <p:pRg st="14" end="14"/>
                                            </p:txEl>
                                          </p:spTgt>
                                        </p:tgtEl>
                                        <p:attrNameLst>
                                          <p:attrName>style.visibility</p:attrName>
                                        </p:attrNameLst>
                                      </p:cBhvr>
                                      <p:to>
                                        <p:strVal val="visible"/>
                                      </p:to>
                                    </p:set>
                                    <p:animEffect transition="in" filter="blinds(horizontal)">
                                      <p:cBhvr>
                                        <p:cTn id="57" dur="500"/>
                                        <p:tgtEl>
                                          <p:spTgt spid="6">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椭圆 5"/>
          <p:cNvSpPr>
            <a:spLocks noChangeAspect="1"/>
          </p:cNvSpPr>
          <p:nvPr/>
        </p:nvSpPr>
        <p:spPr>
          <a:xfrm flipV="1">
            <a:off x="4211960" y="17008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flipV="1">
            <a:off x="5148064" y="170080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flipV="1">
            <a:off x="4644008" y="22048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flipV="1">
            <a:off x="7380312" y="22048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flipV="1">
            <a:off x="8316416" y="22048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flipV="1">
            <a:off x="7812360" y="16288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p:cNvSpPr txBox="1"/>
          <p:nvPr/>
        </p:nvSpPr>
        <p:spPr>
          <a:xfrm>
            <a:off x="251520" y="1628800"/>
            <a:ext cx="1800200" cy="830997"/>
          </a:xfrm>
          <a:prstGeom prst="rect">
            <a:avLst/>
          </a:prstGeom>
          <a:noFill/>
        </p:spPr>
        <p:txBody>
          <a:bodyPr wrap="square" rtlCol="0">
            <a:spAutoFit/>
          </a:bodyPr>
          <a:lstStyle/>
          <a:p>
            <a:r>
              <a:rPr lang="zh-CN" altLang="en-US" sz="2400" dirty="0" smtClean="0"/>
              <a:t>初始数据</a:t>
            </a:r>
            <a:endParaRPr lang="en-US" altLang="zh-CN" sz="2400" dirty="0" smtClean="0"/>
          </a:p>
          <a:p>
            <a:r>
              <a:rPr lang="en-US" altLang="zh-CN" sz="2400" dirty="0" smtClean="0"/>
              <a:t>K = 2</a:t>
            </a:r>
            <a:endParaRPr lang="zh-CN" altLang="en-US" sz="2400" dirty="0"/>
          </a:p>
        </p:txBody>
      </p:sp>
      <p:sp>
        <p:nvSpPr>
          <p:cNvPr id="14" name="TextBox 13"/>
          <p:cNvSpPr txBox="1"/>
          <p:nvPr/>
        </p:nvSpPr>
        <p:spPr>
          <a:xfrm>
            <a:off x="251520" y="3501008"/>
            <a:ext cx="2592288" cy="461665"/>
          </a:xfrm>
          <a:prstGeom prst="rect">
            <a:avLst/>
          </a:prstGeom>
          <a:noFill/>
        </p:spPr>
        <p:txBody>
          <a:bodyPr wrap="square" rtlCol="0">
            <a:spAutoFit/>
          </a:bodyPr>
          <a:lstStyle/>
          <a:p>
            <a:r>
              <a:rPr lang="zh-CN" altLang="en-US" sz="2400" dirty="0" smtClean="0"/>
              <a:t>选择初始中心</a:t>
            </a:r>
            <a:endParaRPr lang="zh-CN" altLang="en-US" sz="2400" dirty="0"/>
          </a:p>
        </p:txBody>
      </p:sp>
      <p:sp>
        <p:nvSpPr>
          <p:cNvPr id="15" name="椭圆 14"/>
          <p:cNvSpPr>
            <a:spLocks noChangeAspect="1"/>
          </p:cNvSpPr>
          <p:nvPr/>
        </p:nvSpPr>
        <p:spPr>
          <a:xfrm flipV="1">
            <a:off x="4283968" y="34290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a:spLocks noChangeAspect="1"/>
          </p:cNvSpPr>
          <p:nvPr/>
        </p:nvSpPr>
        <p:spPr>
          <a:xfrm flipV="1">
            <a:off x="5220072" y="342900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a:spLocks noChangeAspect="1"/>
          </p:cNvSpPr>
          <p:nvPr/>
        </p:nvSpPr>
        <p:spPr>
          <a:xfrm flipV="1">
            <a:off x="4716016" y="3933056"/>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a:spLocks noChangeAspect="1"/>
          </p:cNvSpPr>
          <p:nvPr/>
        </p:nvSpPr>
        <p:spPr>
          <a:xfrm flipV="1">
            <a:off x="7452320" y="39330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flipV="1">
            <a:off x="8388424" y="393305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flipV="1">
            <a:off x="7884368" y="3356992"/>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251520" y="2636912"/>
            <a:ext cx="8712968" cy="523220"/>
          </a:xfrm>
          <a:prstGeom prst="rect">
            <a:avLst/>
          </a:prstGeom>
          <a:noFill/>
        </p:spPr>
        <p:txBody>
          <a:bodyPr wrap="square" rtlCol="0">
            <a:spAutoFit/>
          </a:bodyPr>
          <a:lstStyle/>
          <a:p>
            <a:r>
              <a:rPr lang="en-US" altLang="zh-CN" sz="2800" dirty="0" smtClean="0"/>
              <a:t>------------------------------------------------------------------------</a:t>
            </a:r>
            <a:endParaRPr lang="zh-CN" altLang="en-US" sz="2800" dirty="0"/>
          </a:p>
        </p:txBody>
      </p:sp>
      <p:sp>
        <p:nvSpPr>
          <p:cNvPr id="22" name="TextBox 21"/>
          <p:cNvSpPr txBox="1"/>
          <p:nvPr/>
        </p:nvSpPr>
        <p:spPr>
          <a:xfrm>
            <a:off x="251520" y="4509120"/>
            <a:ext cx="8712968" cy="523220"/>
          </a:xfrm>
          <a:prstGeom prst="rect">
            <a:avLst/>
          </a:prstGeom>
          <a:noFill/>
        </p:spPr>
        <p:txBody>
          <a:bodyPr wrap="square" rtlCol="0">
            <a:spAutoFit/>
          </a:bodyPr>
          <a:lstStyle/>
          <a:p>
            <a:r>
              <a:rPr lang="en-US" altLang="zh-CN" sz="2800" dirty="0" smtClean="0"/>
              <a:t>------------------------------------------------------------------------</a:t>
            </a:r>
            <a:endParaRPr lang="zh-CN" altLang="en-US" sz="2800" dirty="0"/>
          </a:p>
        </p:txBody>
      </p:sp>
      <p:sp>
        <p:nvSpPr>
          <p:cNvPr id="23" name="TextBox 22"/>
          <p:cNvSpPr txBox="1"/>
          <p:nvPr/>
        </p:nvSpPr>
        <p:spPr>
          <a:xfrm>
            <a:off x="251520" y="5589240"/>
            <a:ext cx="3528392" cy="461665"/>
          </a:xfrm>
          <a:prstGeom prst="rect">
            <a:avLst/>
          </a:prstGeom>
          <a:noFill/>
        </p:spPr>
        <p:txBody>
          <a:bodyPr wrap="square" rtlCol="0">
            <a:spAutoFit/>
          </a:bodyPr>
          <a:lstStyle/>
          <a:p>
            <a:r>
              <a:rPr lang="zh-CN" altLang="en-US" sz="2400" dirty="0" smtClean="0"/>
              <a:t>第</a:t>
            </a:r>
            <a:r>
              <a:rPr lang="en-US" altLang="zh-CN" sz="2400" dirty="0" smtClean="0"/>
              <a:t>1</a:t>
            </a:r>
            <a:r>
              <a:rPr lang="zh-CN" altLang="en-US" sz="2400" dirty="0" smtClean="0"/>
              <a:t>次聚类：计算距离</a:t>
            </a:r>
            <a:endParaRPr lang="zh-CN" altLang="en-US" sz="2400" dirty="0"/>
          </a:p>
        </p:txBody>
      </p:sp>
      <p:sp>
        <p:nvSpPr>
          <p:cNvPr id="24" name="椭圆 23"/>
          <p:cNvSpPr>
            <a:spLocks noChangeAspect="1"/>
          </p:cNvSpPr>
          <p:nvPr/>
        </p:nvSpPr>
        <p:spPr>
          <a:xfrm flipV="1">
            <a:off x="4427984" y="5589240"/>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flipV="1">
            <a:off x="5304780" y="555533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flipV="1">
            <a:off x="4860032" y="6093296"/>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flipV="1">
            <a:off x="7609036" y="60805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flipV="1">
            <a:off x="8460432" y="616530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a:spLocks noChangeAspect="1"/>
          </p:cNvSpPr>
          <p:nvPr/>
        </p:nvSpPr>
        <p:spPr>
          <a:xfrm flipV="1">
            <a:off x="8028384" y="5517232"/>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 name="直接箭头连接符 30"/>
          <p:cNvCxnSpPr/>
          <p:nvPr/>
        </p:nvCxnSpPr>
        <p:spPr>
          <a:xfrm rot="16200000" flipH="1">
            <a:off x="4546600" y="5733257"/>
            <a:ext cx="381131" cy="381131"/>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5400000">
            <a:off x="4946953" y="5769260"/>
            <a:ext cx="453139" cy="338949"/>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endCxn id="29" idx="1"/>
          </p:cNvCxnSpPr>
          <p:nvPr/>
        </p:nvCxnSpPr>
        <p:spPr>
          <a:xfrm rot="5400000" flipH="1" flipV="1">
            <a:off x="7668344" y="5712166"/>
            <a:ext cx="453139" cy="30912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rot="16200000" flipV="1">
            <a:off x="8096199" y="5737449"/>
            <a:ext cx="512442" cy="360040"/>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4728716" y="5843364"/>
            <a:ext cx="410840" cy="584775"/>
          </a:xfrm>
          <a:prstGeom prst="rect">
            <a:avLst/>
          </a:prstGeom>
          <a:noFill/>
        </p:spPr>
        <p:txBody>
          <a:bodyPr wrap="square" rtlCol="0">
            <a:spAutoFit/>
          </a:bodyPr>
          <a:lstStyle/>
          <a:p>
            <a:r>
              <a:rPr lang="en-US" altLang="zh-CN" sz="3200" dirty="0" smtClean="0"/>
              <a:t>+</a:t>
            </a:r>
            <a:endParaRPr lang="zh-CN" altLang="en-US" sz="2400" dirty="0"/>
          </a:p>
        </p:txBody>
      </p:sp>
      <p:sp>
        <p:nvSpPr>
          <p:cNvPr id="44" name="TextBox 43"/>
          <p:cNvSpPr txBox="1"/>
          <p:nvPr/>
        </p:nvSpPr>
        <p:spPr>
          <a:xfrm>
            <a:off x="7884368" y="5263108"/>
            <a:ext cx="410840" cy="584775"/>
          </a:xfrm>
          <a:prstGeom prst="rect">
            <a:avLst/>
          </a:prstGeom>
          <a:noFill/>
        </p:spPr>
        <p:txBody>
          <a:bodyPr wrap="square" rtlCol="0">
            <a:spAutoFit/>
          </a:bodyPr>
          <a:lstStyle/>
          <a:p>
            <a:r>
              <a:rPr lang="en-US" altLang="zh-CN" sz="3200" dirty="0" smtClean="0"/>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3" grpId="0"/>
      <p:bldP spid="14" grpId="0"/>
      <p:bldP spid="15" grpId="0" bldLvl="0" animBg="1"/>
      <p:bldP spid="16" grpId="0" bldLvl="0" animBg="1"/>
      <p:bldP spid="17" grpId="0" bldLvl="0" animBg="1"/>
      <p:bldP spid="18" grpId="0" bldLvl="0" animBg="1"/>
      <p:bldP spid="19" grpId="0" bldLvl="0" animBg="1"/>
      <p:bldP spid="20" grpId="0" bldLvl="0" animBg="1"/>
      <p:bldP spid="21" grpId="0"/>
      <p:bldP spid="22" grpId="0"/>
      <p:bldP spid="23" grpId="0"/>
      <p:bldP spid="24" grpId="0" bldLvl="0" animBg="1"/>
      <p:bldP spid="25" grpId="0" bldLvl="0" animBg="1"/>
      <p:bldP spid="26" grpId="0" bldLvl="0" animBg="1"/>
      <p:bldP spid="27" grpId="0" bldLvl="0" animBg="1"/>
      <p:bldP spid="28" grpId="0" bldLvl="0" animBg="1"/>
      <p:bldP spid="29" grpId="0" bldLvl="0" animBg="1"/>
      <p:bldP spid="42" grpId="0"/>
      <p:bldP spid="44"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图示 29"/>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251520" y="2204864"/>
            <a:ext cx="3528392" cy="461665"/>
          </a:xfrm>
          <a:prstGeom prst="rect">
            <a:avLst/>
          </a:prstGeom>
          <a:noFill/>
        </p:spPr>
        <p:txBody>
          <a:bodyPr wrap="square" rtlCol="0">
            <a:spAutoFit/>
          </a:bodyPr>
          <a:lstStyle/>
          <a:p>
            <a:r>
              <a:rPr lang="zh-CN" altLang="en-US" sz="2400" dirty="0" smtClean="0"/>
              <a:t>第</a:t>
            </a:r>
            <a:r>
              <a:rPr lang="en-US" altLang="zh-CN" sz="2400" dirty="0" smtClean="0"/>
              <a:t>1</a:t>
            </a:r>
            <a:r>
              <a:rPr lang="zh-CN" altLang="en-US" sz="2400" dirty="0" smtClean="0"/>
              <a:t>次聚类：归类各点</a:t>
            </a:r>
            <a:endParaRPr lang="zh-CN" altLang="en-US" sz="2400" dirty="0"/>
          </a:p>
        </p:txBody>
      </p:sp>
      <p:sp>
        <p:nvSpPr>
          <p:cNvPr id="6" name="椭圆 5"/>
          <p:cNvSpPr>
            <a:spLocks noChangeAspect="1"/>
          </p:cNvSpPr>
          <p:nvPr/>
        </p:nvSpPr>
        <p:spPr>
          <a:xfrm flipV="1">
            <a:off x="4427984" y="227687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a:spLocks noChangeAspect="1"/>
          </p:cNvSpPr>
          <p:nvPr/>
        </p:nvSpPr>
        <p:spPr>
          <a:xfrm flipV="1">
            <a:off x="5304780" y="22429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a:spLocks noChangeAspect="1"/>
          </p:cNvSpPr>
          <p:nvPr/>
        </p:nvSpPr>
        <p:spPr>
          <a:xfrm flipV="1">
            <a:off x="4860032" y="2780928"/>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a:spLocks noChangeAspect="1"/>
          </p:cNvSpPr>
          <p:nvPr/>
        </p:nvSpPr>
        <p:spPr>
          <a:xfrm flipV="1">
            <a:off x="7609036" y="27682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flipV="1">
            <a:off x="8460432" y="28529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a:spLocks noChangeAspect="1"/>
          </p:cNvSpPr>
          <p:nvPr/>
        </p:nvSpPr>
        <p:spPr>
          <a:xfrm flipV="1">
            <a:off x="8028384" y="2204864"/>
            <a:ext cx="144016" cy="14401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箭头连接符 11"/>
          <p:cNvCxnSpPr/>
          <p:nvPr/>
        </p:nvCxnSpPr>
        <p:spPr>
          <a:xfrm rot="16200000" flipH="1">
            <a:off x="4546600" y="2420889"/>
            <a:ext cx="381131" cy="381131"/>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rot="5400000">
            <a:off x="4946953" y="2456892"/>
            <a:ext cx="453139" cy="338949"/>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endCxn id="11" idx="1"/>
          </p:cNvCxnSpPr>
          <p:nvPr/>
        </p:nvCxnSpPr>
        <p:spPr>
          <a:xfrm rot="5400000" flipH="1" flipV="1">
            <a:off x="7668344" y="2399798"/>
            <a:ext cx="453139" cy="309123"/>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rot="16200000" flipV="1">
            <a:off x="8096199" y="2425081"/>
            <a:ext cx="512442" cy="360040"/>
          </a:xfrm>
          <a:prstGeom prst="straightConnector1">
            <a:avLst/>
          </a:prstGeom>
          <a:ln w="19050">
            <a:solidFill>
              <a:schemeClr val="tx2">
                <a:lumMod val="50000"/>
                <a:lumOff val="50000"/>
              </a:schemeClr>
            </a:solidFill>
            <a:tailEnd type="stealth" w="lg" len="lg"/>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4067944" y="1988840"/>
            <a:ext cx="187220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020272" y="2060848"/>
            <a:ext cx="1944216" cy="1224136"/>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extBox 17"/>
          <p:cNvSpPr txBox="1"/>
          <p:nvPr/>
        </p:nvSpPr>
        <p:spPr>
          <a:xfrm>
            <a:off x="323528" y="3553852"/>
            <a:ext cx="8712968" cy="523220"/>
          </a:xfrm>
          <a:prstGeom prst="rect">
            <a:avLst/>
          </a:prstGeom>
          <a:noFill/>
        </p:spPr>
        <p:txBody>
          <a:bodyPr wrap="square" rtlCol="0">
            <a:spAutoFit/>
          </a:bodyPr>
          <a:lstStyle/>
          <a:p>
            <a:r>
              <a:rPr lang="en-US" altLang="zh-CN" sz="2800" dirty="0" smtClean="0"/>
              <a:t>------------------------------------------------------------------------</a:t>
            </a:r>
            <a:endParaRPr lang="zh-CN" altLang="en-US" sz="2800" dirty="0"/>
          </a:p>
        </p:txBody>
      </p:sp>
      <p:sp>
        <p:nvSpPr>
          <p:cNvPr id="19" name="TextBox 18"/>
          <p:cNvSpPr txBox="1"/>
          <p:nvPr/>
        </p:nvSpPr>
        <p:spPr>
          <a:xfrm>
            <a:off x="323528" y="4479503"/>
            <a:ext cx="2952328" cy="461665"/>
          </a:xfrm>
          <a:prstGeom prst="rect">
            <a:avLst/>
          </a:prstGeom>
          <a:noFill/>
        </p:spPr>
        <p:txBody>
          <a:bodyPr wrap="square" rtlCol="0">
            <a:spAutoFit/>
          </a:bodyPr>
          <a:lstStyle/>
          <a:p>
            <a:r>
              <a:rPr lang="zh-CN" altLang="en-US" sz="2400" dirty="0" smtClean="0"/>
              <a:t>重新计算聚类中心</a:t>
            </a:r>
            <a:endParaRPr lang="zh-CN" altLang="en-US" sz="2400" dirty="0"/>
          </a:p>
        </p:txBody>
      </p:sp>
      <p:sp>
        <p:nvSpPr>
          <p:cNvPr id="20" name="椭圆 19"/>
          <p:cNvSpPr>
            <a:spLocks noChangeAspect="1"/>
          </p:cNvSpPr>
          <p:nvPr/>
        </p:nvSpPr>
        <p:spPr>
          <a:xfrm flipV="1">
            <a:off x="4283968" y="46531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flipV="1">
            <a:off x="5220072" y="46531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flipV="1">
            <a:off x="4716016"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flipV="1">
            <a:off x="7452320"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flipV="1">
            <a:off x="8388424"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flipV="1">
            <a:off x="7884368" y="45811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923928" y="4365104"/>
            <a:ext cx="187220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020272" y="4437112"/>
            <a:ext cx="187220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4644008" y="4509120"/>
            <a:ext cx="410840" cy="584775"/>
          </a:xfrm>
          <a:prstGeom prst="rect">
            <a:avLst/>
          </a:prstGeom>
          <a:noFill/>
        </p:spPr>
        <p:txBody>
          <a:bodyPr wrap="square" rtlCol="0">
            <a:spAutoFit/>
          </a:bodyPr>
          <a:lstStyle/>
          <a:p>
            <a:r>
              <a:rPr lang="en-US" altLang="zh-CN" sz="3200" dirty="0" smtClean="0"/>
              <a:t>+</a:t>
            </a:r>
            <a:endParaRPr lang="zh-CN" altLang="en-US" sz="2400" dirty="0"/>
          </a:p>
        </p:txBody>
      </p:sp>
      <p:sp>
        <p:nvSpPr>
          <p:cNvPr id="32" name="TextBox 31"/>
          <p:cNvSpPr txBox="1"/>
          <p:nvPr/>
        </p:nvSpPr>
        <p:spPr>
          <a:xfrm>
            <a:off x="7740352" y="4725144"/>
            <a:ext cx="410840" cy="584775"/>
          </a:xfrm>
          <a:prstGeom prst="rect">
            <a:avLst/>
          </a:prstGeom>
          <a:noFill/>
        </p:spPr>
        <p:txBody>
          <a:bodyPr wrap="square" rtlCol="0">
            <a:spAutoFit/>
          </a:bodyPr>
          <a:lstStyle/>
          <a:p>
            <a:r>
              <a:rPr lang="en-US" altLang="zh-CN" sz="3200" dirty="0" smtClean="0"/>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P spid="7" grpId="0" bldLvl="0" animBg="1"/>
      <p:bldP spid="8" grpId="0" bldLvl="0" animBg="1"/>
      <p:bldP spid="9" grpId="0" bldLvl="0" animBg="1"/>
      <p:bldP spid="10" grpId="0" bldLvl="0" animBg="1"/>
      <p:bldP spid="11" grpId="0" bldLvl="0" animBg="1"/>
      <p:bldP spid="16" grpId="0" bldLvl="0" animBg="1"/>
      <p:bldP spid="17" grpId="0" bldLvl="0" animBg="1"/>
      <p:bldP spid="18" grpId="0"/>
      <p:bldP spid="19" grpId="0"/>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31" grpId="0"/>
      <p:bldP spid="3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图示 29"/>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TextBox 4"/>
          <p:cNvSpPr txBox="1"/>
          <p:nvPr/>
        </p:nvSpPr>
        <p:spPr>
          <a:xfrm>
            <a:off x="251520" y="2204864"/>
            <a:ext cx="3528392" cy="461665"/>
          </a:xfrm>
          <a:prstGeom prst="rect">
            <a:avLst/>
          </a:prstGeom>
          <a:noFill/>
        </p:spPr>
        <p:txBody>
          <a:bodyPr wrap="square" rtlCol="0">
            <a:spAutoFit/>
          </a:bodyPr>
          <a:lstStyle/>
          <a:p>
            <a:r>
              <a:rPr lang="zh-CN" altLang="en-US" sz="2400" dirty="0" smtClean="0"/>
              <a:t>第</a:t>
            </a:r>
            <a:r>
              <a:rPr lang="en-US" altLang="zh-CN" sz="2400" dirty="0" smtClean="0"/>
              <a:t>2</a:t>
            </a:r>
            <a:r>
              <a:rPr lang="zh-CN" altLang="en-US" sz="2400" dirty="0" smtClean="0"/>
              <a:t>次聚类：计算距离</a:t>
            </a:r>
            <a:endParaRPr lang="zh-CN" altLang="en-US" sz="2400" dirty="0"/>
          </a:p>
        </p:txBody>
      </p:sp>
      <p:sp>
        <p:nvSpPr>
          <p:cNvPr id="18" name="TextBox 17"/>
          <p:cNvSpPr txBox="1"/>
          <p:nvPr/>
        </p:nvSpPr>
        <p:spPr>
          <a:xfrm>
            <a:off x="179512" y="3501008"/>
            <a:ext cx="8712968" cy="523220"/>
          </a:xfrm>
          <a:prstGeom prst="rect">
            <a:avLst/>
          </a:prstGeom>
          <a:noFill/>
        </p:spPr>
        <p:txBody>
          <a:bodyPr wrap="square" rtlCol="0">
            <a:spAutoFit/>
          </a:bodyPr>
          <a:lstStyle/>
          <a:p>
            <a:r>
              <a:rPr lang="en-US" altLang="zh-CN" sz="2800" dirty="0" smtClean="0"/>
              <a:t>------------------------------------------------------------------------</a:t>
            </a:r>
            <a:endParaRPr lang="zh-CN" altLang="en-US" sz="2800" dirty="0"/>
          </a:p>
        </p:txBody>
      </p:sp>
      <p:sp>
        <p:nvSpPr>
          <p:cNvPr id="19" name="TextBox 18"/>
          <p:cNvSpPr txBox="1"/>
          <p:nvPr/>
        </p:nvSpPr>
        <p:spPr>
          <a:xfrm>
            <a:off x="323528" y="4479503"/>
            <a:ext cx="3168352" cy="461665"/>
          </a:xfrm>
          <a:prstGeom prst="rect">
            <a:avLst/>
          </a:prstGeom>
          <a:noFill/>
        </p:spPr>
        <p:txBody>
          <a:bodyPr wrap="square" rtlCol="0">
            <a:spAutoFit/>
          </a:bodyPr>
          <a:lstStyle/>
          <a:p>
            <a:r>
              <a:rPr lang="zh-CN" altLang="en-US" sz="2400" dirty="0" smtClean="0"/>
              <a:t>第</a:t>
            </a:r>
            <a:r>
              <a:rPr lang="en-US" altLang="zh-CN" sz="2400" dirty="0" smtClean="0"/>
              <a:t>2</a:t>
            </a:r>
            <a:r>
              <a:rPr lang="zh-CN" altLang="en-US" sz="2400" dirty="0" smtClean="0"/>
              <a:t>次聚类：归类各点</a:t>
            </a:r>
            <a:endParaRPr lang="zh-CN" altLang="en-US" sz="2400" dirty="0"/>
          </a:p>
        </p:txBody>
      </p:sp>
      <p:sp>
        <p:nvSpPr>
          <p:cNvPr id="20" name="椭圆 19"/>
          <p:cNvSpPr>
            <a:spLocks noChangeAspect="1"/>
          </p:cNvSpPr>
          <p:nvPr/>
        </p:nvSpPr>
        <p:spPr>
          <a:xfrm flipV="1">
            <a:off x="4283968" y="46531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flipV="1">
            <a:off x="5220072" y="465313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flipV="1">
            <a:off x="4716016"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flipV="1">
            <a:off x="7452320"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flipV="1">
            <a:off x="8388424" y="515719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flipV="1">
            <a:off x="7884368" y="4581128"/>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3923928" y="4365104"/>
            <a:ext cx="187220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020272" y="4437112"/>
            <a:ext cx="1872208" cy="108012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TextBox 27"/>
          <p:cNvSpPr txBox="1"/>
          <p:nvPr/>
        </p:nvSpPr>
        <p:spPr>
          <a:xfrm>
            <a:off x="4572000" y="4365104"/>
            <a:ext cx="576064" cy="830997"/>
          </a:xfrm>
          <a:prstGeom prst="rect">
            <a:avLst/>
          </a:prstGeom>
          <a:noFill/>
        </p:spPr>
        <p:txBody>
          <a:bodyPr wrap="square" rtlCol="0">
            <a:spAutoFit/>
          </a:bodyPr>
          <a:lstStyle/>
          <a:p>
            <a:r>
              <a:rPr lang="en-US" altLang="zh-CN" sz="4800" dirty="0" smtClean="0"/>
              <a:t>+</a:t>
            </a:r>
            <a:endParaRPr lang="zh-CN" altLang="en-US" sz="4000" dirty="0"/>
          </a:p>
        </p:txBody>
      </p:sp>
      <p:sp>
        <p:nvSpPr>
          <p:cNvPr id="29" name="TextBox 28"/>
          <p:cNvSpPr txBox="1"/>
          <p:nvPr/>
        </p:nvSpPr>
        <p:spPr>
          <a:xfrm>
            <a:off x="7740352" y="4581128"/>
            <a:ext cx="576064" cy="830997"/>
          </a:xfrm>
          <a:prstGeom prst="rect">
            <a:avLst/>
          </a:prstGeom>
          <a:noFill/>
        </p:spPr>
        <p:txBody>
          <a:bodyPr wrap="square" rtlCol="0">
            <a:spAutoFit/>
          </a:bodyPr>
          <a:lstStyle/>
          <a:p>
            <a:r>
              <a:rPr lang="en-US" altLang="zh-CN" sz="4800" dirty="0" smtClean="0"/>
              <a:t>+</a:t>
            </a:r>
            <a:endParaRPr lang="zh-CN" altLang="en-US" sz="4000" dirty="0"/>
          </a:p>
        </p:txBody>
      </p:sp>
      <p:sp>
        <p:nvSpPr>
          <p:cNvPr id="31" name="椭圆 30"/>
          <p:cNvSpPr>
            <a:spLocks noChangeAspect="1"/>
          </p:cNvSpPr>
          <p:nvPr/>
        </p:nvSpPr>
        <p:spPr>
          <a:xfrm flipV="1">
            <a:off x="4355976" y="24928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a:spLocks noChangeAspect="1"/>
          </p:cNvSpPr>
          <p:nvPr/>
        </p:nvSpPr>
        <p:spPr>
          <a:xfrm flipV="1">
            <a:off x="5436096" y="249289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a:spLocks noChangeAspect="1"/>
          </p:cNvSpPr>
          <p:nvPr/>
        </p:nvSpPr>
        <p:spPr>
          <a:xfrm flipV="1">
            <a:off x="4788024" y="3212976"/>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a:spLocks noChangeAspect="1"/>
          </p:cNvSpPr>
          <p:nvPr/>
        </p:nvSpPr>
        <p:spPr>
          <a:xfrm flipV="1">
            <a:off x="7524328" y="299695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a:spLocks noChangeAspect="1"/>
          </p:cNvSpPr>
          <p:nvPr/>
        </p:nvSpPr>
        <p:spPr>
          <a:xfrm flipV="1">
            <a:off x="8460432" y="2996952"/>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a:spLocks noChangeAspect="1"/>
          </p:cNvSpPr>
          <p:nvPr/>
        </p:nvSpPr>
        <p:spPr>
          <a:xfrm flipV="1">
            <a:off x="7884368" y="2204864"/>
            <a:ext cx="144016" cy="144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箭头连接符 42"/>
          <p:cNvCxnSpPr/>
          <p:nvPr/>
        </p:nvCxnSpPr>
        <p:spPr>
          <a:xfrm>
            <a:off x="4499992" y="2564904"/>
            <a:ext cx="360040" cy="7200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34" idx="6"/>
          </p:cNvCxnSpPr>
          <p:nvPr/>
        </p:nvCxnSpPr>
        <p:spPr>
          <a:xfrm flipV="1">
            <a:off x="7668344" y="2852936"/>
            <a:ext cx="288032" cy="216024"/>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46" name="TextBox 45"/>
          <p:cNvSpPr txBox="1"/>
          <p:nvPr/>
        </p:nvSpPr>
        <p:spPr>
          <a:xfrm>
            <a:off x="4644008" y="2348880"/>
            <a:ext cx="410840" cy="584775"/>
          </a:xfrm>
          <a:prstGeom prst="rect">
            <a:avLst/>
          </a:prstGeom>
          <a:noFill/>
        </p:spPr>
        <p:txBody>
          <a:bodyPr wrap="square" rtlCol="0">
            <a:spAutoFit/>
          </a:bodyPr>
          <a:lstStyle/>
          <a:p>
            <a:r>
              <a:rPr lang="en-US" altLang="zh-CN" sz="3200" dirty="0" smtClean="0"/>
              <a:t>+</a:t>
            </a:r>
            <a:endParaRPr lang="zh-CN" altLang="en-US" sz="2400" dirty="0"/>
          </a:p>
        </p:txBody>
      </p:sp>
      <p:sp>
        <p:nvSpPr>
          <p:cNvPr id="47" name="TextBox 46"/>
          <p:cNvSpPr txBox="1"/>
          <p:nvPr/>
        </p:nvSpPr>
        <p:spPr>
          <a:xfrm>
            <a:off x="7812360" y="2598812"/>
            <a:ext cx="410840" cy="584775"/>
          </a:xfrm>
          <a:prstGeom prst="rect">
            <a:avLst/>
          </a:prstGeom>
          <a:noFill/>
        </p:spPr>
        <p:txBody>
          <a:bodyPr wrap="square" rtlCol="0">
            <a:spAutoFit/>
          </a:bodyPr>
          <a:lstStyle/>
          <a:p>
            <a:r>
              <a:rPr lang="en-US" altLang="zh-CN" sz="3200" dirty="0" smtClean="0"/>
              <a:t>+</a:t>
            </a:r>
            <a:endParaRPr lang="zh-CN" altLang="en-US" sz="2400" dirty="0"/>
          </a:p>
        </p:txBody>
      </p:sp>
      <p:cxnSp>
        <p:nvCxnSpPr>
          <p:cNvPr id="50" name="直接箭头连接符 49"/>
          <p:cNvCxnSpPr/>
          <p:nvPr/>
        </p:nvCxnSpPr>
        <p:spPr>
          <a:xfrm rot="5400000" flipH="1" flipV="1">
            <a:off x="4655914" y="2984252"/>
            <a:ext cx="407442" cy="794"/>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rot="5400000">
            <a:off x="5201022" y="2295922"/>
            <a:ext cx="59191" cy="597155"/>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36" idx="0"/>
          </p:cNvCxnSpPr>
          <p:nvPr/>
        </p:nvCxnSpPr>
        <p:spPr>
          <a:xfrm rot="16200000" flipH="1">
            <a:off x="7776356" y="2528900"/>
            <a:ext cx="432048" cy="7200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rot="10800000">
            <a:off x="8074992" y="2971552"/>
            <a:ext cx="453140" cy="72008"/>
          </a:xfrm>
          <a:prstGeom prst="straightConnector1">
            <a:avLst/>
          </a:prstGeom>
          <a:ln w="1905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394266" y="5772621"/>
            <a:ext cx="4464496" cy="523220"/>
          </a:xfrm>
          <a:prstGeom prst="rect">
            <a:avLst/>
          </a:prstGeom>
          <a:noFill/>
        </p:spPr>
        <p:txBody>
          <a:bodyPr wrap="square" rtlCol="0">
            <a:spAutoFit/>
          </a:bodyPr>
          <a:lstStyle/>
          <a:p>
            <a:r>
              <a:rPr lang="zh-CN" altLang="en-US" sz="2800" dirty="0" smtClean="0">
                <a:solidFill>
                  <a:srgbClr val="FF0000"/>
                </a:solidFill>
              </a:rPr>
              <a:t>聚类无变化，迭代终止</a:t>
            </a:r>
            <a:endParaRPr lang="zh-CN" altLang="en-US" sz="28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19" grpId="0"/>
      <p:bldP spid="20" grpId="0" bldLvl="0" animBg="1"/>
      <p:bldP spid="21" grpId="0" bldLvl="0" animBg="1"/>
      <p:bldP spid="22" grpId="0" bldLvl="0" animBg="1"/>
      <p:bldP spid="23" grpId="0" bldLvl="0" animBg="1"/>
      <p:bldP spid="24" grpId="0" bldLvl="0" animBg="1"/>
      <p:bldP spid="25" grpId="0" bldLvl="0" animBg="1"/>
      <p:bldP spid="26" grpId="0" bldLvl="0" animBg="1"/>
      <p:bldP spid="27" grpId="0" bldLvl="0" animBg="1"/>
      <p:bldP spid="28" grpId="0"/>
      <p:bldP spid="29" grpId="0"/>
      <p:bldP spid="31" grpId="0" bldLvl="0" animBg="1"/>
      <p:bldP spid="32" grpId="0" bldLvl="0" animBg="1"/>
      <p:bldP spid="33" grpId="0" bldLvl="0" animBg="1"/>
      <p:bldP spid="34" grpId="0" bldLvl="0" animBg="1"/>
      <p:bldP spid="35" grpId="0" bldLvl="0" animBg="1"/>
      <p:bldP spid="36" grpId="0" bldLvl="0" animBg="1"/>
      <p:bldP spid="46" grpId="0"/>
      <p:bldP spid="47" grpId="0"/>
      <p:bldP spid="6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190152" y="1291893"/>
            <a:ext cx="8786874" cy="4966335"/>
          </a:xfrm>
          <a:prstGeom prst="rect">
            <a:avLst/>
          </a:prstGeom>
          <a:noFill/>
        </p:spPr>
        <p:txBody>
          <a:bodyPr wrap="square" rtlCol="0">
            <a:spAutoFit/>
          </a:bodyPr>
          <a:lstStyle/>
          <a:p>
            <a:pPr>
              <a:lnSpc>
                <a:spcPct val="120000"/>
              </a:lnSpc>
              <a:buFont typeface="Wingdings" panose="05000000000000000000" pitchFamily="2" charset="2"/>
              <a:buChar char="u"/>
            </a:pPr>
            <a:r>
              <a:rPr lang="zh-CN" altLang="en-US" sz="2400" dirty="0" smtClean="0">
                <a:solidFill>
                  <a:schemeClr val="tx2"/>
                </a:solidFill>
              </a:rPr>
              <a:t>算法设计</a:t>
            </a:r>
            <a:endParaRPr lang="en-US" altLang="zh-CN" sz="2400" dirty="0" smtClean="0">
              <a:solidFill>
                <a:schemeClr val="tx2"/>
              </a:solidFill>
            </a:endParaRPr>
          </a:p>
          <a:p>
            <a:pPr>
              <a:lnSpc>
                <a:spcPct val="120000"/>
              </a:lnSpc>
              <a:buFont typeface="Wingdings" panose="05000000000000000000" pitchFamily="2" charset="2"/>
              <a:buChar char="u"/>
            </a:pPr>
            <a:r>
              <a:rPr lang="en-US" altLang="zh-CN" sz="2000" dirty="0" smtClean="0">
                <a:solidFill>
                  <a:schemeClr val="tx2"/>
                </a:solidFill>
              </a:rPr>
              <a:t>&lt;k1,v1&gt;</a:t>
            </a:r>
            <a:r>
              <a:rPr lang="en-US" altLang="zh-CN" sz="2000" dirty="0" smtClean="0">
                <a:solidFill>
                  <a:schemeClr val="tx2"/>
                </a:solidFill>
                <a:sym typeface="Wingdings" panose="05000000000000000000" pitchFamily="2" charset="2"/>
              </a:rPr>
              <a:t>map&lt;k2,v2&gt;</a:t>
            </a:r>
            <a:r>
              <a:rPr lang="zh-CN" altLang="en-US" sz="2000" dirty="0" smtClean="0">
                <a:solidFill>
                  <a:schemeClr val="tx2"/>
                </a:solidFill>
                <a:sym typeface="Wingdings" panose="05000000000000000000" pitchFamily="2" charset="2"/>
              </a:rPr>
              <a:t>合并</a:t>
            </a:r>
            <a:r>
              <a:rPr lang="en-US" altLang="zh-CN" sz="2000" dirty="0" smtClean="0">
                <a:solidFill>
                  <a:schemeClr val="tx2"/>
                </a:solidFill>
                <a:sym typeface="Wingdings" panose="05000000000000000000" pitchFamily="2" charset="2"/>
              </a:rPr>
              <a:t>&amp;shuffle&lt;k2,v_list&gt;reduce&lt;k3,v3&gt;</a:t>
            </a:r>
            <a:endParaRPr lang="en-US" altLang="zh-CN" sz="2000" dirty="0" smtClean="0">
              <a:solidFill>
                <a:schemeClr val="tx2"/>
              </a:solidFill>
            </a:endParaRPr>
          </a:p>
          <a:p>
            <a:pPr lvl="1">
              <a:lnSpc>
                <a:spcPct val="120000"/>
              </a:lnSpc>
              <a:buFont typeface="Wingdings" panose="05000000000000000000" pitchFamily="2" charset="2"/>
              <a:buChar char="Ø"/>
            </a:pPr>
            <a:r>
              <a:rPr lang="zh-CN" altLang="en-US" sz="2000" dirty="0" smtClean="0">
                <a:solidFill>
                  <a:schemeClr val="tx2"/>
                </a:solidFill>
              </a:rPr>
              <a:t>在</a:t>
            </a:r>
            <a:r>
              <a:rPr lang="en-US" altLang="zh-CN" sz="2000" dirty="0" smtClean="0">
                <a:solidFill>
                  <a:schemeClr val="tx2"/>
                </a:solidFill>
              </a:rPr>
              <a:t>MapReduce</a:t>
            </a:r>
            <a:r>
              <a:rPr lang="zh-CN" altLang="en-US" sz="2000" dirty="0" smtClean="0">
                <a:solidFill>
                  <a:schemeClr val="tx2"/>
                </a:solidFill>
              </a:rPr>
              <a:t>流程中，</a:t>
            </a:r>
            <a:r>
              <a:rPr lang="en-US" altLang="zh-CN" sz="2000" dirty="0" smtClean="0">
                <a:solidFill>
                  <a:schemeClr val="tx2"/>
                </a:solidFill>
              </a:rPr>
              <a:t>map</a:t>
            </a:r>
            <a:r>
              <a:rPr lang="zh-CN" altLang="en-US" sz="2000" dirty="0" smtClean="0">
                <a:solidFill>
                  <a:schemeClr val="tx2"/>
                </a:solidFill>
              </a:rPr>
              <a:t>的输出</a:t>
            </a:r>
            <a:r>
              <a:rPr lang="en-US" altLang="zh-CN" sz="2000" dirty="0" smtClean="0">
                <a:solidFill>
                  <a:schemeClr val="tx2"/>
                </a:solidFill>
              </a:rPr>
              <a:t>&lt;key</a:t>
            </a:r>
            <a:r>
              <a:rPr lang="zh-CN" altLang="en-US" sz="2000" dirty="0" smtClean="0">
                <a:solidFill>
                  <a:schemeClr val="tx2"/>
                </a:solidFill>
              </a:rPr>
              <a:t>，</a:t>
            </a:r>
            <a:r>
              <a:rPr lang="en-US" altLang="zh-CN" sz="2000" dirty="0" smtClean="0">
                <a:solidFill>
                  <a:schemeClr val="tx2"/>
                </a:solidFill>
              </a:rPr>
              <a:t>value&gt;</a:t>
            </a:r>
            <a:r>
              <a:rPr lang="zh-CN" altLang="en-US" sz="2000" dirty="0" smtClean="0">
                <a:solidFill>
                  <a:schemeClr val="tx2"/>
                </a:solidFill>
              </a:rPr>
              <a:t>经过</a:t>
            </a:r>
            <a:r>
              <a:rPr lang="en-US" altLang="zh-CN" sz="2000" dirty="0" smtClean="0">
                <a:solidFill>
                  <a:schemeClr val="tx2"/>
                </a:solidFill>
              </a:rPr>
              <a:t>shuffle</a:t>
            </a:r>
            <a:r>
              <a:rPr lang="zh-CN" altLang="en-US" sz="2000" dirty="0" smtClean="0">
                <a:solidFill>
                  <a:schemeClr val="tx2"/>
                </a:solidFill>
              </a:rPr>
              <a:t>过程聚集成</a:t>
            </a:r>
            <a:r>
              <a:rPr lang="en-US" altLang="zh-CN" sz="2000" dirty="0" smtClean="0">
                <a:solidFill>
                  <a:schemeClr val="tx2"/>
                </a:solidFill>
              </a:rPr>
              <a:t>&lt;key</a:t>
            </a:r>
            <a:r>
              <a:rPr lang="zh-CN" altLang="en-US" sz="2000" dirty="0" smtClean="0">
                <a:solidFill>
                  <a:schemeClr val="tx2"/>
                </a:solidFill>
              </a:rPr>
              <a:t>，</a:t>
            </a:r>
            <a:r>
              <a:rPr lang="en-US" altLang="zh-CN" sz="2000" dirty="0" smtClean="0">
                <a:solidFill>
                  <a:schemeClr val="tx2"/>
                </a:solidFill>
              </a:rPr>
              <a:t>value-list&gt;</a:t>
            </a:r>
            <a:r>
              <a:rPr lang="zh-CN" altLang="en-US" sz="2000" dirty="0" smtClean="0">
                <a:solidFill>
                  <a:schemeClr val="tx2"/>
                </a:solidFill>
              </a:rPr>
              <a:t>后会交给</a:t>
            </a:r>
            <a:r>
              <a:rPr lang="en-US" altLang="zh-CN" sz="2000" dirty="0" smtClean="0">
                <a:solidFill>
                  <a:schemeClr val="tx2"/>
                </a:solidFill>
              </a:rPr>
              <a:t>reduce</a:t>
            </a:r>
            <a:r>
              <a:rPr lang="zh-CN" altLang="en-US" sz="2000" dirty="0" smtClean="0">
                <a:solidFill>
                  <a:schemeClr val="tx2"/>
                </a:solidFill>
              </a:rPr>
              <a:t>。</a:t>
            </a:r>
            <a:endParaRPr lang="en-US" altLang="zh-CN" sz="2000" dirty="0" smtClean="0">
              <a:solidFill>
                <a:schemeClr val="tx2"/>
              </a:solidFill>
            </a:endParaRPr>
          </a:p>
          <a:p>
            <a:pPr lvl="1">
              <a:lnSpc>
                <a:spcPct val="120000"/>
              </a:lnSpc>
              <a:buFont typeface="Wingdings" panose="05000000000000000000" pitchFamily="2" charset="2"/>
              <a:buChar char="Ø"/>
            </a:pPr>
            <a:r>
              <a:rPr lang="zh-CN" altLang="en-US" sz="2000" dirty="0" smtClean="0">
                <a:solidFill>
                  <a:schemeClr val="tx2"/>
                </a:solidFill>
              </a:rPr>
              <a:t>所以从设计好的</a:t>
            </a:r>
            <a:r>
              <a:rPr lang="en-US" altLang="zh-CN" sz="2000" dirty="0" smtClean="0">
                <a:solidFill>
                  <a:schemeClr val="tx2"/>
                </a:solidFill>
              </a:rPr>
              <a:t>reduce</a:t>
            </a:r>
            <a:r>
              <a:rPr lang="zh-CN" altLang="en-US" sz="2000" dirty="0" smtClean="0">
                <a:solidFill>
                  <a:schemeClr val="tx2"/>
                </a:solidFill>
              </a:rPr>
              <a:t>输入可以反推出</a:t>
            </a:r>
            <a:r>
              <a:rPr lang="en-US" altLang="zh-CN" sz="2000" dirty="0" smtClean="0">
                <a:solidFill>
                  <a:srgbClr val="FF0000"/>
                </a:solidFill>
              </a:rPr>
              <a:t>map</a:t>
            </a:r>
            <a:r>
              <a:rPr lang="zh-CN" altLang="en-US" sz="2000" dirty="0" smtClean="0">
                <a:solidFill>
                  <a:srgbClr val="FF0000"/>
                </a:solidFill>
              </a:rPr>
              <a:t>的输出</a:t>
            </a:r>
            <a:r>
              <a:rPr lang="en-US" altLang="zh-CN" sz="2000" dirty="0" smtClean="0">
                <a:solidFill>
                  <a:srgbClr val="FF0000"/>
                </a:solidFill>
              </a:rPr>
              <a:t>key</a:t>
            </a:r>
            <a:r>
              <a:rPr lang="zh-CN" altLang="en-US" sz="2000" dirty="0" smtClean="0">
                <a:solidFill>
                  <a:srgbClr val="FF0000"/>
                </a:solidFill>
              </a:rPr>
              <a:t>应为数据，</a:t>
            </a:r>
            <a:r>
              <a:rPr lang="en-US" altLang="zh-CN" sz="2000" dirty="0" smtClean="0">
                <a:solidFill>
                  <a:srgbClr val="FF0000"/>
                </a:solidFill>
              </a:rPr>
              <a:t>value</a:t>
            </a:r>
            <a:r>
              <a:rPr lang="zh-CN" altLang="en-US" sz="2000" dirty="0" smtClean="0">
                <a:solidFill>
                  <a:srgbClr val="FF0000"/>
                </a:solidFill>
              </a:rPr>
              <a:t>任意</a:t>
            </a:r>
            <a:r>
              <a:rPr lang="zh-CN" altLang="en-US" sz="2000" dirty="0" smtClean="0">
                <a:solidFill>
                  <a:schemeClr val="tx2"/>
                </a:solidFill>
              </a:rPr>
              <a:t>。</a:t>
            </a:r>
            <a:endParaRPr lang="en-US" altLang="zh-CN" sz="2000" dirty="0" smtClean="0">
              <a:solidFill>
                <a:schemeClr val="tx2"/>
              </a:solidFill>
            </a:endParaRPr>
          </a:p>
          <a:p>
            <a:pPr lvl="1">
              <a:lnSpc>
                <a:spcPct val="120000"/>
              </a:lnSpc>
              <a:buFont typeface="Wingdings" panose="05000000000000000000" pitchFamily="2" charset="2"/>
              <a:buChar char="Ø"/>
            </a:pPr>
            <a:r>
              <a:rPr lang="zh-CN" altLang="en-US" sz="2000" dirty="0" smtClean="0">
                <a:solidFill>
                  <a:schemeClr val="tx2"/>
                </a:solidFill>
              </a:rPr>
              <a:t>继续反推，</a:t>
            </a:r>
            <a:r>
              <a:rPr lang="en-US" altLang="zh-CN" sz="2000" dirty="0" smtClean="0">
                <a:solidFill>
                  <a:schemeClr val="tx2"/>
                </a:solidFill>
              </a:rPr>
              <a:t>map</a:t>
            </a:r>
            <a:r>
              <a:rPr lang="zh-CN" altLang="en-US" sz="2000" dirty="0" smtClean="0">
                <a:solidFill>
                  <a:schemeClr val="tx2"/>
                </a:solidFill>
              </a:rPr>
              <a:t>输出数据的</a:t>
            </a:r>
            <a:r>
              <a:rPr lang="en-US" altLang="zh-CN" sz="2000" dirty="0" smtClean="0">
                <a:solidFill>
                  <a:schemeClr val="tx2"/>
                </a:solidFill>
              </a:rPr>
              <a:t>key</a:t>
            </a:r>
            <a:r>
              <a:rPr lang="zh-CN" altLang="en-US" sz="2000" dirty="0" smtClean="0">
                <a:solidFill>
                  <a:schemeClr val="tx2"/>
                </a:solidFill>
              </a:rPr>
              <a:t>为数据，而在这个实例中每个数据代表输入文件中的一行内容，所以</a:t>
            </a:r>
            <a:r>
              <a:rPr lang="en-US" altLang="zh-CN" sz="2000" dirty="0" smtClean="0">
                <a:solidFill>
                  <a:schemeClr val="tx2"/>
                </a:solidFill>
              </a:rPr>
              <a:t>map</a:t>
            </a:r>
            <a:r>
              <a:rPr lang="zh-CN" altLang="en-US" sz="2000" dirty="0" smtClean="0">
                <a:solidFill>
                  <a:schemeClr val="tx2"/>
                </a:solidFill>
              </a:rPr>
              <a:t>阶段要完成的任务就是在采用</a:t>
            </a:r>
            <a:r>
              <a:rPr lang="en-US" altLang="zh-CN" sz="2000" dirty="0" smtClean="0">
                <a:solidFill>
                  <a:schemeClr val="tx2"/>
                </a:solidFill>
              </a:rPr>
              <a:t>Hadoop</a:t>
            </a:r>
            <a:r>
              <a:rPr lang="zh-CN" altLang="en-US" sz="2000" dirty="0" smtClean="0">
                <a:solidFill>
                  <a:schemeClr val="tx2"/>
                </a:solidFill>
              </a:rPr>
              <a:t>默认的作业输入方式之后，将</a:t>
            </a:r>
            <a:r>
              <a:rPr lang="en-US" altLang="zh-CN" sz="2000" dirty="0" smtClean="0">
                <a:solidFill>
                  <a:schemeClr val="tx2"/>
                </a:solidFill>
              </a:rPr>
              <a:t>value</a:t>
            </a:r>
            <a:r>
              <a:rPr lang="zh-CN" altLang="en-US" sz="2000" dirty="0" smtClean="0">
                <a:solidFill>
                  <a:schemeClr val="tx2"/>
                </a:solidFill>
              </a:rPr>
              <a:t>设置为</a:t>
            </a:r>
            <a:r>
              <a:rPr lang="en-US" altLang="zh-CN" sz="2000" dirty="0" smtClean="0">
                <a:solidFill>
                  <a:schemeClr val="tx2"/>
                </a:solidFill>
              </a:rPr>
              <a:t>key</a:t>
            </a:r>
            <a:r>
              <a:rPr lang="zh-CN" altLang="en-US" sz="2000" dirty="0" smtClean="0">
                <a:solidFill>
                  <a:schemeClr val="tx2"/>
                </a:solidFill>
              </a:rPr>
              <a:t>，并直接输出（输出中的</a:t>
            </a:r>
            <a:r>
              <a:rPr lang="en-US" altLang="zh-CN" sz="2000" dirty="0" smtClean="0">
                <a:solidFill>
                  <a:schemeClr val="tx2"/>
                </a:solidFill>
              </a:rPr>
              <a:t>value</a:t>
            </a:r>
            <a:r>
              <a:rPr lang="zh-CN" altLang="en-US" sz="2000" dirty="0" smtClean="0">
                <a:solidFill>
                  <a:schemeClr val="tx2"/>
                </a:solidFill>
              </a:rPr>
              <a:t>任意）。</a:t>
            </a:r>
            <a:endParaRPr lang="en-US" altLang="zh-CN" sz="2000" dirty="0" smtClean="0">
              <a:solidFill>
                <a:schemeClr val="tx2"/>
              </a:solidFill>
            </a:endParaRPr>
          </a:p>
          <a:p>
            <a:pPr lvl="1">
              <a:lnSpc>
                <a:spcPct val="120000"/>
              </a:lnSpc>
              <a:buFont typeface="Wingdings" panose="05000000000000000000" pitchFamily="2" charset="2"/>
              <a:buChar char="Ø"/>
            </a:pPr>
            <a:r>
              <a:rPr lang="en-US" altLang="zh-CN" sz="2000" dirty="0" smtClean="0">
                <a:solidFill>
                  <a:schemeClr val="tx2"/>
                </a:solidFill>
              </a:rPr>
              <a:t>map</a:t>
            </a:r>
            <a:r>
              <a:rPr lang="zh-CN" altLang="en-US" sz="2000" dirty="0" smtClean="0">
                <a:solidFill>
                  <a:schemeClr val="tx2"/>
                </a:solidFill>
              </a:rPr>
              <a:t>中的结果经过</a:t>
            </a:r>
            <a:r>
              <a:rPr lang="en-US" altLang="zh-CN" sz="2000" dirty="0" smtClean="0">
                <a:solidFill>
                  <a:schemeClr val="tx2"/>
                </a:solidFill>
              </a:rPr>
              <a:t>shuffle</a:t>
            </a:r>
            <a:r>
              <a:rPr lang="zh-CN" altLang="en-US" sz="2000" dirty="0" smtClean="0">
                <a:solidFill>
                  <a:schemeClr val="tx2"/>
                </a:solidFill>
              </a:rPr>
              <a:t>过程之后交给</a:t>
            </a:r>
            <a:r>
              <a:rPr lang="en-US" altLang="zh-CN" sz="2000" dirty="0" smtClean="0">
                <a:solidFill>
                  <a:schemeClr val="tx2"/>
                </a:solidFill>
              </a:rPr>
              <a:t>reduce</a:t>
            </a:r>
            <a:r>
              <a:rPr lang="zh-CN" altLang="en-US" sz="2000" dirty="0" smtClean="0">
                <a:solidFill>
                  <a:schemeClr val="tx2"/>
                </a:solidFill>
              </a:rPr>
              <a:t>。</a:t>
            </a:r>
            <a:r>
              <a:rPr lang="en-US" altLang="zh-CN" sz="2000" dirty="0" smtClean="0">
                <a:solidFill>
                  <a:schemeClr val="tx2"/>
                </a:solidFill>
              </a:rPr>
              <a:t>reduce</a:t>
            </a:r>
            <a:r>
              <a:rPr lang="zh-CN" altLang="en-US" sz="2000" dirty="0" smtClean="0">
                <a:solidFill>
                  <a:schemeClr val="tx2"/>
                </a:solidFill>
              </a:rPr>
              <a:t>阶段不会管每个</a:t>
            </a:r>
            <a:r>
              <a:rPr lang="en-US" altLang="zh-CN" sz="2000" dirty="0" smtClean="0">
                <a:solidFill>
                  <a:schemeClr val="tx2"/>
                </a:solidFill>
              </a:rPr>
              <a:t>key</a:t>
            </a:r>
            <a:r>
              <a:rPr lang="zh-CN" altLang="en-US" sz="2000" dirty="0" smtClean="0">
                <a:solidFill>
                  <a:schemeClr val="tx2"/>
                </a:solidFill>
              </a:rPr>
              <a:t>有多少个</a:t>
            </a:r>
            <a:r>
              <a:rPr lang="en-US" altLang="zh-CN" sz="2000" dirty="0" smtClean="0">
                <a:solidFill>
                  <a:schemeClr val="tx2"/>
                </a:solidFill>
              </a:rPr>
              <a:t>value</a:t>
            </a:r>
            <a:r>
              <a:rPr lang="zh-CN" altLang="en-US" sz="2000" dirty="0" smtClean="0">
                <a:solidFill>
                  <a:schemeClr val="tx2"/>
                </a:solidFill>
              </a:rPr>
              <a:t>，它直接</a:t>
            </a:r>
            <a:r>
              <a:rPr lang="zh-CN" altLang="en-US" sz="2000" dirty="0" smtClean="0">
                <a:solidFill>
                  <a:srgbClr val="FF0000"/>
                </a:solidFill>
              </a:rPr>
              <a:t>将输入的</a:t>
            </a:r>
            <a:r>
              <a:rPr lang="en-US" altLang="zh-CN" sz="2000" dirty="0" smtClean="0">
                <a:solidFill>
                  <a:srgbClr val="FF0000"/>
                </a:solidFill>
              </a:rPr>
              <a:t>key</a:t>
            </a:r>
            <a:r>
              <a:rPr lang="zh-CN" altLang="en-US" sz="2000" dirty="0" smtClean="0">
                <a:solidFill>
                  <a:srgbClr val="FF0000"/>
                </a:solidFill>
              </a:rPr>
              <a:t>复制为输出的</a:t>
            </a:r>
            <a:r>
              <a:rPr lang="en-US" altLang="zh-CN" sz="2000" dirty="0" smtClean="0">
                <a:solidFill>
                  <a:srgbClr val="FF0000"/>
                </a:solidFill>
              </a:rPr>
              <a:t>key</a:t>
            </a:r>
            <a:r>
              <a:rPr lang="zh-CN" altLang="en-US" sz="2000" dirty="0" smtClean="0">
                <a:solidFill>
                  <a:schemeClr val="tx2"/>
                </a:solidFill>
              </a:rPr>
              <a:t>，并输出就可以了（</a:t>
            </a:r>
            <a:r>
              <a:rPr lang="zh-CN" altLang="en-US" sz="2000" dirty="0" smtClean="0">
                <a:solidFill>
                  <a:srgbClr val="FF0000"/>
                </a:solidFill>
              </a:rPr>
              <a:t>输出中的</a:t>
            </a:r>
            <a:r>
              <a:rPr lang="en-US" altLang="zh-CN" sz="2000" dirty="0" smtClean="0">
                <a:solidFill>
                  <a:srgbClr val="FF0000"/>
                </a:solidFill>
              </a:rPr>
              <a:t>value</a:t>
            </a:r>
            <a:r>
              <a:rPr lang="zh-CN" altLang="en-US" sz="2000" dirty="0" smtClean="0">
                <a:solidFill>
                  <a:srgbClr val="FF0000"/>
                </a:solidFill>
              </a:rPr>
              <a:t>被设置成空</a:t>
            </a:r>
            <a:r>
              <a:rPr lang="zh-CN" altLang="en-US" sz="2000" dirty="0" smtClean="0">
                <a:solidFill>
                  <a:schemeClr val="tx2"/>
                </a:solidFill>
              </a:rPr>
              <a:t>了）。</a:t>
            </a:r>
            <a:endParaRPr lang="en-US" altLang="zh-CN" sz="2000" dirty="0" smtClean="0">
              <a:solidFill>
                <a:schemeClr val="tx2"/>
              </a:solidFill>
            </a:endParaRPr>
          </a:p>
        </p:txBody>
      </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0"/>
            <a:ext cx="8686800" cy="4997152"/>
          </a:xfrm>
        </p:spPr>
        <p:txBody>
          <a:bodyPr/>
          <a:lstStyle/>
          <a:p>
            <a:r>
              <a:rPr lang="zh-CN" altLang="en-US" sz="2800" dirty="0" smtClean="0"/>
              <a:t>第</a:t>
            </a:r>
            <a:r>
              <a:rPr lang="en-US" altLang="zh-CN" sz="2800" dirty="0" smtClean="0"/>
              <a:t> </a:t>
            </a:r>
            <a:r>
              <a:rPr lang="en-US" altLang="zh-CN" sz="2800" dirty="0" err="1" smtClean="0"/>
              <a:t>i</a:t>
            </a:r>
            <a:r>
              <a:rPr lang="zh-CN" altLang="en-US" sz="2800" dirty="0" smtClean="0"/>
              <a:t>轮迭代：</a:t>
            </a:r>
            <a:endParaRPr lang="en-US" altLang="zh-CN" sz="2800" dirty="0" smtClean="0"/>
          </a:p>
          <a:p>
            <a:pPr lvl="1">
              <a:buFont typeface="Wingdings" panose="05000000000000000000" pitchFamily="2" charset="2"/>
              <a:buChar char="Ø"/>
            </a:pPr>
            <a:r>
              <a:rPr lang="zh-CN" altLang="en-US" sz="2400" dirty="0" smtClean="0">
                <a:solidFill>
                  <a:srgbClr val="0000FF"/>
                </a:solidFill>
              </a:rPr>
              <a:t>生成新的</a:t>
            </a:r>
            <a:r>
              <a:rPr lang="en-US" altLang="zh-CN" sz="2400" dirty="0" smtClean="0">
                <a:solidFill>
                  <a:srgbClr val="0000FF"/>
                </a:solidFill>
              </a:rPr>
              <a:t>clusters</a:t>
            </a:r>
            <a:r>
              <a:rPr lang="zh-CN" altLang="en-US" sz="2400" dirty="0" smtClean="0">
                <a:solidFill>
                  <a:srgbClr val="0000FF"/>
                </a:solidFill>
              </a:rPr>
              <a:t>，并计算</a:t>
            </a:r>
            <a:r>
              <a:rPr lang="en-US" altLang="zh-CN" sz="2400" dirty="0" smtClean="0">
                <a:solidFill>
                  <a:srgbClr val="0000FF"/>
                </a:solidFill>
              </a:rPr>
              <a:t>cluster centers</a:t>
            </a:r>
            <a:endParaRPr lang="en-US" altLang="zh-CN" sz="2400" dirty="0" smtClean="0">
              <a:solidFill>
                <a:srgbClr val="0000FF"/>
              </a:solidFill>
            </a:endParaRPr>
          </a:p>
          <a:p>
            <a:pPr lvl="1">
              <a:buFont typeface="Wingdings" panose="05000000000000000000" pitchFamily="2" charset="2"/>
              <a:buChar char="Ø"/>
            </a:pPr>
            <a:endParaRPr lang="en-US" altLang="zh-CN" sz="2400" dirty="0" smtClean="0"/>
          </a:p>
          <a:p>
            <a:r>
              <a:rPr lang="zh-CN" altLang="en-US" sz="2800" dirty="0" smtClean="0"/>
              <a:t>第</a:t>
            </a:r>
            <a:r>
              <a:rPr lang="en-US" altLang="zh-CN" sz="2800" dirty="0" smtClean="0"/>
              <a:t> i+1</a:t>
            </a:r>
            <a:r>
              <a:rPr lang="zh-CN" altLang="en-US" sz="2800" dirty="0" smtClean="0"/>
              <a:t>轮迭代：</a:t>
            </a:r>
            <a:endParaRPr lang="en-US" altLang="zh-CN" sz="2800" dirty="0" smtClean="0"/>
          </a:p>
          <a:p>
            <a:pPr lvl="1">
              <a:buFont typeface="Wingdings" panose="05000000000000000000" pitchFamily="2" charset="2"/>
              <a:buChar char="Ø"/>
            </a:pPr>
            <a:r>
              <a:rPr lang="zh-CN" altLang="en-US" sz="2400" dirty="0" smtClean="0">
                <a:solidFill>
                  <a:srgbClr val="0000FF"/>
                </a:solidFill>
              </a:rPr>
              <a:t>根据第</a:t>
            </a:r>
            <a:r>
              <a:rPr lang="en-US" altLang="zh-CN" sz="2400" dirty="0" err="1" smtClean="0">
                <a:solidFill>
                  <a:srgbClr val="0000FF"/>
                </a:solidFill>
              </a:rPr>
              <a:t>i</a:t>
            </a:r>
            <a:r>
              <a:rPr lang="zh-CN" altLang="en-US" sz="2400" dirty="0" smtClean="0">
                <a:solidFill>
                  <a:srgbClr val="0000FF"/>
                </a:solidFill>
              </a:rPr>
              <a:t>轮迭代中生成的</a:t>
            </a:r>
            <a:r>
              <a:rPr lang="en-US" altLang="zh-CN" sz="2400" dirty="0" smtClean="0">
                <a:solidFill>
                  <a:srgbClr val="0000FF"/>
                </a:solidFill>
              </a:rPr>
              <a:t>clusters</a:t>
            </a:r>
            <a:r>
              <a:rPr lang="zh-CN" altLang="en-US" sz="2400" dirty="0" smtClean="0">
                <a:solidFill>
                  <a:srgbClr val="0000FF"/>
                </a:solidFill>
              </a:rPr>
              <a:t>和计算出的</a:t>
            </a:r>
            <a:r>
              <a:rPr lang="en-US" altLang="zh-CN" sz="2400" dirty="0" smtClean="0">
                <a:solidFill>
                  <a:srgbClr val="0000FF"/>
                </a:solidFill>
              </a:rPr>
              <a:t>cluster centers</a:t>
            </a:r>
            <a:r>
              <a:rPr lang="zh-CN" altLang="en-US" sz="2400" dirty="0" smtClean="0">
                <a:solidFill>
                  <a:srgbClr val="0000FF"/>
                </a:solidFill>
              </a:rPr>
              <a:t>，进行新一轮的聚类</a:t>
            </a:r>
            <a:endParaRPr lang="en-US" altLang="zh-CN" sz="2400" dirty="0" smtClean="0">
              <a:solidFill>
                <a:srgbClr val="0000FF"/>
              </a:solidFill>
            </a:endParaRPr>
          </a:p>
          <a:p>
            <a:pPr lvl="1">
              <a:buFont typeface="Wingdings" panose="05000000000000000000" pitchFamily="2" charset="2"/>
              <a:buChar char="Ø"/>
            </a:pPr>
            <a:endParaRPr lang="en-US" altLang="zh-CN" sz="2400" dirty="0" smtClean="0">
              <a:solidFill>
                <a:srgbClr val="0000FF"/>
              </a:solidFill>
            </a:endParaRPr>
          </a:p>
          <a:p>
            <a:pPr lvl="1">
              <a:buFont typeface="Wingdings" panose="05000000000000000000" pitchFamily="2" charset="2"/>
              <a:buChar char="Ø"/>
            </a:pPr>
            <a:endParaRPr lang="en-US" altLang="zh-CN" sz="2400" dirty="0" smtClean="0">
              <a:solidFill>
                <a:srgbClr val="0000FF"/>
              </a:solidFill>
            </a:endParaRPr>
          </a:p>
          <a:p>
            <a:pPr marL="342900" lvl="1" indent="-342900">
              <a:buClr>
                <a:schemeClr val="accent1"/>
              </a:buClr>
              <a:buFont typeface="Wingdings 2" panose="05020102010507070707"/>
              <a:buChar char=""/>
            </a:pPr>
            <a:r>
              <a:rPr lang="zh-CN" altLang="en-US" dirty="0" smtClean="0">
                <a:solidFill>
                  <a:srgbClr val="FF0000"/>
                </a:solidFill>
              </a:rPr>
              <a:t>如此不断迭代直到满足终止条件</a:t>
            </a:r>
            <a:endParaRPr lang="zh-CN" altLang="en-US" dirty="0" smtClean="0">
              <a:solidFill>
                <a:srgbClr val="FF0000"/>
              </a:solidFill>
            </a:endParaRPr>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linds(horizontal)">
                                      <p:cBhvr>
                                        <p:cTn id="15" dur="500"/>
                                        <p:tgtEl>
                                          <p:spTgt spid="3">
                                            <p:txEl>
                                              <p:pRg st="3" end="3"/>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linds(horizontal)">
                                      <p:cBhvr>
                                        <p:cTn id="18" dur="5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 calcmode="lin" valueType="num">
                                      <p:cBhvr additive="base">
                                        <p:cTn id="2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0" y="1600200"/>
            <a:ext cx="8892480" cy="4525963"/>
          </a:xfrm>
        </p:spPr>
        <p:txBody>
          <a:bodyPr>
            <a:normAutofit/>
          </a:bodyPr>
          <a:lstStyle/>
          <a:p>
            <a:r>
              <a:rPr lang="zh-CN" altLang="en-US" sz="2800" dirty="0" smtClean="0">
                <a:solidFill>
                  <a:srgbClr val="0000FF"/>
                </a:solidFill>
              </a:rPr>
              <a:t>对初始</a:t>
            </a:r>
            <a:r>
              <a:rPr lang="en-US" altLang="zh-CN" sz="2800" dirty="0" smtClean="0">
                <a:solidFill>
                  <a:srgbClr val="0000FF"/>
                </a:solidFill>
              </a:rPr>
              <a:t>cluster centers</a:t>
            </a:r>
            <a:r>
              <a:rPr lang="zh-CN" altLang="en-US" sz="2800" dirty="0" smtClean="0">
                <a:solidFill>
                  <a:srgbClr val="0000FF"/>
                </a:solidFill>
              </a:rPr>
              <a:t>的选取会影响到最终的聚类结果</a:t>
            </a:r>
            <a:endParaRPr lang="en-US" altLang="zh-CN" sz="2800" dirty="0" smtClean="0">
              <a:solidFill>
                <a:srgbClr val="0000FF"/>
              </a:solidFill>
            </a:endParaRPr>
          </a:p>
          <a:p>
            <a:endParaRPr lang="en-US" altLang="zh-CN" sz="2800" dirty="0" smtClean="0"/>
          </a:p>
          <a:p>
            <a:r>
              <a:rPr lang="zh-CN" altLang="en-US" sz="2800" dirty="0" smtClean="0"/>
              <a:t>由此带来的结果是：</a:t>
            </a:r>
            <a:r>
              <a:rPr lang="zh-CN" altLang="en-US" sz="2800" dirty="0" smtClean="0">
                <a:solidFill>
                  <a:srgbClr val="FF0000"/>
                </a:solidFill>
              </a:rPr>
              <a:t>能得到局部最优解，不保证得到全局最优解</a:t>
            </a:r>
            <a:endParaRPr lang="en-US" altLang="zh-CN" sz="2800" dirty="0" smtClean="0">
              <a:solidFill>
                <a:srgbClr val="FF0000"/>
              </a:solidFill>
            </a:endParaRPr>
          </a:p>
          <a:p>
            <a:endParaRPr lang="en-US" altLang="zh-CN" sz="2800" dirty="0" smtClean="0"/>
          </a:p>
          <a:p>
            <a:r>
              <a:rPr lang="zh-CN" altLang="en-US" sz="2800" dirty="0" smtClean="0"/>
              <a:t>相似度计算和比较时的计算量较大</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179512" y="1556792"/>
            <a:ext cx="8892480" cy="4925144"/>
          </a:xfrm>
        </p:spPr>
        <p:txBody>
          <a:bodyPr>
            <a:normAutofit/>
          </a:bodyPr>
          <a:lstStyle/>
          <a:p>
            <a:r>
              <a:rPr lang="zh-CN" altLang="en-US" sz="2600" dirty="0" smtClean="0">
                <a:latin typeface="华文楷体" panose="02010600040101010101" pitchFamily="2" charset="-122"/>
                <a:ea typeface="华文楷体" panose="02010600040101010101" pitchFamily="2" charset="-122"/>
              </a:rPr>
              <a:t>如果样本数据有</a:t>
            </a:r>
            <a:r>
              <a:rPr lang="en-US" altLang="zh-CN" sz="2600" dirty="0" smtClean="0">
                <a:latin typeface="华文楷体" panose="02010600040101010101" pitchFamily="2" charset="-122"/>
                <a:ea typeface="华文楷体" panose="02010600040101010101" pitchFamily="2" charset="-122"/>
              </a:rPr>
              <a:t>n</a:t>
            </a:r>
            <a:r>
              <a:rPr lang="zh-CN" altLang="en-US" sz="2600" dirty="0" smtClean="0">
                <a:latin typeface="华文楷体" panose="02010600040101010101" pitchFamily="2" charset="-122"/>
                <a:ea typeface="华文楷体" panose="02010600040101010101" pitchFamily="2" charset="-122"/>
              </a:rPr>
              <a:t>个，预期生成</a:t>
            </a:r>
            <a:r>
              <a:rPr lang="en-US" altLang="zh-CN" sz="2600" dirty="0" smtClean="0">
                <a:latin typeface="华文楷体" panose="02010600040101010101" pitchFamily="2" charset="-122"/>
                <a:ea typeface="华文楷体" panose="02010600040101010101" pitchFamily="2" charset="-122"/>
              </a:rPr>
              <a:t>k</a:t>
            </a:r>
            <a:r>
              <a:rPr lang="zh-CN" altLang="en-US" sz="2600" dirty="0" smtClean="0">
                <a:latin typeface="华文楷体" panose="02010600040101010101" pitchFamily="2" charset="-122"/>
                <a:ea typeface="华文楷体" panose="02010600040101010101" pitchFamily="2" charset="-122"/>
              </a:rPr>
              <a:t>个</a:t>
            </a:r>
            <a:r>
              <a:rPr lang="en-US" altLang="zh-CN" sz="2600" dirty="0" smtClean="0">
                <a:latin typeface="华文楷体" panose="02010600040101010101" pitchFamily="2" charset="-122"/>
                <a:ea typeface="华文楷体" panose="02010600040101010101" pitchFamily="2" charset="-122"/>
              </a:rPr>
              <a:t>cluster</a:t>
            </a:r>
            <a:r>
              <a:rPr lang="zh-CN" altLang="en-US" sz="2600" dirty="0" smtClean="0">
                <a:latin typeface="华文楷体" panose="02010600040101010101" pitchFamily="2" charset="-122"/>
                <a:ea typeface="华文楷体" panose="02010600040101010101" pitchFamily="2" charset="-122"/>
              </a:rPr>
              <a:t>，则</a:t>
            </a:r>
            <a:r>
              <a:rPr lang="en-US" altLang="zh-CN" sz="2600" dirty="0" smtClean="0">
                <a:latin typeface="华文楷体" panose="02010600040101010101" pitchFamily="2" charset="-122"/>
                <a:ea typeface="华文楷体" panose="02010600040101010101" pitchFamily="2" charset="-122"/>
              </a:rPr>
              <a:t>K-Means</a:t>
            </a:r>
            <a:r>
              <a:rPr lang="zh-CN" altLang="en-US" sz="2600" dirty="0" smtClean="0">
                <a:latin typeface="华文楷体" panose="02010600040101010101" pitchFamily="2" charset="-122"/>
                <a:ea typeface="华文楷体" panose="02010600040101010101" pitchFamily="2" charset="-122"/>
              </a:rPr>
              <a:t>算法</a:t>
            </a:r>
            <a:r>
              <a:rPr lang="en-US" altLang="zh-CN" sz="2600" dirty="0" smtClean="0">
                <a:latin typeface="华文楷体" panose="02010600040101010101" pitchFamily="2" charset="-122"/>
                <a:ea typeface="华文楷体" panose="02010600040101010101" pitchFamily="2" charset="-122"/>
              </a:rPr>
              <a:t>t</a:t>
            </a:r>
            <a:r>
              <a:rPr lang="zh-CN" altLang="en-US" sz="2600" dirty="0" smtClean="0">
                <a:latin typeface="华文楷体" panose="02010600040101010101" pitchFamily="2" charset="-122"/>
                <a:ea typeface="华文楷体" panose="02010600040101010101" pitchFamily="2" charset="-122"/>
              </a:rPr>
              <a:t>次迭代过程的时间复杂度为</a:t>
            </a:r>
            <a:r>
              <a:rPr lang="en-US" altLang="zh-CN" sz="2600" dirty="0" smtClean="0">
                <a:latin typeface="华文楷体" panose="02010600040101010101" pitchFamily="2" charset="-122"/>
                <a:ea typeface="华文楷体" panose="02010600040101010101" pitchFamily="2" charset="-122"/>
              </a:rPr>
              <a:t>O(</a:t>
            </a:r>
            <a:r>
              <a:rPr lang="en-US" altLang="zh-CN" sz="2600" dirty="0" err="1" smtClean="0">
                <a:latin typeface="华文楷体" panose="02010600040101010101" pitchFamily="2" charset="-122"/>
                <a:ea typeface="华文楷体" panose="02010600040101010101" pitchFamily="2" charset="-122"/>
              </a:rPr>
              <a:t>nkt</a:t>
            </a:r>
            <a:r>
              <a:rPr lang="en-US" altLang="zh-CN" sz="2600" dirty="0" smtClean="0">
                <a:latin typeface="华文楷体" panose="02010600040101010101" pitchFamily="2" charset="-122"/>
                <a:ea typeface="华文楷体" panose="02010600040101010101" pitchFamily="2" charset="-122"/>
              </a:rPr>
              <a:t>)</a:t>
            </a:r>
            <a:r>
              <a:rPr lang="zh-CN" altLang="en-US" sz="2600" dirty="0" smtClean="0">
                <a:latin typeface="华文楷体" panose="02010600040101010101" pitchFamily="2" charset="-122"/>
                <a:ea typeface="华文楷体" panose="02010600040101010101" pitchFamily="2" charset="-122"/>
              </a:rPr>
              <a:t>，需要计算</a:t>
            </a:r>
            <a:r>
              <a:rPr lang="en-US" altLang="zh-CN" sz="2600" dirty="0" err="1" smtClean="0">
                <a:latin typeface="华文楷体" panose="02010600040101010101" pitchFamily="2" charset="-122"/>
                <a:ea typeface="华文楷体" panose="02010600040101010101" pitchFamily="2" charset="-122"/>
              </a:rPr>
              <a:t>ntk</a:t>
            </a:r>
            <a:r>
              <a:rPr lang="zh-CN" altLang="en-US" sz="2600" dirty="0" smtClean="0">
                <a:latin typeface="华文楷体" panose="02010600040101010101" pitchFamily="2" charset="-122"/>
                <a:ea typeface="华文楷体" panose="02010600040101010101" pitchFamily="2" charset="-122"/>
              </a:rPr>
              <a:t>次相似度</a:t>
            </a:r>
            <a:endParaRPr lang="en-US" altLang="zh-CN" sz="2600" dirty="0" smtClean="0">
              <a:latin typeface="华文楷体" panose="02010600040101010101" pitchFamily="2" charset="-122"/>
              <a:ea typeface="华文楷体" panose="02010600040101010101" pitchFamily="2" charset="-122"/>
            </a:endParaRPr>
          </a:p>
          <a:p>
            <a:endParaRPr lang="en-US" altLang="zh-CN" sz="2600" dirty="0" smtClean="0">
              <a:latin typeface="华文楷体" panose="02010600040101010101" pitchFamily="2" charset="-122"/>
              <a:ea typeface="华文楷体" panose="02010600040101010101" pitchFamily="2" charset="-122"/>
            </a:endParaRPr>
          </a:p>
          <a:p>
            <a:endParaRPr lang="en-US" altLang="zh-CN" sz="2600" dirty="0" smtClean="0">
              <a:latin typeface="华文楷体" panose="02010600040101010101" pitchFamily="2" charset="-122"/>
              <a:ea typeface="华文楷体" panose="02010600040101010101" pitchFamily="2" charset="-122"/>
            </a:endParaRPr>
          </a:p>
          <a:p>
            <a:r>
              <a:rPr lang="zh-CN" altLang="en-US" sz="2600" dirty="0" smtClean="0">
                <a:latin typeface="华文楷体" panose="02010600040101010101" pitchFamily="2" charset="-122"/>
                <a:ea typeface="华文楷体" panose="02010600040101010101" pitchFamily="2" charset="-122"/>
              </a:rPr>
              <a:t>如果能够</a:t>
            </a:r>
            <a:r>
              <a:rPr lang="zh-CN" altLang="en-US" sz="2600" dirty="0" smtClean="0">
                <a:solidFill>
                  <a:srgbClr val="FF0000"/>
                </a:solidFill>
                <a:latin typeface="华文楷体" panose="02010600040101010101" pitchFamily="2" charset="-122"/>
                <a:ea typeface="华文楷体" panose="02010600040101010101" pitchFamily="2" charset="-122"/>
              </a:rPr>
              <a:t>将各个点到</a:t>
            </a:r>
            <a:r>
              <a:rPr lang="en-US" altLang="zh-CN" sz="2600" dirty="0" smtClean="0">
                <a:solidFill>
                  <a:srgbClr val="FF0000"/>
                </a:solidFill>
                <a:latin typeface="华文楷体" panose="02010600040101010101" pitchFamily="2" charset="-122"/>
                <a:ea typeface="华文楷体" panose="02010600040101010101" pitchFamily="2" charset="-122"/>
              </a:rPr>
              <a:t>cluster center</a:t>
            </a:r>
            <a:r>
              <a:rPr lang="zh-CN" altLang="en-US" sz="2600" dirty="0" smtClean="0">
                <a:solidFill>
                  <a:srgbClr val="FF0000"/>
                </a:solidFill>
                <a:latin typeface="华文楷体" panose="02010600040101010101" pitchFamily="2" charset="-122"/>
                <a:ea typeface="华文楷体" panose="02010600040101010101" pitchFamily="2" charset="-122"/>
              </a:rPr>
              <a:t>相似度的计算工作分摊到不同的机器上并行地计算</a:t>
            </a:r>
            <a:r>
              <a:rPr lang="zh-CN" altLang="en-US" sz="2600" dirty="0" smtClean="0">
                <a:latin typeface="华文楷体" panose="02010600040101010101" pitchFamily="2" charset="-122"/>
                <a:ea typeface="华文楷体" panose="02010600040101010101" pitchFamily="2" charset="-122"/>
              </a:rPr>
              <a:t>，则能够减少计算时间</a:t>
            </a:r>
            <a:endParaRPr lang="en-US" altLang="zh-CN" sz="2600" dirty="0" smtClean="0">
              <a:latin typeface="华文楷体" panose="02010600040101010101" pitchFamily="2" charset="-122"/>
              <a:ea typeface="华文楷体" panose="02010600040101010101" pitchFamily="2" charset="-122"/>
            </a:endParaRPr>
          </a:p>
          <a:p>
            <a:endParaRPr lang="en-US" altLang="zh-CN" sz="2600" dirty="0" smtClean="0">
              <a:latin typeface="华文楷体" panose="02010600040101010101" pitchFamily="2" charset="-122"/>
              <a:ea typeface="华文楷体" panose="02010600040101010101" pitchFamily="2" charset="-122"/>
            </a:endParaRPr>
          </a:p>
          <a:p>
            <a:endParaRPr lang="en-US" altLang="zh-CN" sz="2600" dirty="0" smtClean="0">
              <a:latin typeface="华文楷体" panose="02010600040101010101" pitchFamily="2" charset="-122"/>
              <a:ea typeface="华文楷体" panose="02010600040101010101" pitchFamily="2" charset="-122"/>
            </a:endParaRPr>
          </a:p>
          <a:p>
            <a:r>
              <a:rPr lang="zh-CN" altLang="en-US" sz="2600" dirty="0" smtClean="0">
                <a:latin typeface="华文楷体" panose="02010600040101010101" pitchFamily="2" charset="-122"/>
                <a:ea typeface="华文楷体" panose="02010600040101010101" pitchFamily="2" charset="-122"/>
              </a:rPr>
              <a:t>本课将介绍利用</a:t>
            </a:r>
            <a:r>
              <a:rPr lang="en-US" altLang="zh-CN" sz="2600" dirty="0" smtClean="0">
                <a:latin typeface="华文楷体" panose="02010600040101010101" pitchFamily="2" charset="-122"/>
                <a:ea typeface="华文楷体" panose="02010600040101010101" pitchFamily="2" charset="-122"/>
              </a:rPr>
              <a:t>MapReduce</a:t>
            </a:r>
            <a:r>
              <a:rPr lang="zh-CN" altLang="en-US" sz="2600" dirty="0" smtClean="0">
                <a:latin typeface="华文楷体" panose="02010600040101010101" pitchFamily="2" charset="-122"/>
                <a:ea typeface="华文楷体" panose="02010600040101010101" pitchFamily="2" charset="-122"/>
              </a:rPr>
              <a:t>来将</a:t>
            </a:r>
            <a:r>
              <a:rPr lang="en-US" altLang="zh-CN" sz="2600" dirty="0" smtClean="0">
                <a:latin typeface="华文楷体" panose="02010600040101010101" pitchFamily="2" charset="-122"/>
                <a:ea typeface="华文楷体" panose="02010600040101010101" pitchFamily="2" charset="-122"/>
              </a:rPr>
              <a:t>K-Means</a:t>
            </a:r>
            <a:r>
              <a:rPr lang="zh-CN" altLang="en-US" sz="2600" dirty="0" smtClean="0">
                <a:latin typeface="华文楷体" panose="02010600040101010101" pitchFamily="2" charset="-122"/>
                <a:ea typeface="华文楷体" panose="02010600040101010101" pitchFamily="2" charset="-122"/>
              </a:rPr>
              <a:t>聚类过程并行化</a:t>
            </a:r>
            <a:endParaRPr lang="zh-CN" altLang="en-US" sz="2600" dirty="0">
              <a:latin typeface="华文楷体" panose="02010600040101010101" pitchFamily="2" charset="-122"/>
              <a:ea typeface="华文楷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ox(in)">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323528" y="1600200"/>
            <a:ext cx="8363272" cy="4925144"/>
          </a:xfrm>
        </p:spPr>
        <p:txBody>
          <a:bodyPr>
            <a:normAutofit/>
          </a:bodyPr>
          <a:lstStyle/>
          <a:p>
            <a:r>
              <a:rPr lang="zh-CN" altLang="en-US" sz="2800" dirty="0" smtClean="0"/>
              <a:t>在进行</a:t>
            </a:r>
            <a:r>
              <a:rPr lang="en-US" altLang="zh-CN" sz="2800" dirty="0" smtClean="0"/>
              <a:t>K-Means</a:t>
            </a:r>
            <a:r>
              <a:rPr lang="zh-CN" altLang="en-US" sz="2800" dirty="0" smtClean="0"/>
              <a:t>聚类中，在处理每一个数据点时</a:t>
            </a:r>
            <a:endParaRPr lang="en-US" altLang="zh-CN" sz="2800" dirty="0" smtClean="0"/>
          </a:p>
          <a:p>
            <a:endParaRPr lang="en-US" altLang="zh-CN" sz="2800" dirty="0" smtClean="0"/>
          </a:p>
          <a:p>
            <a:r>
              <a:rPr lang="zh-CN" altLang="en-US" sz="2800" dirty="0" smtClean="0">
                <a:solidFill>
                  <a:srgbClr val="0000FF"/>
                </a:solidFill>
              </a:rPr>
              <a:t>只需要知道：</a:t>
            </a:r>
            <a:endParaRPr lang="en-US" altLang="zh-CN" sz="2800" dirty="0" smtClean="0">
              <a:solidFill>
                <a:srgbClr val="0000FF"/>
              </a:solidFill>
            </a:endParaRPr>
          </a:p>
          <a:p>
            <a:pPr lvl="1"/>
            <a:r>
              <a:rPr lang="zh-CN" altLang="en-US" sz="2400" dirty="0" smtClean="0"/>
              <a:t>各个</a:t>
            </a:r>
            <a:r>
              <a:rPr lang="en-US" altLang="zh-CN" sz="2400" dirty="0" smtClean="0"/>
              <a:t>cluster </a:t>
            </a:r>
            <a:r>
              <a:rPr lang="zh-CN" altLang="en-US" sz="2400" dirty="0" smtClean="0"/>
              <a:t>的中心信息</a:t>
            </a:r>
            <a:endParaRPr lang="en-US" altLang="zh-CN" sz="2400" dirty="0" smtClean="0"/>
          </a:p>
          <a:p>
            <a:endParaRPr lang="en-US" altLang="zh-CN" sz="2800" dirty="0" smtClean="0"/>
          </a:p>
          <a:p>
            <a:r>
              <a:rPr lang="zh-CN" altLang="en-US" sz="2800" dirty="0" smtClean="0">
                <a:solidFill>
                  <a:srgbClr val="0000FF"/>
                </a:solidFill>
              </a:rPr>
              <a:t>不需要知道</a:t>
            </a:r>
            <a:endParaRPr lang="en-US" altLang="zh-CN" sz="2800" dirty="0" smtClean="0">
              <a:solidFill>
                <a:srgbClr val="0000FF"/>
              </a:solidFill>
            </a:endParaRPr>
          </a:p>
          <a:p>
            <a:pPr lvl="1"/>
            <a:r>
              <a:rPr lang="zh-CN" altLang="en-US" sz="2400" dirty="0" smtClean="0"/>
              <a:t>关于其他数据点的任何信息</a:t>
            </a:r>
            <a:endParaRPr lang="en-US" altLang="zh-CN" sz="2400" dirty="0" smtClean="0"/>
          </a:p>
          <a:p>
            <a:pPr lvl="1"/>
            <a:endParaRPr lang="en-US" altLang="zh-CN" sz="2400" dirty="0" smtClean="0"/>
          </a:p>
          <a:p>
            <a:pPr marL="342900" lvl="1" indent="-342900">
              <a:buClr>
                <a:schemeClr val="accent1"/>
              </a:buClr>
              <a:buFont typeface="Wingdings 2" panose="05020102010507070707"/>
              <a:buChar char=""/>
            </a:pPr>
            <a:r>
              <a:rPr lang="zh-CN" altLang="en-US" dirty="0" smtClean="0"/>
              <a:t>所以，</a:t>
            </a:r>
            <a:r>
              <a:rPr lang="zh-CN" altLang="en-US" dirty="0" smtClean="0">
                <a:solidFill>
                  <a:srgbClr val="FF0000"/>
                </a:solidFill>
              </a:rPr>
              <a:t>如果涉及到全局信息，只需要知道关于各个</a:t>
            </a:r>
            <a:r>
              <a:rPr lang="en-US" altLang="zh-CN" dirty="0" smtClean="0">
                <a:solidFill>
                  <a:srgbClr val="FF0000"/>
                </a:solidFill>
              </a:rPr>
              <a:t>cluster center</a:t>
            </a:r>
            <a:r>
              <a:rPr lang="zh-CN" altLang="en-US" dirty="0" smtClean="0">
                <a:solidFill>
                  <a:srgbClr val="FF0000"/>
                </a:solidFill>
              </a:rPr>
              <a:t>的信息即可</a:t>
            </a:r>
            <a:endParaRPr lang="zh-CN" altLang="en-US" dirty="0" smtClean="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ox(in)">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box(in)">
                                      <p:cBhvr>
                                        <p:cTn id="12" dur="500"/>
                                        <p:tgtEl>
                                          <p:spTgt spid="3">
                                            <p:txEl>
                                              <p:pRg st="6" end="6"/>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Effect transition="in" filter="box(in)">
                                      <p:cBhvr>
                                        <p:cTn id="1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360363" y="1516698"/>
            <a:ext cx="8326437" cy="5040312"/>
          </a:xfrm>
        </p:spPr>
        <p:txBody>
          <a:bodyPr/>
          <a:lstStyle/>
          <a:p>
            <a:r>
              <a:rPr lang="zh-CN" altLang="en-US" dirty="0" smtClean="0"/>
              <a:t>数据点的类型可分为：</a:t>
            </a:r>
            <a:endParaRPr lang="en-US" altLang="zh-CN" dirty="0" smtClean="0"/>
          </a:p>
          <a:p>
            <a:pPr lvl="1">
              <a:buFont typeface="Wingdings" panose="05000000000000000000" pitchFamily="2" charset="2"/>
              <a:buChar char="Ø"/>
            </a:pPr>
            <a:r>
              <a:rPr lang="zh-CN" altLang="en-US" dirty="0" smtClean="0">
                <a:solidFill>
                  <a:srgbClr val="0000FF"/>
                </a:solidFill>
              </a:rPr>
              <a:t>欧氏（</a:t>
            </a:r>
            <a:r>
              <a:rPr lang="en-US" altLang="zh-CN" dirty="0" smtClean="0">
                <a:solidFill>
                  <a:srgbClr val="0000FF"/>
                </a:solidFill>
              </a:rPr>
              <a:t>Euclidean</a:t>
            </a:r>
            <a:r>
              <a:rPr lang="zh-CN" altLang="en-US" dirty="0" smtClean="0">
                <a:solidFill>
                  <a:srgbClr val="0000FF"/>
                </a:solidFill>
              </a:rPr>
              <a:t>）</a:t>
            </a:r>
            <a:endParaRPr lang="en-US" altLang="zh-CN" dirty="0" smtClean="0">
              <a:solidFill>
                <a:srgbClr val="0000FF"/>
              </a:solidFill>
            </a:endParaRPr>
          </a:p>
          <a:p>
            <a:pPr lvl="1">
              <a:buFont typeface="Wingdings" panose="05000000000000000000" pitchFamily="2" charset="2"/>
              <a:buChar char="Ø"/>
            </a:pPr>
            <a:r>
              <a:rPr lang="zh-CN" altLang="en-US" dirty="0" smtClean="0">
                <a:solidFill>
                  <a:srgbClr val="0000FF"/>
                </a:solidFill>
              </a:rPr>
              <a:t>非欧</a:t>
            </a:r>
            <a:endParaRPr lang="en-US" altLang="zh-CN" dirty="0" smtClean="0">
              <a:solidFill>
                <a:srgbClr val="0000FF"/>
              </a:solidFill>
            </a:endParaRPr>
          </a:p>
          <a:p>
            <a:endParaRPr lang="en-US" altLang="zh-CN" dirty="0" smtClean="0"/>
          </a:p>
          <a:p>
            <a:r>
              <a:rPr lang="zh-CN" altLang="en-US" dirty="0" smtClean="0"/>
              <a:t>这二者在数据的表示以及处理上有较大的不同：</a:t>
            </a:r>
            <a:endParaRPr lang="en-US" altLang="zh-CN" dirty="0" smtClean="0"/>
          </a:p>
          <a:p>
            <a:pPr lvl="1">
              <a:buFont typeface="Wingdings" panose="05000000000000000000" pitchFamily="2" charset="2"/>
              <a:buChar char="Ø"/>
            </a:pPr>
            <a:r>
              <a:rPr lang="zh-CN" altLang="en-US" dirty="0" smtClean="0">
                <a:solidFill>
                  <a:srgbClr val="0000FF"/>
                </a:solidFill>
              </a:rPr>
              <a:t>怎样来表示</a:t>
            </a:r>
            <a:r>
              <a:rPr lang="en-US" altLang="zh-CN" dirty="0" smtClean="0">
                <a:solidFill>
                  <a:srgbClr val="0000FF"/>
                </a:solidFill>
              </a:rPr>
              <a:t>cluster </a:t>
            </a:r>
            <a:r>
              <a:rPr lang="zh-CN" altLang="en-US" dirty="0" smtClean="0">
                <a:solidFill>
                  <a:srgbClr val="0000FF"/>
                </a:solidFill>
              </a:rPr>
              <a:t>？</a:t>
            </a:r>
            <a:endParaRPr lang="en-US" altLang="zh-CN" dirty="0" smtClean="0">
              <a:solidFill>
                <a:srgbClr val="0000FF"/>
              </a:solidFill>
            </a:endParaRPr>
          </a:p>
          <a:p>
            <a:pPr lvl="1">
              <a:buFont typeface="Wingdings" panose="05000000000000000000" pitchFamily="2" charset="2"/>
              <a:buChar char="Ø"/>
            </a:pPr>
            <a:r>
              <a:rPr lang="zh-CN" altLang="en-US" dirty="0" smtClean="0">
                <a:solidFill>
                  <a:srgbClr val="0000FF"/>
                </a:solidFill>
              </a:rPr>
              <a:t>怎样来计算相似度</a:t>
            </a:r>
            <a:endParaRPr lang="zh-CN" altLang="en-US" dirty="0" smtClean="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box(in)">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ox(in)">
                                      <p:cBhvr>
                                        <p:cTn id="21" dur="500"/>
                                        <p:tgtEl>
                                          <p:spTgt spid="3">
                                            <p:txEl>
                                              <p:pRg st="5" end="5"/>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179512" y="1600200"/>
            <a:ext cx="8964488" cy="4525963"/>
          </a:xfrm>
        </p:spPr>
        <p:txBody>
          <a:bodyPr>
            <a:normAutofit/>
          </a:bodyPr>
          <a:lstStyle/>
          <a:p>
            <a:r>
              <a:rPr lang="zh-CN" altLang="en-US" dirty="0" smtClean="0"/>
              <a:t>欧氏空间：</a:t>
            </a:r>
            <a:endParaRPr lang="en-US" altLang="zh-CN" dirty="0" smtClean="0"/>
          </a:p>
          <a:p>
            <a:pPr lvl="1">
              <a:buFont typeface="Wingdings" panose="05000000000000000000" pitchFamily="2" charset="2"/>
              <a:buChar char="Ø"/>
            </a:pPr>
            <a:r>
              <a:rPr lang="zh-CN" altLang="en-US" dirty="0" smtClean="0">
                <a:solidFill>
                  <a:srgbClr val="0000FF"/>
                </a:solidFill>
              </a:rPr>
              <a:t>取各个数据点的平均值（</a:t>
            </a:r>
            <a:r>
              <a:rPr lang="en-US" altLang="zh-CN" dirty="0" err="1" smtClean="0">
                <a:solidFill>
                  <a:srgbClr val="0000FF"/>
                </a:solidFill>
              </a:rPr>
              <a:t>centroid</a:t>
            </a:r>
            <a:r>
              <a:rPr lang="zh-CN" altLang="en-US" dirty="0" smtClean="0">
                <a:solidFill>
                  <a:srgbClr val="0000FF"/>
                </a:solidFill>
              </a:rPr>
              <a:t>）</a:t>
            </a:r>
            <a:endParaRPr lang="en-US" altLang="zh-CN" dirty="0" smtClean="0">
              <a:solidFill>
                <a:srgbClr val="0000FF"/>
              </a:solidFill>
            </a:endParaRPr>
          </a:p>
          <a:p>
            <a:endParaRPr lang="en-US" altLang="zh-CN" dirty="0" smtClean="0"/>
          </a:p>
          <a:p>
            <a:r>
              <a:rPr lang="zh-CN" altLang="en-US" dirty="0" smtClean="0"/>
              <a:t>非欧空间</a:t>
            </a:r>
            <a:endParaRPr lang="en-US" altLang="zh-CN" dirty="0" smtClean="0"/>
          </a:p>
          <a:p>
            <a:pPr lvl="1">
              <a:buFont typeface="Wingdings" panose="05000000000000000000" pitchFamily="2" charset="2"/>
              <a:buChar char="Ø"/>
            </a:pPr>
            <a:r>
              <a:rPr lang="zh-CN" altLang="en-US" dirty="0" smtClean="0">
                <a:solidFill>
                  <a:srgbClr val="0000FF"/>
                </a:solidFill>
              </a:rPr>
              <a:t>取某个处于最中间的点</a:t>
            </a:r>
            <a:endParaRPr lang="en-US" altLang="zh-CN" dirty="0" smtClean="0">
              <a:solidFill>
                <a:srgbClr val="0000FF"/>
              </a:solidFill>
            </a:endParaRPr>
          </a:p>
          <a:p>
            <a:pPr lvl="1">
              <a:buFont typeface="Wingdings" panose="05000000000000000000" pitchFamily="2" charset="2"/>
              <a:buChar char="Ø"/>
            </a:pPr>
            <a:r>
              <a:rPr lang="zh-CN" altLang="en-US" dirty="0" smtClean="0">
                <a:solidFill>
                  <a:srgbClr val="0000FF"/>
                </a:solidFill>
              </a:rPr>
              <a:t>取若干个最具代表性的点（</a:t>
            </a:r>
            <a:r>
              <a:rPr lang="en-US" altLang="zh-CN" dirty="0" smtClean="0">
                <a:solidFill>
                  <a:srgbClr val="0000FF"/>
                </a:solidFill>
              </a:rPr>
              <a:t>clustroid</a:t>
            </a:r>
            <a:r>
              <a:rPr lang="zh-CN" altLang="en-US" dirty="0" smtClean="0">
                <a:solidFill>
                  <a:srgbClr val="0000FF"/>
                </a:solidFill>
              </a:rPr>
              <a:t>）</a:t>
            </a:r>
            <a:endParaRPr lang="en-US" altLang="zh-CN" dirty="0" smtClean="0">
              <a:solidFill>
                <a:srgbClr val="0000FF"/>
              </a:solidFill>
            </a:endParaRPr>
          </a:p>
          <a:p>
            <a:pPr lvl="1">
              <a:buFont typeface="Wingdings" panose="05000000000000000000" pitchFamily="2" charset="2"/>
              <a:buChar char="Ø"/>
            </a:pPr>
            <a:r>
              <a:rPr lang="en-US" altLang="zh-CN" dirty="0" smtClean="0">
                <a:solidFill>
                  <a:srgbClr val="0000FF"/>
                </a:solidFill>
              </a:rPr>
              <a:t>... ...</a:t>
            </a:r>
            <a:endParaRPr lang="en-US" altLang="zh-CN" dirty="0" smtClean="0">
              <a:solidFill>
                <a:srgbClr val="0000FF"/>
              </a:solidFill>
            </a:endParaRPr>
          </a:p>
          <a:p>
            <a:pPr lvl="1"/>
            <a:endParaRPr lang="en-US" altLang="zh-CN" dirty="0" smtClean="0"/>
          </a:p>
          <a:p>
            <a:pPr lvl="1"/>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ox(in)">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ox(in)">
                                      <p:cBhvr>
                                        <p:cTn id="15" dur="500"/>
                                        <p:tgtEl>
                                          <p:spTgt spid="3">
                                            <p:txEl>
                                              <p:pRg st="3" end="3"/>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box(in)">
                                      <p:cBhvr>
                                        <p:cTn id="18" dur="500"/>
                                        <p:tgtEl>
                                          <p:spTgt spid="3">
                                            <p:txEl>
                                              <p:pRg st="4" end="4"/>
                                            </p:txEl>
                                          </p:spTgt>
                                        </p:tgtEl>
                                      </p:cBhvr>
                                    </p:animEffect>
                                  </p:childTnLst>
                                </p:cTn>
                              </p:par>
                              <p:par>
                                <p:cTn id="19" presetID="4" presetClass="entr" presetSubtype="16"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ox(in)">
                                      <p:cBhvr>
                                        <p:cTn id="21" dur="500"/>
                                        <p:tgtEl>
                                          <p:spTgt spid="3">
                                            <p:txEl>
                                              <p:pRg st="5" end="5"/>
                                            </p:txEl>
                                          </p:spTgt>
                                        </p:tgtEl>
                                      </p:cBhvr>
                                    </p:animEffect>
                                  </p:childTnLst>
                                </p:cTn>
                              </p:par>
                              <p:par>
                                <p:cTn id="22" presetID="4" presetClass="entr" presetSubtype="16" fill="hold"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ox(in)">
                                      <p:cBhvr>
                                        <p:cTn id="24"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204277" y="1509395"/>
            <a:ext cx="8964488" cy="5257800"/>
          </a:xfrm>
        </p:spPr>
        <p:txBody>
          <a:bodyPr>
            <a:normAutofit/>
          </a:bodyPr>
          <a:lstStyle/>
          <a:p>
            <a:r>
              <a:rPr lang="zh-CN" altLang="en-US" sz="2800" dirty="0" smtClean="0">
                <a:latin typeface="+mn-ea"/>
              </a:rPr>
              <a:t>欧氏空间：</a:t>
            </a:r>
            <a:r>
              <a:rPr lang="zh-CN" altLang="en-US" sz="2800" dirty="0" smtClean="0">
                <a:solidFill>
                  <a:srgbClr val="0000FF"/>
                </a:solidFill>
                <a:latin typeface="+mn-ea"/>
              </a:rPr>
              <a:t>可以有较为简单的方法</a:t>
            </a:r>
            <a:endParaRPr lang="en-US" altLang="zh-CN" sz="2800" dirty="0" smtClean="0">
              <a:latin typeface="+mn-ea"/>
            </a:endParaRPr>
          </a:p>
          <a:p>
            <a:endParaRPr lang="en-US" altLang="zh-CN" sz="2800" dirty="0" smtClean="0">
              <a:latin typeface="+mn-ea"/>
            </a:endParaRPr>
          </a:p>
          <a:p>
            <a:pPr>
              <a:buNone/>
            </a:pPr>
            <a:endParaRPr lang="en-US" altLang="zh-CN" sz="2800" dirty="0" smtClean="0">
              <a:latin typeface="+mn-ea"/>
            </a:endParaRPr>
          </a:p>
          <a:p>
            <a:pPr>
              <a:buNone/>
            </a:pPr>
            <a:r>
              <a:rPr lang="en-US" altLang="zh-CN" sz="2800" dirty="0" smtClean="0">
                <a:latin typeface="+mn-ea"/>
              </a:rPr>
              <a:t>                                                      </a:t>
            </a:r>
            <a:endParaRPr lang="en-US" altLang="zh-CN" sz="2800" dirty="0" smtClean="0">
              <a:latin typeface="+mn-ea"/>
            </a:endParaRPr>
          </a:p>
          <a:p>
            <a:r>
              <a:rPr lang="zh-CN" altLang="en-US" sz="2800" dirty="0" smtClean="0">
                <a:latin typeface="+mn-ea"/>
              </a:rPr>
              <a:t>非欧氏空间：</a:t>
            </a:r>
            <a:r>
              <a:rPr lang="zh-CN" altLang="en-US" sz="2800" dirty="0" smtClean="0">
                <a:solidFill>
                  <a:srgbClr val="0000FF"/>
                </a:solidFill>
                <a:latin typeface="+mn-ea"/>
              </a:rPr>
              <a:t>通常不能直接进行简单的数字计算</a:t>
            </a:r>
            <a:endParaRPr lang="en-US" altLang="zh-CN" sz="2800" dirty="0" smtClean="0">
              <a:latin typeface="+mn-ea"/>
            </a:endParaRPr>
          </a:p>
          <a:p>
            <a:pPr lvl="1">
              <a:buFont typeface="Wingdings" panose="05000000000000000000" pitchFamily="2" charset="2"/>
              <a:buChar char="Ø"/>
            </a:pPr>
            <a:r>
              <a:rPr lang="en-US" altLang="zh-CN" sz="2400" dirty="0" smtClean="0">
                <a:latin typeface="+mn-ea"/>
              </a:rPr>
              <a:t>Jaccard </a:t>
            </a:r>
            <a:r>
              <a:rPr lang="zh-CN" altLang="en-US" sz="2400" dirty="0" smtClean="0">
                <a:latin typeface="+mn-ea"/>
              </a:rPr>
              <a:t>距离</a:t>
            </a:r>
            <a:r>
              <a:rPr lang="en-US" altLang="zh-CN" sz="2400" dirty="0" smtClean="0">
                <a:latin typeface="+mn-ea"/>
              </a:rPr>
              <a:t>: </a:t>
            </a:r>
            <a:endParaRPr lang="en-US" altLang="zh-CN" sz="2400" dirty="0" smtClean="0">
              <a:latin typeface="+mn-ea"/>
            </a:endParaRPr>
          </a:p>
          <a:p>
            <a:pPr lvl="1">
              <a:buFont typeface="Wingdings" panose="05000000000000000000" pitchFamily="2" charset="2"/>
              <a:buChar char="Ø"/>
            </a:pPr>
            <a:r>
              <a:rPr lang="en-US" altLang="zh-CN" sz="2400" dirty="0" smtClean="0">
                <a:latin typeface="+mn-ea"/>
              </a:rPr>
              <a:t>Cosine</a:t>
            </a:r>
            <a:r>
              <a:rPr lang="zh-CN" altLang="en-US" sz="2400" dirty="0" smtClean="0">
                <a:latin typeface="+mn-ea"/>
              </a:rPr>
              <a:t>距离：两个向量的夹角大小</a:t>
            </a:r>
            <a:endParaRPr lang="en-US" altLang="zh-CN" sz="2400" dirty="0" smtClean="0">
              <a:latin typeface="+mn-ea"/>
            </a:endParaRPr>
          </a:p>
          <a:p>
            <a:pPr lvl="1">
              <a:buFont typeface="Wingdings" panose="05000000000000000000" pitchFamily="2" charset="2"/>
              <a:buChar char="Ø"/>
            </a:pPr>
            <a:r>
              <a:rPr lang="en-US" altLang="zh-CN" sz="2400" dirty="0" smtClean="0">
                <a:latin typeface="+mn-ea"/>
              </a:rPr>
              <a:t>Edit </a:t>
            </a:r>
            <a:r>
              <a:rPr lang="zh-CN" altLang="en-US" sz="2400" dirty="0" smtClean="0">
                <a:latin typeface="+mn-ea"/>
              </a:rPr>
              <a:t>距离：适合于</a:t>
            </a:r>
            <a:r>
              <a:rPr lang="en-US" altLang="zh-CN" sz="2400" dirty="0" smtClean="0">
                <a:latin typeface="+mn-ea"/>
              </a:rPr>
              <a:t>string</a:t>
            </a:r>
            <a:r>
              <a:rPr lang="zh-CN" altLang="en-US" sz="2400" dirty="0" smtClean="0">
                <a:latin typeface="+mn-ea"/>
              </a:rPr>
              <a:t>类型的数据</a:t>
            </a:r>
            <a:endParaRPr lang="en-US" altLang="zh-CN" sz="2400" dirty="0" smtClean="0">
              <a:latin typeface="+mn-ea"/>
            </a:endParaRPr>
          </a:p>
          <a:p>
            <a:pPr lvl="1">
              <a:buNone/>
            </a:pPr>
            <a:endParaRPr lang="en-US" altLang="zh-CN" dirty="0" smtClean="0">
              <a:solidFill>
                <a:srgbClr val="FF0000"/>
              </a:solidFill>
            </a:endParaRPr>
          </a:p>
          <a:p>
            <a:pPr marL="342900" lvl="1" indent="-342900">
              <a:buClr>
                <a:schemeClr val="accent1"/>
              </a:buClr>
              <a:buNone/>
            </a:pPr>
            <a:r>
              <a:rPr lang="zh-CN" altLang="en-US" sz="3000" dirty="0" smtClean="0">
                <a:solidFill>
                  <a:srgbClr val="FF0000"/>
                </a:solidFill>
                <a:latin typeface="黑体" panose="02010609060101010101" pitchFamily="2" charset="-122"/>
                <a:ea typeface="黑体" panose="02010609060101010101" pitchFamily="2" charset="-122"/>
              </a:rPr>
              <a:t>   这里只讨论</a:t>
            </a:r>
            <a:r>
              <a:rPr lang="zh-CN" altLang="en-US" sz="3000" b="1" dirty="0" smtClean="0">
                <a:solidFill>
                  <a:srgbClr val="FF0000"/>
                </a:solidFill>
                <a:latin typeface="黑体" panose="02010609060101010101" pitchFamily="2" charset="-122"/>
                <a:ea typeface="黑体" panose="02010609060101010101" pitchFamily="2" charset="-122"/>
              </a:rPr>
              <a:t>欧氏空间</a:t>
            </a:r>
            <a:r>
              <a:rPr lang="zh-CN" altLang="en-US" sz="3000" dirty="0" smtClean="0">
                <a:solidFill>
                  <a:srgbClr val="FF0000"/>
                </a:solidFill>
                <a:latin typeface="黑体" panose="02010609060101010101" pitchFamily="2" charset="-122"/>
                <a:ea typeface="黑体" panose="02010609060101010101" pitchFamily="2" charset="-122"/>
              </a:rPr>
              <a:t>里的</a:t>
            </a:r>
            <a:r>
              <a:rPr lang="en-US" altLang="zh-CN" sz="3000" dirty="0" smtClean="0">
                <a:solidFill>
                  <a:srgbClr val="FF0000"/>
                </a:solidFill>
                <a:latin typeface="黑体" panose="02010609060101010101" pitchFamily="2" charset="-122"/>
                <a:ea typeface="黑体" panose="02010609060101010101" pitchFamily="2" charset="-122"/>
              </a:rPr>
              <a:t>K-Means</a:t>
            </a:r>
            <a:r>
              <a:rPr lang="zh-CN" altLang="en-US" sz="3000" dirty="0" smtClean="0">
                <a:solidFill>
                  <a:srgbClr val="FF0000"/>
                </a:solidFill>
                <a:latin typeface="黑体" panose="02010609060101010101" pitchFamily="2" charset="-122"/>
                <a:ea typeface="黑体" panose="02010609060101010101" pitchFamily="2" charset="-122"/>
              </a:rPr>
              <a:t>聚类方法</a:t>
            </a:r>
            <a:endParaRPr lang="zh-CN" altLang="en-US" sz="3000" dirty="0" smtClean="0">
              <a:solidFill>
                <a:srgbClr val="FF0000"/>
              </a:solidFill>
              <a:latin typeface="黑体" panose="02010609060101010101" pitchFamily="2" charset="-122"/>
              <a:ea typeface="黑体" panose="02010609060101010101" pitchFamily="2" charset="-122"/>
            </a:endParaRPr>
          </a:p>
          <a:p>
            <a:pPr lvl="1">
              <a:buFont typeface="Wingdings" panose="05000000000000000000" pitchFamily="2" charset="2"/>
              <a:buChar char="Ø"/>
            </a:pPr>
            <a:endParaRPr lang="zh-CN" altLang="en-US" sz="2400" dirty="0" smtClean="0">
              <a:latin typeface="+mn-ea"/>
            </a:endParaRPr>
          </a:p>
        </p:txBody>
      </p:sp>
      <p:pic>
        <p:nvPicPr>
          <p:cNvPr id="1026" name="Picture 2"/>
          <p:cNvPicPr>
            <a:picLocks noChangeAspect="1" noChangeArrowheads="1"/>
          </p:cNvPicPr>
          <p:nvPr/>
        </p:nvPicPr>
        <p:blipFill>
          <a:blip r:embed="rId6" cstate="print"/>
          <a:srcRect/>
          <a:stretch>
            <a:fillRect/>
          </a:stretch>
        </p:blipFill>
        <p:spPr bwMode="auto">
          <a:xfrm>
            <a:off x="1115616" y="2060848"/>
            <a:ext cx="6120680" cy="1232943"/>
          </a:xfrm>
          <a:prstGeom prst="rect">
            <a:avLst/>
          </a:prstGeom>
          <a:noFill/>
          <a:ln w="9525">
            <a:noFill/>
            <a:miter lim="800000"/>
            <a:headEnd/>
            <a:tailEnd/>
          </a:ln>
        </p:spPr>
      </p:pic>
      <p:pic>
        <p:nvPicPr>
          <p:cNvPr id="1028" name="Picture 4"/>
          <p:cNvPicPr>
            <a:picLocks noChangeAspect="1" noChangeArrowheads="1"/>
          </p:cNvPicPr>
          <p:nvPr/>
        </p:nvPicPr>
        <p:blipFill>
          <a:blip r:embed="rId7" cstate="print"/>
          <a:srcRect/>
          <a:stretch>
            <a:fillRect/>
          </a:stretch>
        </p:blipFill>
        <p:spPr bwMode="auto">
          <a:xfrm>
            <a:off x="2915816" y="4149080"/>
            <a:ext cx="2376264" cy="456369"/>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box(in)">
                                      <p:cBhvr>
                                        <p:cTn id="12" dur="500"/>
                                        <p:tgtEl>
                                          <p:spTgt spid="102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4" presetClass="entr" presetSubtype="16" fill="hold" nodeType="clickEffect">
                                  <p:stCondLst>
                                    <p:cond delay="0"/>
                                  </p:stCondLst>
                                  <p:childTnLst>
                                    <p:set>
                                      <p:cBhvr>
                                        <p:cTn id="25" dur="1" fill="hold">
                                          <p:stCondLst>
                                            <p:cond delay="0"/>
                                          </p:stCondLst>
                                        </p:cTn>
                                        <p:tgtEl>
                                          <p:spTgt spid="1028"/>
                                        </p:tgtEl>
                                        <p:attrNameLst>
                                          <p:attrName>style.visibility</p:attrName>
                                        </p:attrNameLst>
                                      </p:cBhvr>
                                      <p:to>
                                        <p:strVal val="visible"/>
                                      </p:to>
                                    </p:set>
                                    <p:animEffect transition="in" filter="box(in)">
                                      <p:cBhvr>
                                        <p:cTn id="26" dur="500"/>
                                        <p:tgtEl>
                                          <p:spTgt spid="102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 calcmode="lin" valueType="num">
                                      <p:cBhvr>
                                        <p:cTn id="39"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9" end="9"/>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3">
                                            <p:txEl>
                                              <p:pRg st="9" end="9"/>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323528" y="1600200"/>
            <a:ext cx="8352928" cy="4925144"/>
          </a:xfrm>
        </p:spPr>
        <p:txBody>
          <a:bodyPr>
            <a:normAutofit/>
          </a:bodyPr>
          <a:lstStyle/>
          <a:p>
            <a:r>
              <a:rPr lang="zh-CN" altLang="en-US" sz="2400" dirty="0" smtClean="0"/>
              <a:t>将所有的数据分布到不同的</a:t>
            </a:r>
            <a:r>
              <a:rPr lang="en-US" altLang="zh-CN" sz="2400" dirty="0" smtClean="0"/>
              <a:t>node </a:t>
            </a:r>
            <a:r>
              <a:rPr lang="zh-CN" altLang="en-US" sz="2400" dirty="0" smtClean="0"/>
              <a:t>上，每个</a:t>
            </a:r>
            <a:r>
              <a:rPr lang="en-US" altLang="zh-CN" sz="2400" dirty="0" smtClean="0"/>
              <a:t>node</a:t>
            </a:r>
            <a:r>
              <a:rPr lang="zh-CN" altLang="en-US" sz="2400" dirty="0" smtClean="0"/>
              <a:t>只对自己的数据进行计算</a:t>
            </a:r>
            <a:endParaRPr lang="en-US" altLang="zh-CN" sz="2400" dirty="0" smtClean="0"/>
          </a:p>
          <a:p>
            <a:endParaRPr lang="en-US" altLang="zh-CN" sz="2400" dirty="0" smtClean="0"/>
          </a:p>
          <a:p>
            <a:r>
              <a:rPr lang="zh-CN" altLang="en-US" sz="2400" dirty="0" smtClean="0"/>
              <a:t>每个</a:t>
            </a:r>
            <a:r>
              <a:rPr lang="en-US" altLang="zh-CN" sz="2400" dirty="0" smtClean="0"/>
              <a:t>node</a:t>
            </a:r>
            <a:r>
              <a:rPr lang="zh-CN" altLang="en-US" sz="2400" dirty="0" smtClean="0"/>
              <a:t>能够读取上一次迭代生成的</a:t>
            </a:r>
            <a:r>
              <a:rPr lang="en-US" altLang="zh-CN" sz="2400" dirty="0" smtClean="0"/>
              <a:t>cluster centers</a:t>
            </a:r>
            <a:r>
              <a:rPr lang="zh-CN" altLang="en-US" sz="2400" dirty="0" smtClean="0"/>
              <a:t>，并判断自己的各个数据点应该属于哪一个</a:t>
            </a:r>
            <a:r>
              <a:rPr lang="en-US" altLang="zh-CN" sz="2400" dirty="0" smtClean="0"/>
              <a:t>cluster</a:t>
            </a:r>
            <a:endParaRPr lang="en-US" altLang="zh-CN" sz="2400" dirty="0" smtClean="0"/>
          </a:p>
          <a:p>
            <a:endParaRPr lang="en-US" altLang="zh-CN" sz="2400" dirty="0" smtClean="0"/>
          </a:p>
          <a:p>
            <a:r>
              <a:rPr lang="zh-CN" altLang="en-US" sz="2400" dirty="0" smtClean="0"/>
              <a:t>每个</a:t>
            </a:r>
            <a:r>
              <a:rPr lang="en-US" altLang="zh-CN" sz="2400" dirty="0" smtClean="0"/>
              <a:t>node</a:t>
            </a:r>
            <a:r>
              <a:rPr lang="zh-CN" altLang="en-US" sz="2400" dirty="0" smtClean="0"/>
              <a:t>在每次迭代中根据自己的数据点计算出相关数据</a:t>
            </a:r>
            <a:endParaRPr lang="en-US" altLang="zh-CN" sz="2400" dirty="0" smtClean="0"/>
          </a:p>
          <a:p>
            <a:endParaRPr lang="en-US" altLang="zh-CN" sz="2400" dirty="0" smtClean="0"/>
          </a:p>
          <a:p>
            <a:r>
              <a:rPr lang="zh-CN" altLang="en-US" sz="2400" dirty="0" smtClean="0"/>
              <a:t>综合每个节点计算出的相关数据，计算出最终的实际</a:t>
            </a:r>
            <a:r>
              <a:rPr lang="en-US" altLang="zh-CN" sz="2400" dirty="0" smtClean="0"/>
              <a:t>cluster centers</a:t>
            </a:r>
            <a:endParaRPr lang="en-US" altLang="zh-CN" sz="2400" dirty="0" smtClean="0"/>
          </a:p>
          <a:p>
            <a:endParaRPr lang="zh-CN" altLang="en-US" sz="2400" dirty="0" smtClean="0"/>
          </a:p>
          <a:p>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360363" y="1490663"/>
            <a:ext cx="8326437" cy="5040312"/>
          </a:xfrm>
        </p:spPr>
        <p:txBody>
          <a:bodyPr/>
          <a:lstStyle/>
          <a:p>
            <a:r>
              <a:rPr lang="zh-CN" altLang="en-US" dirty="0" smtClean="0"/>
              <a:t>每一个节点需要访问如下的全局文件</a:t>
            </a:r>
            <a:endParaRPr lang="en-US" altLang="zh-CN" dirty="0" smtClean="0"/>
          </a:p>
          <a:p>
            <a:pPr lvl="1">
              <a:buFont typeface="Wingdings 2" panose="05020102010507070707" pitchFamily="18" charset="2"/>
              <a:buChar char=""/>
            </a:pPr>
            <a:r>
              <a:rPr lang="zh-CN" altLang="en-US" dirty="0" smtClean="0">
                <a:solidFill>
                  <a:srgbClr val="0000FF"/>
                </a:solidFill>
              </a:rPr>
              <a:t>当前的迭代计数</a:t>
            </a:r>
            <a:endParaRPr lang="en-US" altLang="zh-CN" dirty="0" smtClean="0">
              <a:solidFill>
                <a:srgbClr val="0000FF"/>
              </a:solidFill>
            </a:endParaRPr>
          </a:p>
          <a:p>
            <a:pPr lvl="1">
              <a:buFont typeface="Wingdings 2" panose="05020102010507070707" pitchFamily="18" charset="2"/>
              <a:buChar char=""/>
            </a:pPr>
            <a:r>
              <a:rPr lang="en-US" altLang="zh-CN" dirty="0" smtClean="0">
                <a:solidFill>
                  <a:srgbClr val="0000FF"/>
                </a:solidFill>
              </a:rPr>
              <a:t>  K</a:t>
            </a:r>
            <a:r>
              <a:rPr lang="zh-CN" altLang="en-US" dirty="0" smtClean="0">
                <a:solidFill>
                  <a:srgbClr val="0000FF"/>
                </a:solidFill>
              </a:rPr>
              <a:t>个</a:t>
            </a:r>
            <a:r>
              <a:rPr lang="en-US" altLang="zh-CN" dirty="0" smtClean="0">
                <a:solidFill>
                  <a:srgbClr val="0000FF"/>
                </a:solidFill>
              </a:rPr>
              <a:t> </a:t>
            </a:r>
            <a:r>
              <a:rPr lang="zh-CN" altLang="en-US" dirty="0" smtClean="0">
                <a:solidFill>
                  <a:srgbClr val="0000FF"/>
                </a:solidFill>
              </a:rPr>
              <a:t>如下结构</a:t>
            </a:r>
            <a:r>
              <a:rPr lang="en-US" altLang="zh-CN" dirty="0" smtClean="0">
                <a:solidFill>
                  <a:srgbClr val="0000FF"/>
                </a:solidFill>
              </a:rPr>
              <a:t>    </a:t>
            </a:r>
            <a:endParaRPr lang="en-US" altLang="zh-CN" dirty="0" smtClean="0">
              <a:solidFill>
                <a:srgbClr val="0000FF"/>
              </a:solidFill>
            </a:endParaRPr>
          </a:p>
          <a:p>
            <a:pPr lvl="1">
              <a:buNone/>
            </a:pPr>
            <a:r>
              <a:rPr lang="en-US" altLang="zh-CN" dirty="0" smtClean="0">
                <a:solidFill>
                  <a:srgbClr val="0000FF"/>
                </a:solidFill>
              </a:rPr>
              <a:t>       </a:t>
            </a:r>
            <a:r>
              <a:rPr lang="en-US" altLang="zh-CN" dirty="0" smtClean="0"/>
              <a:t>cluster  id</a:t>
            </a:r>
            <a:endParaRPr lang="en-US" altLang="zh-CN" dirty="0" smtClean="0"/>
          </a:p>
          <a:p>
            <a:pPr lvl="1">
              <a:buNone/>
            </a:pPr>
            <a:r>
              <a:rPr lang="en-US" altLang="zh-CN" dirty="0" smtClean="0"/>
              <a:t>       cluster  center</a:t>
            </a:r>
            <a:endParaRPr lang="en-US" altLang="zh-CN" dirty="0" smtClean="0"/>
          </a:p>
          <a:p>
            <a:pPr lvl="1">
              <a:buNone/>
            </a:pPr>
            <a:r>
              <a:rPr lang="zh-CN" altLang="en-US" dirty="0" smtClean="0"/>
              <a:t>       属于该</a:t>
            </a:r>
            <a:r>
              <a:rPr lang="en-US" altLang="zh-CN" dirty="0" smtClean="0"/>
              <a:t>cluster  center</a:t>
            </a:r>
            <a:r>
              <a:rPr lang="zh-CN" altLang="en-US" dirty="0" smtClean="0"/>
              <a:t>的数据点的个数</a:t>
            </a:r>
            <a:endParaRPr lang="en-US" altLang="zh-CN" dirty="0" smtClean="0"/>
          </a:p>
          <a:p>
            <a:endParaRPr lang="en-US" altLang="zh-CN" dirty="0" smtClean="0"/>
          </a:p>
          <a:p>
            <a:r>
              <a:rPr lang="zh-CN" altLang="en-US" dirty="0" smtClean="0"/>
              <a:t>这是</a:t>
            </a:r>
            <a:r>
              <a:rPr lang="zh-CN" altLang="en-US" dirty="0" smtClean="0">
                <a:solidFill>
                  <a:srgbClr val="FF0000"/>
                </a:solidFill>
              </a:rPr>
              <a:t>唯一的全局文件</a:t>
            </a:r>
            <a:endParaRPr lang="zh-CN" altLang="en-US" dirty="0">
              <a:solidFill>
                <a:srgbClr val="FF0000"/>
              </a:solidFill>
            </a:endParaRPr>
          </a:p>
        </p:txBody>
      </p:sp>
      <p:sp>
        <p:nvSpPr>
          <p:cNvPr id="8" name="图文框 7"/>
          <p:cNvSpPr/>
          <p:nvPr/>
        </p:nvSpPr>
        <p:spPr>
          <a:xfrm>
            <a:off x="1391920" y="3023870"/>
            <a:ext cx="6593840" cy="1728470"/>
          </a:xfrm>
          <a:prstGeom prst="frame">
            <a:avLst>
              <a:gd name="adj1" fmla="val 22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ox(in)">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ox(i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ox(i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ox(in)">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5"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 calcmode="lin" valueType="num">
                                      <p:cBhvr>
                                        <p:cTn id="42"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3"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44" dur="1000" fill="hold"/>
                                        <p:tgtEl>
                                          <p:spTgt spid="3">
                                            <p:txEl>
                                              <p:pRg st="7" end="7"/>
                                            </p:txEl>
                                          </p:spTgt>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3">
                                            <p:txEl>
                                              <p:pRg st="7" end="7"/>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下箭头 47"/>
          <p:cNvSpPr/>
          <p:nvPr/>
        </p:nvSpPr>
        <p:spPr>
          <a:xfrm>
            <a:off x="2267744" y="1844824"/>
            <a:ext cx="484632" cy="79208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8" name="下箭头 37"/>
          <p:cNvSpPr/>
          <p:nvPr/>
        </p:nvSpPr>
        <p:spPr>
          <a:xfrm>
            <a:off x="7687768" y="1844824"/>
            <a:ext cx="484632" cy="79208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下箭头 36"/>
          <p:cNvSpPr/>
          <p:nvPr/>
        </p:nvSpPr>
        <p:spPr>
          <a:xfrm>
            <a:off x="4860032" y="1844824"/>
            <a:ext cx="484632" cy="79208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6" name="下箭头 35"/>
          <p:cNvSpPr/>
          <p:nvPr/>
        </p:nvSpPr>
        <p:spPr>
          <a:xfrm>
            <a:off x="3275856" y="3212976"/>
            <a:ext cx="484632" cy="79208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cxnSp>
        <p:nvCxnSpPr>
          <p:cNvPr id="15" name="直接箭头连接符 14"/>
          <p:cNvCxnSpPr/>
          <p:nvPr/>
        </p:nvCxnSpPr>
        <p:spPr>
          <a:xfrm>
            <a:off x="899592" y="1700808"/>
            <a:ext cx="1080120" cy="1"/>
          </a:xfrm>
          <a:prstGeom prst="straightConnector1">
            <a:avLst/>
          </a:prstGeom>
          <a:ln w="38100" cmpd="sng">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10" name="下箭头 9"/>
          <p:cNvSpPr/>
          <p:nvPr/>
        </p:nvSpPr>
        <p:spPr>
          <a:xfrm>
            <a:off x="7615760" y="404664"/>
            <a:ext cx="484632" cy="97840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下箭头 8"/>
          <p:cNvSpPr/>
          <p:nvPr/>
        </p:nvSpPr>
        <p:spPr>
          <a:xfrm>
            <a:off x="4807448" y="404664"/>
            <a:ext cx="484632" cy="97840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下箭头 7"/>
          <p:cNvSpPr/>
          <p:nvPr/>
        </p:nvSpPr>
        <p:spPr>
          <a:xfrm>
            <a:off x="2267744" y="404664"/>
            <a:ext cx="484632" cy="97840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 name="圆角矩形 3"/>
          <p:cNvSpPr/>
          <p:nvPr/>
        </p:nvSpPr>
        <p:spPr>
          <a:xfrm>
            <a:off x="1475656" y="188640"/>
            <a:ext cx="748883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t>All   Data</a:t>
            </a:r>
            <a:endParaRPr lang="zh-CN" altLang="en-US" sz="2800" b="1" dirty="0"/>
          </a:p>
        </p:txBody>
      </p:sp>
      <p:sp>
        <p:nvSpPr>
          <p:cNvPr id="5" name="圆角矩形 4"/>
          <p:cNvSpPr/>
          <p:nvPr/>
        </p:nvSpPr>
        <p:spPr>
          <a:xfrm>
            <a:off x="1979712" y="141277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Mapper1</a:t>
            </a:r>
            <a:endParaRPr lang="zh-CN" altLang="en-US" b="1" dirty="0"/>
          </a:p>
        </p:txBody>
      </p:sp>
      <p:sp>
        <p:nvSpPr>
          <p:cNvPr id="11" name="圆角矩形 10"/>
          <p:cNvSpPr/>
          <p:nvPr/>
        </p:nvSpPr>
        <p:spPr>
          <a:xfrm>
            <a:off x="4427984" y="141277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Mapper2</a:t>
            </a:r>
            <a:endParaRPr lang="zh-CN" altLang="en-US" b="1" dirty="0"/>
          </a:p>
        </p:txBody>
      </p:sp>
      <p:sp>
        <p:nvSpPr>
          <p:cNvPr id="12" name="圆角矩形 11"/>
          <p:cNvSpPr/>
          <p:nvPr/>
        </p:nvSpPr>
        <p:spPr>
          <a:xfrm>
            <a:off x="7236296" y="1412776"/>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Mapper3</a:t>
            </a:r>
            <a:endParaRPr lang="zh-CN" altLang="en-US" b="1" dirty="0"/>
          </a:p>
        </p:txBody>
      </p:sp>
      <p:sp>
        <p:nvSpPr>
          <p:cNvPr id="13" name="立方体 12"/>
          <p:cNvSpPr/>
          <p:nvPr/>
        </p:nvSpPr>
        <p:spPr>
          <a:xfrm>
            <a:off x="179512" y="1124744"/>
            <a:ext cx="792088" cy="4464496"/>
          </a:xfrm>
          <a:prstGeom prst="cube">
            <a:avLst/>
          </a:prstGeom>
          <a:solidFill>
            <a:schemeClr val="accent6">
              <a:lumMod val="60000"/>
              <a:lumOff val="40000"/>
            </a:schemeClr>
          </a:solidFill>
          <a:effectLst>
            <a:innerShdw blurRad="63500" dist="50800" dir="18900000">
              <a:srgbClr val="FFFF00">
                <a:alpha val="50000"/>
              </a:srgb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smtClean="0">
                <a:solidFill>
                  <a:schemeClr val="tx1"/>
                </a:solidFill>
              </a:rPr>
              <a:t>聚类中心信息</a:t>
            </a:r>
            <a:endParaRPr lang="zh-CN" altLang="en-US" sz="3600" b="1" dirty="0">
              <a:solidFill>
                <a:schemeClr val="tx1"/>
              </a:solidFill>
            </a:endParaRPr>
          </a:p>
        </p:txBody>
      </p:sp>
      <p:cxnSp>
        <p:nvCxnSpPr>
          <p:cNvPr id="24" name="直接连接符 23"/>
          <p:cNvCxnSpPr/>
          <p:nvPr/>
        </p:nvCxnSpPr>
        <p:spPr>
          <a:xfrm rot="5400000" flipH="1" flipV="1">
            <a:off x="1259632" y="1340768"/>
            <a:ext cx="720080"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619672" y="980728"/>
            <a:ext cx="302433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4428778" y="1196752"/>
            <a:ext cx="431254" cy="794"/>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499992" y="980728"/>
            <a:ext cx="3024336" cy="0"/>
          </a:xfrm>
          <a:prstGeom prst="line">
            <a:avLst/>
          </a:prstGeom>
          <a:ln w="38100">
            <a:solidFill>
              <a:srgbClr val="7030A0"/>
            </a:solidFill>
            <a:prstDash val="sysDash"/>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rot="5400000">
            <a:off x="7308304" y="1195958"/>
            <a:ext cx="431254" cy="794"/>
          </a:xfrm>
          <a:prstGeom prst="straightConnector1">
            <a:avLst/>
          </a:prstGeom>
          <a:ln w="38100">
            <a:solidFill>
              <a:srgbClr val="7030A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5" name="圆角矩形 34"/>
          <p:cNvSpPr/>
          <p:nvPr/>
        </p:nvSpPr>
        <p:spPr>
          <a:xfrm>
            <a:off x="1331640" y="2636912"/>
            <a:ext cx="7560840" cy="5760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FFFF00"/>
                </a:solidFill>
              </a:rPr>
              <a:t>Shuffle and Sort</a:t>
            </a:r>
            <a:endParaRPr lang="zh-CN" altLang="en-US" b="1" dirty="0">
              <a:solidFill>
                <a:srgbClr val="FFFF00"/>
              </a:solidFill>
            </a:endParaRPr>
          </a:p>
        </p:txBody>
      </p:sp>
      <p:sp>
        <p:nvSpPr>
          <p:cNvPr id="39" name="圆角矩形 38"/>
          <p:cNvSpPr/>
          <p:nvPr/>
        </p:nvSpPr>
        <p:spPr>
          <a:xfrm>
            <a:off x="2843808" y="400506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Reducer1</a:t>
            </a:r>
            <a:endParaRPr lang="zh-CN" altLang="en-US" b="1" dirty="0"/>
          </a:p>
        </p:txBody>
      </p:sp>
      <p:sp>
        <p:nvSpPr>
          <p:cNvPr id="40" name="圆角矩形 39"/>
          <p:cNvSpPr/>
          <p:nvPr/>
        </p:nvSpPr>
        <p:spPr>
          <a:xfrm>
            <a:off x="6156176" y="4005064"/>
            <a:ext cx="1296144" cy="5040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t>Reducer2</a:t>
            </a:r>
            <a:endParaRPr lang="zh-CN" altLang="en-US" b="1" dirty="0"/>
          </a:p>
        </p:txBody>
      </p:sp>
      <p:sp>
        <p:nvSpPr>
          <p:cNvPr id="41" name="下箭头 40"/>
          <p:cNvSpPr/>
          <p:nvPr/>
        </p:nvSpPr>
        <p:spPr>
          <a:xfrm>
            <a:off x="6588224" y="3212976"/>
            <a:ext cx="484632" cy="792088"/>
          </a:xfrm>
          <a:prstGeom prst="downArrow">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43" name="圆角右箭头 42"/>
          <p:cNvSpPr/>
          <p:nvPr/>
        </p:nvSpPr>
        <p:spPr>
          <a:xfrm rot="10800000">
            <a:off x="971600" y="4509120"/>
            <a:ext cx="2520280" cy="504056"/>
          </a:xfrm>
          <a:prstGeom prst="bentArrow">
            <a:avLst>
              <a:gd name="adj1" fmla="val 25000"/>
              <a:gd name="adj2" fmla="val 41377"/>
              <a:gd name="adj3" fmla="val 25000"/>
              <a:gd name="adj4" fmla="val 36191"/>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圆角右箭头 43"/>
          <p:cNvSpPr/>
          <p:nvPr/>
        </p:nvSpPr>
        <p:spPr>
          <a:xfrm rot="10800000">
            <a:off x="971600" y="4509120"/>
            <a:ext cx="5976664" cy="864096"/>
          </a:xfrm>
          <a:prstGeom prst="bentArrow">
            <a:avLst>
              <a:gd name="adj1" fmla="val 25000"/>
              <a:gd name="adj2" fmla="val 13310"/>
              <a:gd name="adj3" fmla="val 25000"/>
              <a:gd name="adj4" fmla="val 36191"/>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矩形 46"/>
          <p:cNvSpPr/>
          <p:nvPr/>
        </p:nvSpPr>
        <p:spPr>
          <a:xfrm>
            <a:off x="1259632" y="764704"/>
            <a:ext cx="7416824" cy="540060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blinds(horizontal)">
                                      <p:cBhvr>
                                        <p:cTn id="13" dur="500"/>
                                        <p:tgtEl>
                                          <p:spTgt spid="9"/>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linds(horizontal)">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2000"/>
                                        <p:tgtEl>
                                          <p:spTgt spid="13"/>
                                        </p:tgtEl>
                                      </p:cBhvr>
                                    </p:animEffect>
                                  </p:childTnLst>
                                </p:cTn>
                              </p:par>
                              <p:par>
                                <p:cTn id="28" presetID="10"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2000"/>
                                        <p:tgtEl>
                                          <p:spTgt spid="15"/>
                                        </p:tgtEl>
                                      </p:cBhvr>
                                    </p:animEffect>
                                  </p:childTnLst>
                                </p:cTn>
                              </p:par>
                              <p:par>
                                <p:cTn id="31" presetID="10"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20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2000"/>
                                        <p:tgtEl>
                                          <p:spTgt spid="26"/>
                                        </p:tgtEl>
                                      </p:cBhvr>
                                    </p:animEffect>
                                  </p:childTnLst>
                                </p:cTn>
                              </p:par>
                              <p:par>
                                <p:cTn id="37" presetID="10"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2000"/>
                                        <p:tgtEl>
                                          <p:spTgt spid="28"/>
                                        </p:tgtEl>
                                      </p:cBhvr>
                                    </p:animEffect>
                                  </p:childTnLst>
                                </p:cTn>
                              </p:par>
                              <p:par>
                                <p:cTn id="40" presetID="10" presetClass="entr" presetSubtype="0"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2000"/>
                                        <p:tgtEl>
                                          <p:spTgt spid="31"/>
                                        </p:tgtEl>
                                      </p:cBhvr>
                                    </p:animEffect>
                                  </p:childTnLst>
                                </p:cTn>
                              </p:par>
                              <p:par>
                                <p:cTn id="43" presetID="10"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fade">
                                      <p:cBhvr>
                                        <p:cTn id="45" dur="2000"/>
                                        <p:tgtEl>
                                          <p:spTgt spid="32"/>
                                        </p:tgtEl>
                                      </p:cBhvr>
                                    </p:animEffect>
                                  </p:childTnLst>
                                </p:cTn>
                              </p:par>
                            </p:childTnLst>
                          </p:cTn>
                        </p:par>
                      </p:childTnLst>
                    </p:cTn>
                  </p:par>
                  <p:par>
                    <p:cTn id="46" fill="hold">
                      <p:stCondLst>
                        <p:cond delay="indefinite"/>
                      </p:stCondLst>
                      <p:childTnLst>
                        <p:par>
                          <p:cTn id="47" fill="hold">
                            <p:stCondLst>
                              <p:cond delay="0"/>
                            </p:stCondLst>
                            <p:childTnLst>
                              <p:par>
                                <p:cTn id="48" presetID="4" presetClass="entr" presetSubtype="16" fill="hold" grpId="0" nodeType="click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box(in)">
                                      <p:cBhvr>
                                        <p:cTn id="50" dur="500"/>
                                        <p:tgtEl>
                                          <p:spTgt spid="48"/>
                                        </p:tgtEl>
                                      </p:cBhvr>
                                    </p:animEffect>
                                  </p:childTnLst>
                                </p:cTn>
                              </p:par>
                              <p:par>
                                <p:cTn id="51" presetID="4" presetClass="entr" presetSubtype="16"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box(in)">
                                      <p:cBhvr>
                                        <p:cTn id="53" dur="500"/>
                                        <p:tgtEl>
                                          <p:spTgt spid="37"/>
                                        </p:tgtEl>
                                      </p:cBhvr>
                                    </p:animEffect>
                                  </p:childTnLst>
                                </p:cTn>
                              </p:par>
                              <p:par>
                                <p:cTn id="54" presetID="4" presetClass="entr" presetSubtype="16" fill="hold" grpId="0"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box(in)">
                                      <p:cBhvr>
                                        <p:cTn id="56" dur="500"/>
                                        <p:tgtEl>
                                          <p:spTgt spid="38"/>
                                        </p:tgtEl>
                                      </p:cBhvr>
                                    </p:animEffect>
                                  </p:childTnLst>
                                </p:cTn>
                              </p:par>
                              <p:par>
                                <p:cTn id="57" presetID="4" presetClass="entr" presetSubtype="16" fill="hold" grpId="0" nodeType="with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box(in)">
                                      <p:cBhvr>
                                        <p:cTn id="59" dur="500"/>
                                        <p:tgtEl>
                                          <p:spTgt spid="35"/>
                                        </p:tgtEl>
                                      </p:cBhvr>
                                    </p:animEffect>
                                  </p:childTnLst>
                                </p:cTn>
                              </p:par>
                            </p:childTnLst>
                          </p:cTn>
                        </p:par>
                      </p:childTnLst>
                    </p:cTn>
                  </p:par>
                  <p:par>
                    <p:cTn id="60" fill="hold">
                      <p:stCondLst>
                        <p:cond delay="indefinite"/>
                      </p:stCondLst>
                      <p:childTnLst>
                        <p:par>
                          <p:cTn id="61" fill="hold">
                            <p:stCondLst>
                              <p:cond delay="0"/>
                            </p:stCondLst>
                            <p:childTnLst>
                              <p:par>
                                <p:cTn id="62" presetID="4" presetClass="entr" presetSubtype="16" fill="hold" grpId="0" nodeType="click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box(in)">
                                      <p:cBhvr>
                                        <p:cTn id="64" dur="500"/>
                                        <p:tgtEl>
                                          <p:spTgt spid="39"/>
                                        </p:tgtEl>
                                      </p:cBhvr>
                                    </p:animEffect>
                                  </p:childTnLst>
                                </p:cTn>
                              </p:par>
                              <p:par>
                                <p:cTn id="65" presetID="4" presetClass="entr" presetSubtype="16"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box(in)">
                                      <p:cBhvr>
                                        <p:cTn id="67" dur="500"/>
                                        <p:tgtEl>
                                          <p:spTgt spid="36"/>
                                        </p:tgtEl>
                                      </p:cBhvr>
                                    </p:animEffect>
                                  </p:childTnLst>
                                </p:cTn>
                              </p:par>
                              <p:par>
                                <p:cTn id="68" presetID="4" presetClass="entr" presetSubtype="16" fill="hold" grpId="0" nodeType="withEffect">
                                  <p:stCondLst>
                                    <p:cond delay="0"/>
                                  </p:stCondLst>
                                  <p:childTnLst>
                                    <p:set>
                                      <p:cBhvr>
                                        <p:cTn id="69" dur="1" fill="hold">
                                          <p:stCondLst>
                                            <p:cond delay="0"/>
                                          </p:stCondLst>
                                        </p:cTn>
                                        <p:tgtEl>
                                          <p:spTgt spid="41"/>
                                        </p:tgtEl>
                                        <p:attrNameLst>
                                          <p:attrName>style.visibility</p:attrName>
                                        </p:attrNameLst>
                                      </p:cBhvr>
                                      <p:to>
                                        <p:strVal val="visible"/>
                                      </p:to>
                                    </p:set>
                                    <p:animEffect transition="in" filter="box(in)">
                                      <p:cBhvr>
                                        <p:cTn id="70" dur="500"/>
                                        <p:tgtEl>
                                          <p:spTgt spid="41"/>
                                        </p:tgtEl>
                                      </p:cBhvr>
                                    </p:animEffect>
                                  </p:childTnLst>
                                </p:cTn>
                              </p:par>
                              <p:par>
                                <p:cTn id="71" presetID="4" presetClass="entr" presetSubtype="16" fill="hold" grpId="0" nodeType="with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box(in)">
                                      <p:cBhvr>
                                        <p:cTn id="73" dur="500"/>
                                        <p:tgtEl>
                                          <p:spTgt spid="40"/>
                                        </p:tgtEl>
                                      </p:cBhvr>
                                    </p:animEffect>
                                  </p:childTnLst>
                                </p:cTn>
                              </p:par>
                            </p:childTnLst>
                          </p:cTn>
                        </p:par>
                      </p:childTnLst>
                    </p:cTn>
                  </p:par>
                  <p:par>
                    <p:cTn id="74" fill="hold">
                      <p:stCondLst>
                        <p:cond delay="indefinite"/>
                      </p:stCondLst>
                      <p:childTnLst>
                        <p:par>
                          <p:cTn id="75" fill="hold">
                            <p:stCondLst>
                              <p:cond delay="0"/>
                            </p:stCondLst>
                            <p:childTnLst>
                              <p:par>
                                <p:cTn id="76" presetID="4" presetClass="entr" presetSubtype="16" fill="hold" grpId="0" nodeType="click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box(in)">
                                      <p:cBhvr>
                                        <p:cTn id="78" dur="500"/>
                                        <p:tgtEl>
                                          <p:spTgt spid="43"/>
                                        </p:tgtEl>
                                      </p:cBhvr>
                                    </p:animEffect>
                                  </p:childTnLst>
                                </p:cTn>
                              </p:par>
                              <p:par>
                                <p:cTn id="79" presetID="4" presetClass="entr" presetSubtype="16"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box(in)">
                                      <p:cBhvr>
                                        <p:cTn id="81" dur="500"/>
                                        <p:tgtEl>
                                          <p:spTgt spid="44"/>
                                        </p:tgtEl>
                                      </p:cBhvr>
                                    </p:animEffect>
                                  </p:childTnLst>
                                </p:cTn>
                              </p:par>
                            </p:childTnLst>
                          </p:cTn>
                        </p:par>
                      </p:childTnLst>
                    </p:cTn>
                  </p:par>
                  <p:par>
                    <p:cTn id="82" fill="hold">
                      <p:stCondLst>
                        <p:cond delay="indefinite"/>
                      </p:stCondLst>
                      <p:childTnLst>
                        <p:par>
                          <p:cTn id="83" fill="hold">
                            <p:stCondLst>
                              <p:cond delay="0"/>
                            </p:stCondLst>
                            <p:childTnLst>
                              <p:par>
                                <p:cTn id="84" presetID="15" presetClass="entr" presetSubtype="0" fill="hold" grpId="0" nodeType="clickEffect">
                                  <p:stCondLst>
                                    <p:cond delay="0"/>
                                  </p:stCondLst>
                                  <p:childTnLst>
                                    <p:set>
                                      <p:cBhvr>
                                        <p:cTn id="85" dur="1" fill="hold">
                                          <p:stCondLst>
                                            <p:cond delay="0"/>
                                          </p:stCondLst>
                                        </p:cTn>
                                        <p:tgtEl>
                                          <p:spTgt spid="47"/>
                                        </p:tgtEl>
                                        <p:attrNameLst>
                                          <p:attrName>style.visibility</p:attrName>
                                        </p:attrNameLst>
                                      </p:cBhvr>
                                      <p:to>
                                        <p:strVal val="visible"/>
                                      </p:to>
                                    </p:set>
                                    <p:anim calcmode="lin" valueType="num">
                                      <p:cBhvr>
                                        <p:cTn id="86" dur="1000" fill="hold"/>
                                        <p:tgtEl>
                                          <p:spTgt spid="47"/>
                                        </p:tgtEl>
                                        <p:attrNameLst>
                                          <p:attrName>ppt_w</p:attrName>
                                        </p:attrNameLst>
                                      </p:cBhvr>
                                      <p:tavLst>
                                        <p:tav tm="0">
                                          <p:val>
                                            <p:fltVal val="0"/>
                                          </p:val>
                                        </p:tav>
                                        <p:tav tm="100000">
                                          <p:val>
                                            <p:strVal val="#ppt_w"/>
                                          </p:val>
                                        </p:tav>
                                      </p:tavLst>
                                    </p:anim>
                                    <p:anim calcmode="lin" valueType="num">
                                      <p:cBhvr>
                                        <p:cTn id="87" dur="1000" fill="hold"/>
                                        <p:tgtEl>
                                          <p:spTgt spid="47"/>
                                        </p:tgtEl>
                                        <p:attrNameLst>
                                          <p:attrName>ppt_h</p:attrName>
                                        </p:attrNameLst>
                                      </p:cBhvr>
                                      <p:tavLst>
                                        <p:tav tm="0">
                                          <p:val>
                                            <p:fltVal val="0"/>
                                          </p:val>
                                        </p:tav>
                                        <p:tav tm="100000">
                                          <p:val>
                                            <p:strVal val="#ppt_h"/>
                                          </p:val>
                                        </p:tav>
                                      </p:tavLst>
                                    </p:anim>
                                    <p:anim calcmode="lin" valueType="num">
                                      <p:cBhvr>
                                        <p:cTn id="88"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89" dur="1000" fill="hold"/>
                                        <p:tgtEl>
                                          <p:spTgt spid="4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bldLvl="0" animBg="1"/>
      <p:bldP spid="38" grpId="0" bldLvl="0" animBg="1"/>
      <p:bldP spid="37" grpId="0" bldLvl="0" animBg="1"/>
      <p:bldP spid="36" grpId="0" bldLvl="0" animBg="1"/>
      <p:bldP spid="10" grpId="0" bldLvl="0" animBg="1"/>
      <p:bldP spid="9" grpId="0" bldLvl="0" animBg="1"/>
      <p:bldP spid="8" grpId="0" bldLvl="0" animBg="1"/>
      <p:bldP spid="5" grpId="0" bldLvl="0" animBg="1"/>
      <p:bldP spid="11" grpId="0" bldLvl="0" animBg="1"/>
      <p:bldP spid="12" grpId="0" bldLvl="0" animBg="1"/>
      <p:bldP spid="13" grpId="0" bldLvl="0" animBg="1"/>
      <p:bldP spid="35" grpId="0" bldLvl="0" animBg="1"/>
      <p:bldP spid="39" grpId="0" bldLvl="0" animBg="1"/>
      <p:bldP spid="40" grpId="0" bldLvl="0" animBg="1"/>
      <p:bldP spid="41" grpId="0" bldLvl="0" animBg="1"/>
      <p:bldP spid="43" grpId="0" bldLvl="0" animBg="1"/>
      <p:bldP spid="44" grpId="0" bldLvl="0" animBg="1"/>
      <p:bldP spid="4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510794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创建输入</a:t>
            </a:r>
            <a:endParaRPr lang="en-US" altLang="zh-CN" sz="24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pPr>
              <a:buFont typeface="Wingdings" panose="05000000000000000000" pitchFamily="2" charset="2"/>
              <a:buChar char="u"/>
            </a:pPr>
            <a:r>
              <a:rPr lang="zh-CN" altLang="en-US" sz="2400" dirty="0" smtClean="0">
                <a:solidFill>
                  <a:schemeClr val="tx2"/>
                </a:solidFill>
              </a:rPr>
              <a:t>上传到</a:t>
            </a:r>
            <a:r>
              <a:rPr lang="en-US" altLang="zh-CN" sz="2400" dirty="0" err="1" smtClean="0">
                <a:solidFill>
                  <a:schemeClr val="tx2"/>
                </a:solidFill>
              </a:rPr>
              <a:t>hadoop</a:t>
            </a:r>
            <a:endParaRPr lang="en-US" altLang="zh-CN" sz="2400" dirty="0" smtClean="0">
              <a:solidFill>
                <a:schemeClr val="tx2"/>
              </a:solidFill>
            </a:endParaRPr>
          </a:p>
          <a:p>
            <a:r>
              <a:rPr lang="en-US" altLang="zh-CN" sz="2400" dirty="0" smtClean="0">
                <a:solidFill>
                  <a:schemeClr val="tx2"/>
                </a:solidFill>
              </a:rPr>
              <a:t>$bin/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-put </a:t>
            </a:r>
            <a:r>
              <a:rPr lang="en-US" altLang="zh-CN" sz="2400" dirty="0" err="1" smtClean="0">
                <a:solidFill>
                  <a:schemeClr val="tx2"/>
                </a:solidFill>
              </a:rPr>
              <a:t>dedup_input</a:t>
            </a:r>
            <a:r>
              <a:rPr lang="en-US" altLang="zh-CN" sz="2400" dirty="0" smtClean="0">
                <a:solidFill>
                  <a:schemeClr val="tx2"/>
                </a:solidFill>
              </a:rPr>
              <a:t> </a:t>
            </a:r>
            <a:r>
              <a:rPr lang="en-US" altLang="zh-CN" sz="2400" dirty="0" err="1" smtClean="0">
                <a:solidFill>
                  <a:schemeClr val="tx2"/>
                </a:solidFill>
              </a:rPr>
              <a:t>dedup_in</a:t>
            </a:r>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pic>
        <p:nvPicPr>
          <p:cNvPr id="2050" name="Picture 2"/>
          <p:cNvPicPr>
            <a:picLocks noChangeAspect="1" noChangeArrowheads="1"/>
          </p:cNvPicPr>
          <p:nvPr/>
        </p:nvPicPr>
        <p:blipFill>
          <a:blip r:embed="rId1"/>
          <a:srcRect/>
          <a:stretch>
            <a:fillRect/>
          </a:stretch>
        </p:blipFill>
        <p:spPr bwMode="auto">
          <a:xfrm>
            <a:off x="4500562" y="1142984"/>
            <a:ext cx="4143404" cy="2581137"/>
          </a:xfrm>
          <a:prstGeom prst="rect">
            <a:avLst/>
          </a:prstGeom>
          <a:noFill/>
          <a:ln w="9525">
            <a:noFill/>
            <a:miter lim="800000"/>
            <a:headEnd/>
            <a:tailEnd/>
          </a:ln>
          <a:effectLst/>
        </p:spPr>
      </p:pic>
      <p:cxnSp>
        <p:nvCxnSpPr>
          <p:cNvPr id="9" name="直接箭头连接符 8"/>
          <p:cNvCxnSpPr/>
          <p:nvPr/>
        </p:nvCxnSpPr>
        <p:spPr>
          <a:xfrm>
            <a:off x="1857356" y="1571612"/>
            <a:ext cx="2571768" cy="1588"/>
          </a:xfrm>
          <a:prstGeom prst="straightConnector1">
            <a:avLst/>
          </a:prstGeom>
          <a:ln w="28575">
            <a:solidFill>
              <a:srgbClr val="FF0000"/>
            </a:solidFill>
            <a:tailEnd type="arrow"/>
          </a:ln>
        </p:spPr>
        <p:style>
          <a:lnRef idx="1">
            <a:schemeClr val="accent6"/>
          </a:lnRef>
          <a:fillRef idx="0">
            <a:schemeClr val="accent6"/>
          </a:fillRef>
          <a:effectRef idx="0">
            <a:schemeClr val="accent6"/>
          </a:effectRef>
          <a:fontRef idx="minor">
            <a:schemeClr val="tx1"/>
          </a:fontRef>
        </p:style>
      </p:cxnSp>
      <p:pic>
        <p:nvPicPr>
          <p:cNvPr id="3074" name="Picture 2"/>
          <p:cNvPicPr>
            <a:picLocks noChangeAspect="1" noChangeArrowheads="1"/>
          </p:cNvPicPr>
          <p:nvPr/>
        </p:nvPicPr>
        <p:blipFill>
          <a:blip r:embed="rId2"/>
          <a:srcRect/>
          <a:stretch>
            <a:fillRect/>
          </a:stretch>
        </p:blipFill>
        <p:spPr bwMode="auto">
          <a:xfrm>
            <a:off x="285085" y="4679645"/>
            <a:ext cx="8643998" cy="68271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67544" y="3501008"/>
            <a:ext cx="8352928" cy="3024336"/>
          </a:xfrm>
        </p:spPr>
        <p:txBody>
          <a:bodyPr>
            <a:normAutofit/>
          </a:bodyPr>
          <a:lstStyle/>
          <a:p>
            <a:r>
              <a:rPr lang="zh-CN" altLang="en-US" sz="2000" dirty="0" smtClean="0">
                <a:latin typeface="宋体" panose="02010600030101010101" pitchFamily="2" charset="-122"/>
                <a:ea typeface="宋体" panose="02010600030101010101" pitchFamily="2" charset="-122"/>
              </a:rPr>
              <a:t>令 </a:t>
            </a:r>
            <a:r>
              <a:rPr lang="en-US" altLang="zh-CN" sz="2000" dirty="0" smtClean="0">
                <a:latin typeface="宋体" panose="02010600030101010101" pitchFamily="2" charset="-122"/>
                <a:ea typeface="宋体" panose="02010600030101010101" pitchFamily="2" charset="-122"/>
              </a:rPr>
              <a:t>k = 2</a:t>
            </a:r>
            <a:r>
              <a:rPr lang="zh-CN" altLang="en-US" sz="2000" dirty="0" smtClean="0">
                <a:latin typeface="宋体" panose="02010600030101010101" pitchFamily="2" charset="-122"/>
                <a:ea typeface="宋体" panose="02010600030101010101" pitchFamily="2" charset="-122"/>
              </a:rPr>
              <a:t>，欲生成 </a:t>
            </a:r>
            <a:r>
              <a:rPr lang="en-US" altLang="zh-CN" sz="2000" dirty="0" smtClean="0">
                <a:latin typeface="宋体" panose="02010600030101010101" pitchFamily="2" charset="-122"/>
                <a:ea typeface="宋体" panose="02010600030101010101" pitchFamily="2" charset="-122"/>
              </a:rPr>
              <a:t>cluster-0 </a:t>
            </a:r>
            <a:r>
              <a:rPr lang="zh-CN" altLang="en-US" sz="2000" dirty="0" smtClean="0">
                <a:latin typeface="宋体" panose="02010600030101010101" pitchFamily="2" charset="-122"/>
                <a:ea typeface="宋体" panose="02010600030101010101" pitchFamily="2" charset="-122"/>
              </a:rPr>
              <a:t>和 </a:t>
            </a:r>
            <a:r>
              <a:rPr lang="en-US" altLang="zh-CN" sz="2000" dirty="0" smtClean="0">
                <a:latin typeface="宋体" panose="02010600030101010101" pitchFamily="2" charset="-122"/>
                <a:ea typeface="宋体" panose="02010600030101010101" pitchFamily="2" charset="-122"/>
              </a:rPr>
              <a:t>cluster-1</a:t>
            </a:r>
            <a:endParaRPr lang="en-US" altLang="zh-CN" sz="2000" dirty="0" smtClean="0">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r>
              <a:rPr lang="zh-CN" altLang="en-US" sz="2000" dirty="0" smtClean="0">
                <a:solidFill>
                  <a:srgbClr val="0000FF"/>
                </a:solidFill>
                <a:latin typeface="宋体" panose="02010600030101010101" pitchFamily="2" charset="-122"/>
                <a:ea typeface="宋体" panose="02010600030101010101" pitchFamily="2" charset="-122"/>
              </a:rPr>
              <a:t>随机选取</a:t>
            </a:r>
            <a:r>
              <a:rPr lang="en-US" altLang="zh-CN" sz="2000" dirty="0" smtClean="0">
                <a:solidFill>
                  <a:srgbClr val="0000FF"/>
                </a:solidFill>
                <a:latin typeface="宋体" panose="02010600030101010101" pitchFamily="2" charset="-122"/>
                <a:ea typeface="宋体" panose="02010600030101010101" pitchFamily="2" charset="-122"/>
              </a:rPr>
              <a:t>A(1,1)</a:t>
            </a:r>
            <a:r>
              <a:rPr lang="zh-CN" altLang="en-US" sz="2000" dirty="0" smtClean="0">
                <a:solidFill>
                  <a:srgbClr val="0000FF"/>
                </a:solidFill>
                <a:latin typeface="宋体" panose="02010600030101010101" pitchFamily="2" charset="-122"/>
                <a:ea typeface="宋体" panose="02010600030101010101" pitchFamily="2" charset="-122"/>
              </a:rPr>
              <a:t>作为</a:t>
            </a:r>
            <a:r>
              <a:rPr lang="en-US" altLang="zh-CN" sz="2000" dirty="0" smtClean="0">
                <a:solidFill>
                  <a:srgbClr val="0000FF"/>
                </a:solidFill>
                <a:latin typeface="宋体" panose="02010600030101010101" pitchFamily="2" charset="-122"/>
                <a:ea typeface="宋体" panose="02010600030101010101" pitchFamily="2" charset="-122"/>
              </a:rPr>
              <a:t>cluster-0</a:t>
            </a:r>
            <a:r>
              <a:rPr lang="zh-CN" altLang="en-US" sz="2000" dirty="0" smtClean="0">
                <a:solidFill>
                  <a:srgbClr val="0000FF"/>
                </a:solidFill>
                <a:latin typeface="宋体" panose="02010600030101010101" pitchFamily="2" charset="-122"/>
                <a:ea typeface="宋体" panose="02010600030101010101" pitchFamily="2" charset="-122"/>
              </a:rPr>
              <a:t>的中心，</a:t>
            </a:r>
            <a:r>
              <a:rPr lang="en-US" altLang="zh-CN" sz="2000" dirty="0" smtClean="0">
                <a:solidFill>
                  <a:srgbClr val="0000FF"/>
                </a:solidFill>
                <a:latin typeface="宋体" panose="02010600030101010101" pitchFamily="2" charset="-122"/>
                <a:ea typeface="宋体" panose="02010600030101010101" pitchFamily="2" charset="-122"/>
              </a:rPr>
              <a:t>C(4,3)</a:t>
            </a:r>
            <a:r>
              <a:rPr lang="zh-CN" altLang="en-US" sz="2000" dirty="0" smtClean="0">
                <a:solidFill>
                  <a:srgbClr val="0000FF"/>
                </a:solidFill>
                <a:latin typeface="宋体" panose="02010600030101010101" pitchFamily="2" charset="-122"/>
                <a:ea typeface="宋体" panose="02010600030101010101" pitchFamily="2" charset="-122"/>
              </a:rPr>
              <a:t>作为</a:t>
            </a:r>
            <a:r>
              <a:rPr lang="en-US" altLang="zh-CN" sz="2000" dirty="0" smtClean="0">
                <a:solidFill>
                  <a:srgbClr val="0000FF"/>
                </a:solidFill>
                <a:latin typeface="宋体" panose="02010600030101010101" pitchFamily="2" charset="-122"/>
                <a:ea typeface="宋体" panose="02010600030101010101" pitchFamily="2" charset="-122"/>
              </a:rPr>
              <a:t>cluster-1</a:t>
            </a:r>
            <a:r>
              <a:rPr lang="zh-CN" altLang="en-US" sz="2000" dirty="0" smtClean="0">
                <a:solidFill>
                  <a:srgbClr val="0000FF"/>
                </a:solidFill>
                <a:latin typeface="宋体" panose="02010600030101010101" pitchFamily="2" charset="-122"/>
                <a:ea typeface="宋体" panose="02010600030101010101" pitchFamily="2" charset="-122"/>
              </a:rPr>
              <a:t>的中心</a:t>
            </a:r>
            <a:endParaRPr lang="en-US" altLang="zh-CN" sz="2000" dirty="0" smtClean="0">
              <a:solidFill>
                <a:srgbClr val="0000FF"/>
              </a:solidFill>
              <a:latin typeface="宋体" panose="02010600030101010101" pitchFamily="2" charset="-122"/>
              <a:ea typeface="宋体" panose="02010600030101010101" pitchFamily="2" charset="-122"/>
            </a:endParaRPr>
          </a:p>
          <a:p>
            <a:endParaRPr lang="en-US" altLang="zh-CN" sz="2000" dirty="0" smtClean="0">
              <a:latin typeface="宋体" panose="02010600030101010101" pitchFamily="2" charset="-122"/>
              <a:ea typeface="宋体" panose="02010600030101010101" pitchFamily="2" charset="-122"/>
            </a:endParaRPr>
          </a:p>
          <a:p>
            <a:r>
              <a:rPr lang="zh-CN" altLang="en-US" sz="2000" dirty="0" smtClean="0">
                <a:latin typeface="宋体" panose="02010600030101010101" pitchFamily="2" charset="-122"/>
                <a:ea typeface="宋体" panose="02010600030101010101" pitchFamily="2" charset="-122"/>
              </a:rPr>
              <a:t>假定将所有数据分布到</a:t>
            </a:r>
            <a:r>
              <a:rPr lang="en-US" altLang="zh-CN" sz="2000" dirty="0" smtClean="0">
                <a:latin typeface="宋体" panose="02010600030101010101" pitchFamily="2" charset="-122"/>
                <a:ea typeface="宋体" panose="02010600030101010101" pitchFamily="2" charset="-122"/>
              </a:rPr>
              <a:t>2</a:t>
            </a:r>
            <a:r>
              <a:rPr lang="zh-CN" altLang="en-US" sz="2000" dirty="0" smtClean="0">
                <a:latin typeface="宋体" panose="02010600030101010101" pitchFamily="2" charset="-122"/>
                <a:ea typeface="宋体" panose="02010600030101010101" pitchFamily="2" charset="-122"/>
              </a:rPr>
              <a:t>个节点 </a:t>
            </a:r>
            <a:r>
              <a:rPr lang="en-US" altLang="zh-CN" sz="2000" dirty="0" smtClean="0">
                <a:latin typeface="宋体" panose="02010600030101010101" pitchFamily="2" charset="-122"/>
                <a:ea typeface="宋体" panose="02010600030101010101" pitchFamily="2" charset="-122"/>
              </a:rPr>
              <a:t>node-0 </a:t>
            </a:r>
            <a:r>
              <a:rPr lang="zh-CN" altLang="en-US" sz="2000" dirty="0" smtClean="0">
                <a:latin typeface="宋体" panose="02010600030101010101" pitchFamily="2" charset="-122"/>
                <a:ea typeface="宋体" panose="02010600030101010101" pitchFamily="2" charset="-122"/>
              </a:rPr>
              <a:t>和 </a:t>
            </a:r>
            <a:r>
              <a:rPr lang="en-US" altLang="zh-CN" sz="2000" dirty="0" smtClean="0">
                <a:latin typeface="宋体" panose="02010600030101010101" pitchFamily="2" charset="-122"/>
                <a:ea typeface="宋体" panose="02010600030101010101" pitchFamily="2" charset="-122"/>
              </a:rPr>
              <a:t>node-1 </a:t>
            </a:r>
            <a:r>
              <a:rPr lang="zh-CN" altLang="en-US" sz="2000" dirty="0" smtClean="0">
                <a:latin typeface="宋体" panose="02010600030101010101" pitchFamily="2" charset="-122"/>
                <a:ea typeface="宋体" panose="02010600030101010101" pitchFamily="2" charset="-122"/>
              </a:rPr>
              <a:t>上</a:t>
            </a:r>
            <a:r>
              <a:rPr lang="en-US" altLang="zh-CN" sz="2000" dirty="0" smtClean="0">
                <a:latin typeface="宋体" panose="02010600030101010101" pitchFamily="2" charset="-122"/>
                <a:ea typeface="宋体" panose="02010600030101010101" pitchFamily="2" charset="-122"/>
              </a:rPr>
              <a:t>,</a:t>
            </a:r>
            <a:r>
              <a:rPr lang="zh-CN" altLang="en-US" sz="2000" dirty="0" smtClean="0">
                <a:latin typeface="宋体" panose="02010600030101010101" pitchFamily="2" charset="-122"/>
                <a:ea typeface="宋体" panose="02010600030101010101" pitchFamily="2" charset="-122"/>
              </a:rPr>
              <a:t>即</a:t>
            </a:r>
            <a:endParaRPr lang="en-US" altLang="zh-CN" sz="2000" dirty="0" smtClean="0">
              <a:latin typeface="宋体" panose="02010600030101010101" pitchFamily="2" charset="-122"/>
              <a:ea typeface="宋体" panose="02010600030101010101" pitchFamily="2" charset="-122"/>
            </a:endParaRPr>
          </a:p>
          <a:p>
            <a:pPr lvl="1">
              <a:buNone/>
            </a:pPr>
            <a:r>
              <a:rPr lang="en-US" altLang="zh-CN" sz="1800" dirty="0" smtClean="0">
                <a:latin typeface="宋体" panose="02010600030101010101" pitchFamily="2" charset="-122"/>
                <a:ea typeface="宋体" panose="02010600030101010101" pitchFamily="2" charset="-122"/>
              </a:rPr>
              <a:t>node-0 </a:t>
            </a:r>
            <a:r>
              <a:rPr lang="zh-CN" altLang="en-US" sz="1800" dirty="0" smtClean="0">
                <a:latin typeface="宋体" panose="02010600030101010101" pitchFamily="2" charset="-122"/>
                <a:ea typeface="宋体" panose="02010600030101010101" pitchFamily="2" charset="-122"/>
              </a:rPr>
              <a:t>：</a:t>
            </a:r>
            <a:r>
              <a:rPr lang="en-US" altLang="zh-CN" sz="1800" dirty="0" smtClean="0">
                <a:latin typeface="宋体" panose="02010600030101010101" pitchFamily="2" charset="-122"/>
                <a:ea typeface="宋体" panose="02010600030101010101" pitchFamily="2" charset="-122"/>
              </a:rPr>
              <a:t>A(1,1)</a:t>
            </a:r>
            <a:r>
              <a:rPr lang="zh-CN" altLang="en-US" sz="1800" dirty="0" smtClean="0">
                <a:latin typeface="宋体" panose="02010600030101010101" pitchFamily="2" charset="-122"/>
                <a:ea typeface="宋体" panose="02010600030101010101" pitchFamily="2" charset="-122"/>
              </a:rPr>
              <a:t>和</a:t>
            </a:r>
            <a:r>
              <a:rPr lang="en-US" altLang="zh-CN" sz="1800" dirty="0" smtClean="0">
                <a:latin typeface="宋体" panose="02010600030101010101" pitchFamily="2" charset="-122"/>
                <a:ea typeface="宋体" panose="02010600030101010101" pitchFamily="2" charset="-122"/>
              </a:rPr>
              <a:t>C(4,3)</a:t>
            </a:r>
            <a:endParaRPr lang="en-US" altLang="zh-CN" sz="1800" dirty="0" smtClean="0">
              <a:latin typeface="宋体" panose="02010600030101010101" pitchFamily="2" charset="-122"/>
              <a:ea typeface="宋体" panose="02010600030101010101" pitchFamily="2" charset="-122"/>
            </a:endParaRPr>
          </a:p>
          <a:p>
            <a:pPr lvl="1">
              <a:buNone/>
            </a:pPr>
            <a:r>
              <a:rPr lang="en-US" altLang="zh-CN" sz="1800" dirty="0" smtClean="0">
                <a:latin typeface="宋体" panose="02010600030101010101" pitchFamily="2" charset="-122"/>
                <a:ea typeface="宋体" panose="02010600030101010101" pitchFamily="2" charset="-122"/>
              </a:rPr>
              <a:t>node-1 </a:t>
            </a:r>
            <a:r>
              <a:rPr lang="zh-CN" altLang="en-US" sz="1800" dirty="0" smtClean="0">
                <a:latin typeface="宋体" panose="02010600030101010101" pitchFamily="2" charset="-122"/>
                <a:ea typeface="宋体" panose="02010600030101010101" pitchFamily="2" charset="-122"/>
              </a:rPr>
              <a:t>：</a:t>
            </a:r>
            <a:r>
              <a:rPr lang="en-US" altLang="zh-CN" sz="1800" dirty="0" smtClean="0">
                <a:latin typeface="宋体" panose="02010600030101010101" pitchFamily="2" charset="-122"/>
                <a:ea typeface="宋体" panose="02010600030101010101" pitchFamily="2" charset="-122"/>
              </a:rPr>
              <a:t>B(2,1)</a:t>
            </a:r>
            <a:r>
              <a:rPr lang="zh-CN" altLang="en-US" sz="1800" dirty="0" smtClean="0">
                <a:latin typeface="宋体" panose="02010600030101010101" pitchFamily="2" charset="-122"/>
                <a:ea typeface="宋体" panose="02010600030101010101" pitchFamily="2" charset="-122"/>
              </a:rPr>
              <a:t>和</a:t>
            </a:r>
            <a:r>
              <a:rPr lang="en-US" altLang="zh-CN" sz="1800" dirty="0" smtClean="0">
                <a:latin typeface="宋体" panose="02010600030101010101" pitchFamily="2" charset="-122"/>
                <a:ea typeface="宋体" panose="02010600030101010101" pitchFamily="2" charset="-122"/>
              </a:rPr>
              <a:t>D(5,4)</a:t>
            </a:r>
            <a:endParaRPr lang="zh-CN" altLang="en-US" sz="1800" dirty="0">
              <a:latin typeface="宋体" panose="02010600030101010101" pitchFamily="2" charset="-122"/>
              <a:ea typeface="宋体" panose="02010600030101010101" pitchFamily="2" charset="-122"/>
            </a:endParaRPr>
          </a:p>
        </p:txBody>
      </p:sp>
      <p:pic>
        <p:nvPicPr>
          <p:cNvPr id="5" name="Picture 3"/>
          <p:cNvPicPr>
            <a:picLocks noChangeAspect="1" noChangeArrowheads="1"/>
          </p:cNvPicPr>
          <p:nvPr/>
        </p:nvPicPr>
        <p:blipFill>
          <a:blip r:embed="rId6" cstate="print"/>
          <a:srcRect/>
          <a:stretch>
            <a:fillRect/>
          </a:stretch>
        </p:blipFill>
        <p:spPr bwMode="auto">
          <a:xfrm>
            <a:off x="1619672" y="1628800"/>
            <a:ext cx="4752528" cy="171091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par>
                                <p:cTn id="13" presetID="4" presetClass="entr" presetSubtype="16"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box(in)">
                                      <p:cBhvr>
                                        <p:cTn id="15" dur="500"/>
                                        <p:tgtEl>
                                          <p:spTgt spid="3">
                                            <p:txEl>
                                              <p:pRg st="5" end="5"/>
                                            </p:txEl>
                                          </p:spTgt>
                                        </p:tgtEl>
                                      </p:cBhvr>
                                    </p:animEffect>
                                  </p:childTnLst>
                                </p:cTn>
                              </p:par>
                              <p:par>
                                <p:cTn id="16" presetID="4" presetClass="entr" presetSubtype="16" fill="hold" nodeType="with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box(in)">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1"/>
            <a:ext cx="8229600" cy="1612776"/>
          </a:xfrm>
        </p:spPr>
        <p:txBody>
          <a:bodyPr/>
          <a:lstStyle/>
          <a:p>
            <a:r>
              <a:rPr lang="zh-CN" altLang="en-US" dirty="0" smtClean="0"/>
              <a:t>在开始之前，首先创建一个如前所述的全局文件</a:t>
            </a:r>
            <a:endParaRPr lang="en-US" altLang="zh-CN" dirty="0" smtClean="0"/>
          </a:p>
          <a:p>
            <a:endParaRPr lang="en-US" altLang="zh-CN" dirty="0" smtClean="0"/>
          </a:p>
          <a:p>
            <a:endParaRPr lang="en-US" altLang="zh-CN" dirty="0" smtClean="0"/>
          </a:p>
          <a:p>
            <a:endParaRPr lang="en-US" altLang="zh-CN" dirty="0" smtClean="0"/>
          </a:p>
          <a:p>
            <a:endParaRPr lang="zh-CN" altLang="en-US" dirty="0"/>
          </a:p>
        </p:txBody>
      </p:sp>
      <p:pic>
        <p:nvPicPr>
          <p:cNvPr id="1030" name="Picture 6"/>
          <p:cNvPicPr>
            <a:picLocks noChangeAspect="1" noChangeArrowheads="1"/>
          </p:cNvPicPr>
          <p:nvPr/>
        </p:nvPicPr>
        <p:blipFill>
          <a:blip r:embed="rId6" cstate="print"/>
          <a:srcRect/>
          <a:stretch>
            <a:fillRect/>
          </a:stretch>
        </p:blipFill>
        <p:spPr bwMode="auto">
          <a:xfrm>
            <a:off x="467544" y="3068960"/>
            <a:ext cx="8203594" cy="252028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0"/>
            <a:ext cx="8229600" cy="5069160"/>
          </a:xfrm>
        </p:spPr>
        <p:txBody>
          <a:bodyPr>
            <a:normAutofit/>
          </a:bodyPr>
          <a:lstStyle/>
          <a:p>
            <a:r>
              <a:rPr lang="zh-CN" altLang="en-US" sz="2800" dirty="0" smtClean="0"/>
              <a:t>每个节点读取全局文件，以获得上一轮迭代生成的</a:t>
            </a:r>
            <a:r>
              <a:rPr lang="en-US" altLang="zh-CN" sz="2800" dirty="0" smtClean="0"/>
              <a:t>cluster  centers</a:t>
            </a:r>
            <a:r>
              <a:rPr lang="zh-CN" altLang="en-US" sz="2800" dirty="0" smtClean="0"/>
              <a:t>等信息</a:t>
            </a:r>
            <a:endParaRPr lang="en-US" altLang="zh-CN" sz="2800" dirty="0" smtClean="0"/>
          </a:p>
          <a:p>
            <a:endParaRPr lang="en-US" altLang="zh-CN" sz="2800" dirty="0" smtClean="0"/>
          </a:p>
          <a:p>
            <a:r>
              <a:rPr lang="zh-CN" altLang="en-US" sz="2800" dirty="0" smtClean="0"/>
              <a:t>计算本节点上的每一个点到各个</a:t>
            </a:r>
            <a:r>
              <a:rPr lang="en-US" altLang="zh-CN" sz="2800" dirty="0" smtClean="0"/>
              <a:t>cluster center</a:t>
            </a:r>
            <a:r>
              <a:rPr lang="zh-CN" altLang="en-US" sz="2800" dirty="0" smtClean="0"/>
              <a:t>的距离</a:t>
            </a:r>
            <a:endParaRPr lang="en-US" altLang="zh-CN" sz="2800" dirty="0" smtClean="0"/>
          </a:p>
          <a:p>
            <a:endParaRPr lang="en-US" altLang="zh-CN" sz="2800" dirty="0" smtClean="0"/>
          </a:p>
          <a:p>
            <a:r>
              <a:rPr lang="zh-CN" altLang="en-US" sz="2800" dirty="0" smtClean="0"/>
              <a:t>为每一个数据点，</a:t>
            </a:r>
            <a:r>
              <a:rPr lang="en-US" altLang="zh-CN" sz="2800" dirty="0" smtClean="0"/>
              <a:t>emit</a:t>
            </a:r>
            <a:endParaRPr lang="en-US" altLang="zh-CN" sz="2800" dirty="0" smtClean="0"/>
          </a:p>
          <a:p>
            <a:pPr lvl="1">
              <a:buNone/>
            </a:pPr>
            <a:r>
              <a:rPr lang="en-US" altLang="zh-CN" sz="2400" dirty="0" smtClean="0">
                <a:solidFill>
                  <a:srgbClr val="0000FF"/>
                </a:solidFill>
              </a:rPr>
              <a:t>&lt;cluster  assigned  to , </a:t>
            </a:r>
            <a:r>
              <a:rPr lang="zh-CN" altLang="en-US" sz="2400" dirty="0" smtClean="0">
                <a:solidFill>
                  <a:srgbClr val="0000FF"/>
                </a:solidFill>
              </a:rPr>
              <a:t>数据点自身</a:t>
            </a:r>
            <a:r>
              <a:rPr lang="en-US" altLang="zh-CN" sz="2400" dirty="0" smtClean="0">
                <a:solidFill>
                  <a:srgbClr val="0000FF"/>
                </a:solidFill>
              </a:rPr>
              <a:t>&gt;</a:t>
            </a:r>
            <a:endParaRPr lang="zh-CN" altLang="en-US" sz="2400" dirty="0">
              <a:solidFill>
                <a:srgbClr val="0000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par>
                                <p:cTn id="18" presetID="4" presetClass="entr" presetSubtype="16" fill="hold" nodeType="withEffect">
                                  <p:stCondLst>
                                    <p:cond delay="0"/>
                                  </p:stCondLst>
                                  <p:childTnLst>
                                    <p:set>
                                      <p:cBhvr>
                                        <p:cTn id="19" dur="1" fill="hold">
                                          <p:stCondLst>
                                            <p:cond delay="0"/>
                                          </p:stCondLst>
                                        </p:cTn>
                                        <p:tgtEl>
                                          <p:spTgt spid="3">
                                            <p:txEl>
                                              <p:pRg st="5" end="5"/>
                                            </p:txEl>
                                          </p:spTgt>
                                        </p:tgtEl>
                                        <p:attrNameLst>
                                          <p:attrName>style.visibility</p:attrName>
                                        </p:attrNameLst>
                                      </p:cBhvr>
                                      <p:to>
                                        <p:strVal val="visible"/>
                                      </p:to>
                                    </p:set>
                                    <p:animEffect transition="in" filter="box(in)">
                                      <p:cBhvr>
                                        <p:cTn id="2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1"/>
            <a:ext cx="8229600" cy="1468759"/>
          </a:xfrm>
        </p:spPr>
        <p:txBody>
          <a:bodyPr/>
          <a:lstStyle/>
          <a:p>
            <a:r>
              <a:rPr lang="zh-CN" altLang="en-US" sz="2800" dirty="0" smtClean="0"/>
              <a:t>计算各个数据点到各个</a:t>
            </a:r>
            <a:r>
              <a:rPr lang="en-US" altLang="zh-CN" sz="2800" dirty="0" smtClean="0"/>
              <a:t>cluster</a:t>
            </a:r>
            <a:r>
              <a:rPr lang="zh-CN" altLang="en-US" sz="2800" dirty="0" smtClean="0"/>
              <a:t>的距离，假定是如下的结果</a:t>
            </a:r>
            <a:r>
              <a:rPr lang="en-US" altLang="zh-CN" sz="2800" dirty="0" smtClean="0">
                <a:latin typeface="+mn-ea"/>
              </a:rPr>
              <a:t>  </a:t>
            </a:r>
            <a:endParaRPr lang="en-US" altLang="zh-CN" sz="2800" dirty="0" smtClean="0">
              <a:latin typeface="+mn-ea"/>
            </a:endParaRPr>
          </a:p>
          <a:p>
            <a:endParaRPr lang="zh-CN" altLang="en-US" dirty="0"/>
          </a:p>
        </p:txBody>
      </p:sp>
      <p:pic>
        <p:nvPicPr>
          <p:cNvPr id="2055" name="Picture 7"/>
          <p:cNvPicPr>
            <a:picLocks noChangeAspect="1" noChangeArrowheads="1"/>
          </p:cNvPicPr>
          <p:nvPr/>
        </p:nvPicPr>
        <p:blipFill>
          <a:blip r:embed="rId6" cstate="print"/>
          <a:srcRect/>
          <a:stretch>
            <a:fillRect/>
          </a:stretch>
        </p:blipFill>
        <p:spPr bwMode="auto">
          <a:xfrm>
            <a:off x="1475656" y="2492896"/>
            <a:ext cx="7272808" cy="2667197"/>
          </a:xfrm>
          <a:prstGeom prst="rect">
            <a:avLst/>
          </a:prstGeom>
          <a:noFill/>
          <a:ln w="9525">
            <a:noFill/>
            <a:miter lim="800000"/>
            <a:headEnd/>
            <a:tailEnd/>
          </a:ln>
        </p:spPr>
      </p:pic>
      <p:sp>
        <p:nvSpPr>
          <p:cNvPr id="7" name="TextBox 6"/>
          <p:cNvSpPr txBox="1"/>
          <p:nvPr/>
        </p:nvSpPr>
        <p:spPr>
          <a:xfrm>
            <a:off x="395536" y="3717032"/>
            <a:ext cx="936104" cy="369332"/>
          </a:xfrm>
          <a:prstGeom prst="rect">
            <a:avLst/>
          </a:prstGeom>
          <a:noFill/>
        </p:spPr>
        <p:txBody>
          <a:bodyPr wrap="square" rtlCol="0">
            <a:spAutoFit/>
          </a:bodyPr>
          <a:lstStyle/>
          <a:p>
            <a:r>
              <a:rPr lang="en-US" altLang="zh-CN" dirty="0" smtClean="0"/>
              <a:t>Node-0</a:t>
            </a:r>
            <a:endParaRPr lang="zh-CN" altLang="en-US" dirty="0"/>
          </a:p>
        </p:txBody>
      </p:sp>
      <p:sp>
        <p:nvSpPr>
          <p:cNvPr id="8" name="左中括号 7"/>
          <p:cNvSpPr/>
          <p:nvPr/>
        </p:nvSpPr>
        <p:spPr>
          <a:xfrm>
            <a:off x="1331640" y="3573016"/>
            <a:ext cx="144016" cy="554360"/>
          </a:xfrm>
          <a:prstGeom prst="leftBracket">
            <a:avLst/>
          </a:prstGeom>
          <a:ln w="38100">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TextBox 8"/>
          <p:cNvSpPr txBox="1"/>
          <p:nvPr/>
        </p:nvSpPr>
        <p:spPr>
          <a:xfrm>
            <a:off x="432048" y="4509120"/>
            <a:ext cx="1043608" cy="369332"/>
          </a:xfrm>
          <a:prstGeom prst="rect">
            <a:avLst/>
          </a:prstGeom>
          <a:noFill/>
        </p:spPr>
        <p:txBody>
          <a:bodyPr wrap="square" rtlCol="0">
            <a:spAutoFit/>
          </a:bodyPr>
          <a:lstStyle/>
          <a:p>
            <a:r>
              <a:rPr lang="en-US" altLang="zh-CN" dirty="0" smtClean="0"/>
              <a:t>Node-1</a:t>
            </a:r>
            <a:endParaRPr lang="zh-CN" altLang="en-US" dirty="0"/>
          </a:p>
        </p:txBody>
      </p:sp>
      <p:sp>
        <p:nvSpPr>
          <p:cNvPr id="10" name="左中括号 9"/>
          <p:cNvSpPr/>
          <p:nvPr/>
        </p:nvSpPr>
        <p:spPr>
          <a:xfrm>
            <a:off x="1331640" y="4458816"/>
            <a:ext cx="144016" cy="482352"/>
          </a:xfrm>
          <a:prstGeom prst="leftBracket">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395536" y="5517232"/>
            <a:ext cx="3600400" cy="1261884"/>
          </a:xfrm>
          <a:prstGeom prst="rect">
            <a:avLst/>
          </a:prstGeom>
          <a:solidFill>
            <a:srgbClr val="E3C779"/>
          </a:solidFill>
        </p:spPr>
        <p:txBody>
          <a:bodyPr wrap="square">
            <a:spAutoFit/>
          </a:bodyPr>
          <a:lstStyle/>
          <a:p>
            <a:r>
              <a:rPr lang="en-US" altLang="zh-CN" sz="2800" dirty="0" smtClean="0"/>
              <a:t>node-0</a:t>
            </a:r>
            <a:r>
              <a:rPr lang="zh-CN" altLang="en-US" sz="2800" dirty="0" smtClean="0"/>
              <a:t>输出：</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&lt;cluster-0,  A(1,1)&gt;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C(4,3)&gt;</a:t>
            </a:r>
            <a:endParaRPr lang="en-US" altLang="zh-CN" sz="2400" b="1" dirty="0" smtClean="0">
              <a:solidFill>
                <a:srgbClr val="0000FF"/>
              </a:solidFill>
              <a:latin typeface="新宋体" panose="02010609030101010101" charset="-122"/>
              <a:ea typeface="新宋体" panose="02010609030101010101" charset="-122"/>
            </a:endParaRPr>
          </a:p>
        </p:txBody>
      </p:sp>
      <p:sp>
        <p:nvSpPr>
          <p:cNvPr id="12" name="矩形 11"/>
          <p:cNvSpPr/>
          <p:nvPr/>
        </p:nvSpPr>
        <p:spPr>
          <a:xfrm>
            <a:off x="5364088" y="5445224"/>
            <a:ext cx="3600400" cy="1261884"/>
          </a:xfrm>
          <a:prstGeom prst="rect">
            <a:avLst/>
          </a:prstGeom>
          <a:solidFill>
            <a:srgbClr val="E3C779"/>
          </a:solidFill>
        </p:spPr>
        <p:txBody>
          <a:bodyPr wrap="square">
            <a:spAutoFit/>
          </a:bodyPr>
          <a:lstStyle/>
          <a:p>
            <a:r>
              <a:rPr lang="en-US" altLang="zh-CN" sz="2800" dirty="0" smtClean="0"/>
              <a:t>node-1</a:t>
            </a:r>
            <a:r>
              <a:rPr lang="zh-CN" altLang="en-US" sz="2800" dirty="0" smtClean="0"/>
              <a:t>输出：</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&lt;cluster-1,  B(2,1)&gt;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D(5,4)&gt;</a:t>
            </a:r>
            <a:endParaRPr lang="zh-CN" altLang="en-US" sz="2400" b="1" dirty="0" smtClean="0">
              <a:solidFill>
                <a:srgbClr val="0000FF"/>
              </a:solidFill>
              <a:latin typeface="新宋体" panose="02010609030101010101" charset="-122"/>
              <a:ea typeface="新宋体" panose="02010609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ox(i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0" y="1600200"/>
            <a:ext cx="8964488" cy="4205063"/>
          </a:xfrm>
        </p:spPr>
        <p:txBody>
          <a:bodyPr>
            <a:normAutofit/>
          </a:bodyPr>
          <a:lstStyle/>
          <a:p>
            <a:r>
              <a:rPr lang="zh-CN" altLang="en-US" sz="2800" dirty="0" smtClean="0"/>
              <a:t>利用</a:t>
            </a:r>
            <a:r>
              <a:rPr lang="en-US" altLang="zh-CN" sz="2800" dirty="0" smtClean="0"/>
              <a:t>combiner</a:t>
            </a:r>
            <a:r>
              <a:rPr lang="zh-CN" altLang="en-US" sz="2800" dirty="0" smtClean="0"/>
              <a:t>减少</a:t>
            </a:r>
            <a:r>
              <a:rPr lang="en-US" altLang="zh-CN" sz="2800" dirty="0" smtClean="0"/>
              <a:t>map</a:t>
            </a:r>
            <a:r>
              <a:rPr lang="zh-CN" altLang="en-US" sz="2800" dirty="0" smtClean="0"/>
              <a:t>阶段</a:t>
            </a:r>
            <a:r>
              <a:rPr lang="en-US" altLang="zh-CN" sz="2800" dirty="0" smtClean="0"/>
              <a:t>emit</a:t>
            </a:r>
            <a:r>
              <a:rPr lang="zh-CN" altLang="en-US" sz="2800" dirty="0" smtClean="0"/>
              <a:t>的大量数据</a:t>
            </a:r>
            <a:endParaRPr lang="en-US" altLang="zh-CN" sz="2800" dirty="0" smtClean="0"/>
          </a:p>
          <a:p>
            <a:endParaRPr lang="en-US" altLang="zh-CN" sz="2800" dirty="0" smtClean="0"/>
          </a:p>
          <a:p>
            <a:r>
              <a:rPr lang="en-US" altLang="zh-CN" sz="2800" dirty="0" smtClean="0">
                <a:solidFill>
                  <a:srgbClr val="0000FF"/>
                </a:solidFill>
              </a:rPr>
              <a:t>Combiner</a:t>
            </a:r>
            <a:r>
              <a:rPr lang="zh-CN" altLang="en-US" sz="2800" dirty="0" smtClean="0">
                <a:solidFill>
                  <a:srgbClr val="0000FF"/>
                </a:solidFill>
              </a:rPr>
              <a:t>计算要</a:t>
            </a:r>
            <a:r>
              <a:rPr lang="en-US" altLang="zh-CN" sz="2800" dirty="0" smtClean="0">
                <a:solidFill>
                  <a:srgbClr val="0000FF"/>
                </a:solidFill>
              </a:rPr>
              <a:t>emit</a:t>
            </a:r>
            <a:r>
              <a:rPr lang="zh-CN" altLang="en-US" sz="2800" dirty="0" smtClean="0">
                <a:solidFill>
                  <a:srgbClr val="0000FF"/>
                </a:solidFill>
              </a:rPr>
              <a:t>的所有数据点的均值，以及这些数据点的个数</a:t>
            </a:r>
            <a:endParaRPr lang="en-US" altLang="zh-CN" sz="2800" dirty="0" smtClean="0">
              <a:solidFill>
                <a:srgbClr val="0000FF"/>
              </a:solidFill>
            </a:endParaRPr>
          </a:p>
          <a:p>
            <a:endParaRPr lang="en-US" altLang="zh-CN" sz="2800" dirty="0" smtClean="0"/>
          </a:p>
          <a:p>
            <a:r>
              <a:rPr lang="zh-CN" altLang="en-US" sz="2800" dirty="0" smtClean="0"/>
              <a:t>然后，为每一个</a:t>
            </a:r>
            <a:r>
              <a:rPr lang="en-US" altLang="zh-CN" sz="2800" dirty="0" smtClean="0"/>
              <a:t>cluster</a:t>
            </a:r>
            <a:r>
              <a:rPr lang="zh-CN" altLang="en-US" sz="2800" dirty="0" smtClean="0"/>
              <a:t>发射 </a:t>
            </a:r>
            <a:r>
              <a:rPr lang="en-US" altLang="zh-CN" sz="2800" dirty="0" smtClean="0"/>
              <a:t>key-value pair</a:t>
            </a:r>
            <a:endParaRPr lang="en-US" altLang="zh-CN" sz="2800" dirty="0" smtClean="0"/>
          </a:p>
          <a:p>
            <a:pPr>
              <a:buNone/>
            </a:pPr>
            <a:r>
              <a:rPr lang="en-US" altLang="zh-CN" sz="2800" dirty="0" smtClean="0">
                <a:solidFill>
                  <a:srgbClr val="FF0000"/>
                </a:solidFill>
              </a:rPr>
              <a:t>     </a:t>
            </a:r>
            <a:r>
              <a:rPr lang="en-US" altLang="zh-CN" sz="2400" dirty="0" smtClean="0">
                <a:solidFill>
                  <a:srgbClr val="FF0000"/>
                </a:solidFill>
              </a:rPr>
              <a:t>key     -    cluster  id, </a:t>
            </a:r>
            <a:endParaRPr lang="en-US" altLang="zh-CN" sz="2400" dirty="0" smtClean="0">
              <a:solidFill>
                <a:srgbClr val="FF0000"/>
              </a:solidFill>
            </a:endParaRPr>
          </a:p>
          <a:p>
            <a:pPr>
              <a:buNone/>
            </a:pPr>
            <a:r>
              <a:rPr lang="en-US" altLang="zh-CN" sz="2400" dirty="0" smtClean="0">
                <a:solidFill>
                  <a:srgbClr val="FF0000"/>
                </a:solidFill>
              </a:rPr>
              <a:t>      value  -【 # of data points of this cluster</a:t>
            </a:r>
            <a:r>
              <a:rPr lang="zh-CN" altLang="en-US" sz="2400" dirty="0" smtClean="0">
                <a:solidFill>
                  <a:srgbClr val="FF0000"/>
                </a:solidFill>
              </a:rPr>
              <a:t>，</a:t>
            </a:r>
            <a:r>
              <a:rPr lang="en-US" altLang="zh-CN" sz="2400" dirty="0" smtClean="0">
                <a:solidFill>
                  <a:srgbClr val="FF0000"/>
                </a:solidFill>
              </a:rPr>
              <a:t> mean】</a:t>
            </a:r>
            <a:endParaRPr lang="zh-CN" altLang="en-US" sz="24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ox(in)">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ox(in)">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484784"/>
            <a:ext cx="8219256" cy="5373216"/>
          </a:xfrm>
        </p:spPr>
        <p:txBody>
          <a:bodyPr>
            <a:normAutofit/>
          </a:bodyPr>
          <a:lstStyle/>
          <a:p>
            <a:r>
              <a:rPr lang="en-US" altLang="zh-CN" sz="2800" dirty="0" smtClean="0">
                <a:solidFill>
                  <a:srgbClr val="0000FF"/>
                </a:solidFill>
              </a:rPr>
              <a:t>Map</a:t>
            </a:r>
            <a:r>
              <a:rPr lang="zh-CN" altLang="en-US" sz="2800" dirty="0" smtClean="0">
                <a:solidFill>
                  <a:srgbClr val="0000FF"/>
                </a:solidFill>
              </a:rPr>
              <a:t>的输出（即</a:t>
            </a:r>
            <a:r>
              <a:rPr lang="en-US" altLang="zh-CN" sz="2800" dirty="0" smtClean="0">
                <a:solidFill>
                  <a:srgbClr val="0000FF"/>
                </a:solidFill>
              </a:rPr>
              <a:t>Combiner</a:t>
            </a:r>
            <a:r>
              <a:rPr lang="zh-CN" altLang="en-US" sz="2800" dirty="0" smtClean="0">
                <a:solidFill>
                  <a:srgbClr val="0000FF"/>
                </a:solidFill>
              </a:rPr>
              <a:t>的输入）：</a:t>
            </a:r>
            <a:endParaRPr lang="en-US" altLang="zh-CN" sz="2800" dirty="0" smtClean="0">
              <a:solidFill>
                <a:srgbClr val="0000FF"/>
              </a:solidFill>
            </a:endParaRPr>
          </a:p>
          <a:p>
            <a:endParaRPr lang="en-US" altLang="zh-CN" dirty="0" smtClean="0"/>
          </a:p>
          <a:p>
            <a:endParaRPr lang="en-US" altLang="zh-CN" dirty="0" smtClean="0"/>
          </a:p>
          <a:p>
            <a:endParaRPr lang="en-US" altLang="zh-CN" sz="2800" dirty="0" smtClean="0">
              <a:solidFill>
                <a:srgbClr val="FF0000"/>
              </a:solidFill>
            </a:endParaRPr>
          </a:p>
          <a:p>
            <a:r>
              <a:rPr lang="en-US" altLang="zh-CN" sz="2800" dirty="0" smtClean="0">
                <a:solidFill>
                  <a:srgbClr val="0000FF"/>
                </a:solidFill>
              </a:rPr>
              <a:t>Combiner</a:t>
            </a:r>
            <a:r>
              <a:rPr lang="zh-CN" altLang="en-US" sz="2800" dirty="0" smtClean="0">
                <a:solidFill>
                  <a:srgbClr val="0000FF"/>
                </a:solidFill>
              </a:rPr>
              <a:t>的输出</a:t>
            </a:r>
            <a:endParaRPr lang="en-US" altLang="zh-CN" sz="2800" dirty="0" smtClean="0">
              <a:solidFill>
                <a:srgbClr val="0000FF"/>
              </a:solidFill>
            </a:endParaRPr>
          </a:p>
          <a:p>
            <a:r>
              <a:rPr lang="en-US" altLang="zh-CN" sz="2000" dirty="0" smtClean="0">
                <a:solidFill>
                  <a:srgbClr val="FF0000"/>
                </a:solidFill>
              </a:rPr>
              <a:t>key  - cluster  id</a:t>
            </a:r>
            <a:endParaRPr lang="en-US" altLang="zh-CN" sz="2000" dirty="0" smtClean="0">
              <a:solidFill>
                <a:srgbClr val="FF0000"/>
              </a:solidFill>
            </a:endParaRPr>
          </a:p>
          <a:p>
            <a:r>
              <a:rPr lang="en-US" altLang="zh-CN" sz="2000" dirty="0" smtClean="0">
                <a:solidFill>
                  <a:srgbClr val="FF0000"/>
                </a:solidFill>
              </a:rPr>
              <a:t>value -【 # of data points of this cluster</a:t>
            </a:r>
            <a:r>
              <a:rPr lang="zh-CN" altLang="en-US" sz="2000" dirty="0" smtClean="0">
                <a:solidFill>
                  <a:srgbClr val="FF0000"/>
                </a:solidFill>
              </a:rPr>
              <a:t>，</a:t>
            </a:r>
            <a:r>
              <a:rPr lang="en-US" altLang="zh-CN" sz="2000" dirty="0" smtClean="0">
                <a:solidFill>
                  <a:srgbClr val="FF0000"/>
                </a:solidFill>
              </a:rPr>
              <a:t> mean】 </a:t>
            </a:r>
            <a:endParaRPr lang="en-US" altLang="zh-CN" sz="2000" dirty="0" smtClean="0"/>
          </a:p>
          <a:p>
            <a:endParaRPr lang="en-US" altLang="zh-CN" sz="2000" dirty="0" smtClean="0"/>
          </a:p>
          <a:p>
            <a:endParaRPr lang="en-US" altLang="zh-CN" sz="2000" dirty="0" smtClean="0"/>
          </a:p>
          <a:p>
            <a:endParaRPr lang="en-US" altLang="zh-CN" sz="2000" dirty="0" smtClean="0"/>
          </a:p>
          <a:p>
            <a:endParaRPr lang="zh-CN" altLang="en-US" dirty="0"/>
          </a:p>
        </p:txBody>
      </p:sp>
      <p:sp>
        <p:nvSpPr>
          <p:cNvPr id="5" name="矩形 4"/>
          <p:cNvSpPr/>
          <p:nvPr/>
        </p:nvSpPr>
        <p:spPr>
          <a:xfrm>
            <a:off x="755576" y="1988840"/>
            <a:ext cx="3384376" cy="1261884"/>
          </a:xfrm>
          <a:prstGeom prst="rect">
            <a:avLst/>
          </a:prstGeom>
          <a:solidFill>
            <a:srgbClr val="E3C779"/>
          </a:solidFill>
        </p:spPr>
        <p:txBody>
          <a:bodyPr wrap="square">
            <a:spAutoFit/>
          </a:bodyPr>
          <a:lstStyle/>
          <a:p>
            <a:r>
              <a:rPr lang="en-US" altLang="zh-CN" sz="2800" dirty="0" smtClean="0"/>
              <a:t>node-0</a:t>
            </a:r>
            <a:r>
              <a:rPr lang="zh-CN" altLang="en-US" sz="2800" dirty="0" smtClean="0"/>
              <a:t> 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&lt;cluster-0,  A(1,1)&gt;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C(4,3)&gt;</a:t>
            </a:r>
            <a:endParaRPr lang="en-US" altLang="zh-CN" sz="2400" b="1" dirty="0" smtClean="0">
              <a:solidFill>
                <a:srgbClr val="0000FF"/>
              </a:solidFill>
              <a:latin typeface="新宋体" panose="02010609030101010101" charset="-122"/>
              <a:ea typeface="新宋体" panose="02010609030101010101" charset="-122"/>
            </a:endParaRPr>
          </a:p>
        </p:txBody>
      </p:sp>
      <p:sp>
        <p:nvSpPr>
          <p:cNvPr id="6" name="矩形 5"/>
          <p:cNvSpPr/>
          <p:nvPr/>
        </p:nvSpPr>
        <p:spPr>
          <a:xfrm>
            <a:off x="4788024" y="1988840"/>
            <a:ext cx="3600400" cy="1261884"/>
          </a:xfrm>
          <a:prstGeom prst="rect">
            <a:avLst/>
          </a:prstGeom>
          <a:solidFill>
            <a:srgbClr val="E3C779"/>
          </a:solidFill>
        </p:spPr>
        <p:txBody>
          <a:bodyPr wrap="square">
            <a:spAutoFit/>
          </a:bodyPr>
          <a:lstStyle/>
          <a:p>
            <a:r>
              <a:rPr lang="en-US" altLang="zh-CN" sz="2800" dirty="0" smtClean="0"/>
              <a:t>node-1</a:t>
            </a:r>
            <a:r>
              <a:rPr lang="zh-CN" altLang="en-US" sz="2800" dirty="0" smtClean="0"/>
              <a:t>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&lt;cluster-1,  B(2,1)&gt;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D(5,4)&gt;</a:t>
            </a:r>
            <a:endParaRPr lang="zh-CN" altLang="en-US" sz="2400" b="1" dirty="0" smtClean="0">
              <a:solidFill>
                <a:srgbClr val="0000FF"/>
              </a:solidFill>
              <a:latin typeface="新宋体" panose="02010609030101010101" charset="-122"/>
              <a:ea typeface="新宋体" panose="02010609030101010101" charset="-122"/>
            </a:endParaRPr>
          </a:p>
        </p:txBody>
      </p:sp>
      <p:sp>
        <p:nvSpPr>
          <p:cNvPr id="7" name="矩形 6"/>
          <p:cNvSpPr/>
          <p:nvPr/>
        </p:nvSpPr>
        <p:spPr>
          <a:xfrm>
            <a:off x="179512" y="5229200"/>
            <a:ext cx="4104456" cy="1261884"/>
          </a:xfrm>
          <a:prstGeom prst="rect">
            <a:avLst/>
          </a:prstGeom>
          <a:solidFill>
            <a:schemeClr val="accent3">
              <a:lumMod val="60000"/>
              <a:lumOff val="40000"/>
            </a:schemeClr>
          </a:solidFill>
        </p:spPr>
        <p:txBody>
          <a:bodyPr wrap="square">
            <a:spAutoFit/>
          </a:bodyPr>
          <a:lstStyle/>
          <a:p>
            <a:r>
              <a:rPr lang="en-US" altLang="zh-CN" sz="2800" dirty="0" smtClean="0"/>
              <a:t>node-0</a:t>
            </a:r>
            <a:r>
              <a:rPr lang="zh-CN" altLang="en-US" sz="2800" dirty="0" smtClean="0"/>
              <a:t>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&lt;cluster-0,  【1,(1,1)】&gt;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【1,(4,3)】&gt;</a:t>
            </a:r>
            <a:endParaRPr lang="en-US" altLang="zh-CN" sz="2400" b="1" dirty="0" smtClean="0">
              <a:solidFill>
                <a:srgbClr val="0000FF"/>
              </a:solidFill>
              <a:latin typeface="新宋体" panose="02010609030101010101" charset="-122"/>
              <a:ea typeface="新宋体" panose="02010609030101010101" charset="-122"/>
            </a:endParaRPr>
          </a:p>
        </p:txBody>
      </p:sp>
      <p:sp>
        <p:nvSpPr>
          <p:cNvPr id="8" name="矩形 7"/>
          <p:cNvSpPr/>
          <p:nvPr/>
        </p:nvSpPr>
        <p:spPr>
          <a:xfrm>
            <a:off x="4319464" y="5445224"/>
            <a:ext cx="4824536" cy="892552"/>
          </a:xfrm>
          <a:prstGeom prst="rect">
            <a:avLst/>
          </a:prstGeom>
          <a:solidFill>
            <a:schemeClr val="accent3">
              <a:lumMod val="60000"/>
              <a:lumOff val="40000"/>
            </a:schemeClr>
          </a:solidFill>
        </p:spPr>
        <p:txBody>
          <a:bodyPr wrap="square">
            <a:spAutoFit/>
          </a:bodyPr>
          <a:lstStyle/>
          <a:p>
            <a:r>
              <a:rPr lang="en-US" altLang="zh-CN" sz="2800" dirty="0" smtClean="0"/>
              <a:t>node-1</a:t>
            </a:r>
            <a:r>
              <a:rPr lang="zh-CN" altLang="en-US" sz="2800" dirty="0" smtClean="0"/>
              <a:t>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&lt;cluster-1,  【2,(3.5,2.5)】&gt;</a:t>
            </a:r>
            <a:endParaRPr lang="en-US" altLang="zh-CN" sz="2400" b="1" dirty="0" smtClean="0">
              <a:solidFill>
                <a:srgbClr val="0000FF"/>
              </a:solidFill>
              <a:latin typeface="新宋体" panose="02010609030101010101" charset="-122"/>
              <a:ea typeface="新宋体" panose="02010609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ox(in)">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box(in)">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ox(in)">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ox(in)">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0" y="1509395"/>
            <a:ext cx="9144000" cy="5069160"/>
          </a:xfrm>
        </p:spPr>
        <p:txBody>
          <a:bodyPr>
            <a:normAutofit/>
          </a:bodyPr>
          <a:lstStyle/>
          <a:p>
            <a:r>
              <a:rPr lang="zh-CN" altLang="en-US" sz="2800" dirty="0" smtClean="0"/>
              <a:t>由于</a:t>
            </a:r>
            <a:r>
              <a:rPr lang="en-US" altLang="zh-CN" sz="2800" dirty="0" smtClean="0"/>
              <a:t>map</a:t>
            </a:r>
            <a:r>
              <a:rPr lang="zh-CN" altLang="en-US" sz="2800" dirty="0" smtClean="0"/>
              <a:t>阶段</a:t>
            </a:r>
            <a:r>
              <a:rPr lang="en-US" altLang="zh-CN" sz="2800" dirty="0" smtClean="0"/>
              <a:t>emit</a:t>
            </a:r>
            <a:r>
              <a:rPr lang="zh-CN" altLang="en-US" sz="2800" dirty="0" smtClean="0"/>
              <a:t>的</a:t>
            </a:r>
            <a:r>
              <a:rPr lang="en-US" altLang="zh-CN" sz="2800" dirty="0" smtClean="0"/>
              <a:t>key</a:t>
            </a:r>
            <a:r>
              <a:rPr lang="zh-CN" altLang="en-US" sz="2800" dirty="0" smtClean="0"/>
              <a:t>是</a:t>
            </a:r>
            <a:r>
              <a:rPr lang="en-US" altLang="zh-CN" sz="2800" dirty="0" smtClean="0"/>
              <a:t>cluster-id</a:t>
            </a:r>
            <a:r>
              <a:rPr lang="zh-CN" altLang="en-US" sz="2800" dirty="0" smtClean="0"/>
              <a:t>，所以</a:t>
            </a:r>
            <a:r>
              <a:rPr lang="zh-CN" altLang="en-US" sz="2800" dirty="0" smtClean="0">
                <a:solidFill>
                  <a:srgbClr val="FF0000"/>
                </a:solidFill>
              </a:rPr>
              <a:t>每个  </a:t>
            </a:r>
            <a:r>
              <a:rPr lang="en-US" altLang="zh-CN" sz="2800" dirty="0" smtClean="0">
                <a:solidFill>
                  <a:srgbClr val="FF0000"/>
                </a:solidFill>
              </a:rPr>
              <a:t>cluster</a:t>
            </a:r>
            <a:r>
              <a:rPr lang="zh-CN" altLang="en-US" sz="2800" dirty="0" smtClean="0">
                <a:solidFill>
                  <a:srgbClr val="FF0000"/>
                </a:solidFill>
              </a:rPr>
              <a:t>的全部数据将被发送同一个</a:t>
            </a:r>
            <a:r>
              <a:rPr lang="en-US" altLang="zh-CN" sz="2800" dirty="0" smtClean="0">
                <a:solidFill>
                  <a:srgbClr val="FF0000"/>
                </a:solidFill>
              </a:rPr>
              <a:t>reducer</a:t>
            </a:r>
            <a:r>
              <a:rPr lang="zh-CN" altLang="en-US" sz="2800" dirty="0" smtClean="0"/>
              <a:t>，包括：</a:t>
            </a:r>
            <a:endParaRPr lang="en-US" altLang="zh-CN" sz="2800" dirty="0" smtClean="0"/>
          </a:p>
          <a:p>
            <a:pPr lvl="1"/>
            <a:r>
              <a:rPr lang="zh-CN" altLang="en-US" sz="2100" dirty="0" smtClean="0">
                <a:solidFill>
                  <a:srgbClr val="0000FF"/>
                </a:solidFill>
              </a:rPr>
              <a:t>该</a:t>
            </a:r>
            <a:r>
              <a:rPr lang="en-US" altLang="zh-CN" sz="2100" dirty="0" smtClean="0">
                <a:solidFill>
                  <a:srgbClr val="0000FF"/>
                </a:solidFill>
              </a:rPr>
              <a:t>cluster </a:t>
            </a:r>
            <a:r>
              <a:rPr lang="zh-CN" altLang="en-US" sz="2100" dirty="0" smtClean="0">
                <a:solidFill>
                  <a:srgbClr val="0000FF"/>
                </a:solidFill>
              </a:rPr>
              <a:t>的</a:t>
            </a:r>
            <a:r>
              <a:rPr lang="en-US" altLang="zh-CN" sz="2100" dirty="0" smtClean="0">
                <a:solidFill>
                  <a:srgbClr val="0000FF"/>
                </a:solidFill>
              </a:rPr>
              <a:t>id</a:t>
            </a:r>
            <a:endParaRPr lang="en-US" altLang="zh-CN" sz="2100" dirty="0" smtClean="0">
              <a:solidFill>
                <a:srgbClr val="0000FF"/>
              </a:solidFill>
            </a:endParaRPr>
          </a:p>
          <a:p>
            <a:pPr lvl="1"/>
            <a:r>
              <a:rPr lang="zh-CN" altLang="en-US" sz="2500" dirty="0" smtClean="0">
                <a:solidFill>
                  <a:srgbClr val="0000FF"/>
                </a:solidFill>
              </a:rPr>
              <a:t>该</a:t>
            </a:r>
            <a:r>
              <a:rPr lang="en-US" altLang="zh-CN" sz="2500" dirty="0" smtClean="0">
                <a:solidFill>
                  <a:srgbClr val="0000FF"/>
                </a:solidFill>
              </a:rPr>
              <a:t>cluster</a:t>
            </a:r>
            <a:r>
              <a:rPr lang="zh-CN" altLang="en-US" sz="2500" dirty="0" smtClean="0">
                <a:solidFill>
                  <a:srgbClr val="0000FF"/>
                </a:solidFill>
              </a:rPr>
              <a:t>的数据点的均值，及对应于该均值的数据点的个数</a:t>
            </a:r>
            <a:endParaRPr lang="en-US" altLang="zh-CN" sz="2500" dirty="0" smtClean="0">
              <a:solidFill>
                <a:srgbClr val="0000FF"/>
              </a:solidFill>
            </a:endParaRPr>
          </a:p>
          <a:p>
            <a:pPr lvl="1"/>
            <a:endParaRPr lang="en-US" altLang="zh-CN" sz="2500" dirty="0" smtClean="0">
              <a:solidFill>
                <a:srgbClr val="0000FF"/>
              </a:solidFill>
            </a:endParaRPr>
          </a:p>
          <a:p>
            <a:r>
              <a:rPr lang="zh-CN" altLang="en-US" sz="2800" dirty="0" smtClean="0"/>
              <a:t>然后经计算后输出</a:t>
            </a:r>
            <a:endParaRPr lang="en-US" altLang="zh-CN" sz="2800" dirty="0" smtClean="0"/>
          </a:p>
          <a:p>
            <a:pPr lvl="1">
              <a:buFont typeface="Wingdings 2" panose="05020102010507070707" pitchFamily="18" charset="2"/>
              <a:buChar char=""/>
            </a:pPr>
            <a:r>
              <a:rPr lang="zh-CN" altLang="en-US" sz="2400" dirty="0" smtClean="0">
                <a:solidFill>
                  <a:srgbClr val="0000FF"/>
                </a:solidFill>
              </a:rPr>
              <a:t>当前的迭代计数</a:t>
            </a:r>
            <a:endParaRPr lang="en-US" altLang="zh-CN" sz="2400" dirty="0" smtClean="0">
              <a:solidFill>
                <a:srgbClr val="0000FF"/>
              </a:solidFill>
            </a:endParaRPr>
          </a:p>
          <a:p>
            <a:pPr lvl="1">
              <a:buFont typeface="Wingdings 2" panose="05020102010507070707" pitchFamily="18" charset="2"/>
              <a:buChar char=""/>
            </a:pPr>
            <a:r>
              <a:rPr lang="en-US" altLang="zh-CN" sz="2400" dirty="0" smtClean="0">
                <a:solidFill>
                  <a:srgbClr val="0000FF"/>
                </a:solidFill>
              </a:rPr>
              <a:t>cluster  id</a:t>
            </a:r>
            <a:endParaRPr lang="en-US" altLang="zh-CN" sz="2400" dirty="0" smtClean="0">
              <a:solidFill>
                <a:srgbClr val="0000FF"/>
              </a:solidFill>
            </a:endParaRPr>
          </a:p>
          <a:p>
            <a:pPr lvl="1">
              <a:buFont typeface="Wingdings 2" panose="05020102010507070707" pitchFamily="18" charset="2"/>
              <a:buChar char=""/>
            </a:pPr>
            <a:r>
              <a:rPr lang="en-US" altLang="zh-CN" sz="2400" dirty="0" smtClean="0">
                <a:solidFill>
                  <a:srgbClr val="0000FF"/>
                </a:solidFill>
              </a:rPr>
              <a:t>cluster  center</a:t>
            </a:r>
            <a:endParaRPr lang="en-US" altLang="zh-CN" sz="2400" dirty="0" smtClean="0">
              <a:solidFill>
                <a:srgbClr val="0000FF"/>
              </a:solidFill>
            </a:endParaRPr>
          </a:p>
          <a:p>
            <a:pPr lvl="1">
              <a:buFont typeface="Wingdings 2" panose="05020102010507070707" pitchFamily="18" charset="2"/>
              <a:buChar char=""/>
            </a:pPr>
            <a:r>
              <a:rPr lang="zh-CN" altLang="en-US" sz="2400" dirty="0" smtClean="0">
                <a:solidFill>
                  <a:srgbClr val="0000FF"/>
                </a:solidFill>
              </a:rPr>
              <a:t>属于该</a:t>
            </a:r>
            <a:r>
              <a:rPr lang="en-US" altLang="zh-CN" sz="2400" dirty="0" smtClean="0">
                <a:solidFill>
                  <a:srgbClr val="0000FF"/>
                </a:solidFill>
              </a:rPr>
              <a:t>cluster  center</a:t>
            </a:r>
            <a:r>
              <a:rPr lang="zh-CN" altLang="en-US" sz="2400" dirty="0" smtClean="0">
                <a:solidFill>
                  <a:srgbClr val="0000FF"/>
                </a:solidFill>
              </a:rPr>
              <a:t>的数据点的个数</a:t>
            </a:r>
            <a:endParaRPr lang="en-US" altLang="zh-CN" sz="2400" dirty="0" smtClean="0">
              <a:solidFill>
                <a:srgbClr val="0000FF"/>
              </a:solidFill>
            </a:endParaRPr>
          </a:p>
          <a:p>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ox(i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ox(i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ox(in)">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ox(in)">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ox(in)">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ox(in)">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ox(in)">
                                      <p:cBhvr>
                                        <p:cTn id="4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179512" y="1600200"/>
            <a:ext cx="8712968" cy="5069160"/>
          </a:xfrm>
        </p:spPr>
        <p:txBody>
          <a:bodyPr>
            <a:normAutofit/>
          </a:bodyPr>
          <a:lstStyle/>
          <a:p>
            <a:r>
              <a:rPr lang="zh-CN" altLang="en-US" sz="2800" dirty="0" smtClean="0"/>
              <a:t>在上一阶段，</a:t>
            </a:r>
            <a:r>
              <a:rPr lang="en-US" altLang="zh-CN" sz="2800" dirty="0" smtClean="0"/>
              <a:t>Combiner</a:t>
            </a:r>
            <a:r>
              <a:rPr lang="zh-CN" altLang="en-US" sz="2800" dirty="0" smtClean="0"/>
              <a:t>的输入</a:t>
            </a:r>
            <a:endParaRPr lang="en-US" altLang="zh-CN" sz="2800" dirty="0" smtClean="0"/>
          </a:p>
          <a:p>
            <a:endParaRPr lang="en-US" altLang="zh-CN" dirty="0" smtClean="0"/>
          </a:p>
          <a:p>
            <a:endParaRPr lang="en-US" altLang="zh-CN" dirty="0" smtClean="0"/>
          </a:p>
          <a:p>
            <a:endParaRPr lang="en-US" altLang="zh-CN" sz="1600" dirty="0" smtClean="0"/>
          </a:p>
          <a:p>
            <a:endParaRPr lang="en-US" altLang="zh-CN" sz="1600" dirty="0" smtClean="0"/>
          </a:p>
          <a:p>
            <a:r>
              <a:rPr lang="zh-CN" altLang="en-US" sz="2800" dirty="0" smtClean="0"/>
              <a:t>两个</a:t>
            </a:r>
            <a:r>
              <a:rPr lang="en-US" altLang="zh-CN" sz="2800" dirty="0" smtClean="0"/>
              <a:t>reducer</a:t>
            </a:r>
            <a:r>
              <a:rPr lang="zh-CN" altLang="en-US" sz="2800" dirty="0" smtClean="0"/>
              <a:t>分别收到</a:t>
            </a:r>
            <a:endParaRPr lang="en-US" altLang="zh-CN" sz="2800" dirty="0" smtClean="0"/>
          </a:p>
          <a:p>
            <a:endParaRPr lang="en-US" altLang="zh-CN" sz="1600" dirty="0" smtClean="0"/>
          </a:p>
          <a:p>
            <a:endParaRPr lang="en-US" altLang="zh-CN" sz="1600" dirty="0" smtClean="0">
              <a:latin typeface="华文宋体" panose="02010600040101010101" pitchFamily="2" charset="-122"/>
              <a:ea typeface="华文宋体" panose="02010600040101010101" pitchFamily="2" charset="-122"/>
            </a:endParaRPr>
          </a:p>
          <a:p>
            <a:pPr>
              <a:buNone/>
            </a:pPr>
            <a:endParaRPr lang="en-US" altLang="zh-CN" sz="1600" dirty="0" smtClean="0"/>
          </a:p>
          <a:p>
            <a:pPr>
              <a:buNone/>
            </a:pPr>
            <a:endParaRPr lang="en-US" altLang="zh-CN" sz="1600" dirty="0" smtClean="0"/>
          </a:p>
          <a:p>
            <a:endParaRPr lang="en-US" altLang="zh-CN" dirty="0" smtClean="0"/>
          </a:p>
          <a:p>
            <a:endParaRPr lang="zh-CN" altLang="en-US" dirty="0"/>
          </a:p>
        </p:txBody>
      </p:sp>
      <p:sp>
        <p:nvSpPr>
          <p:cNvPr id="5" name="矩形 4"/>
          <p:cNvSpPr/>
          <p:nvPr/>
        </p:nvSpPr>
        <p:spPr>
          <a:xfrm>
            <a:off x="755576" y="2276872"/>
            <a:ext cx="3600400" cy="1261884"/>
          </a:xfrm>
          <a:prstGeom prst="rect">
            <a:avLst/>
          </a:prstGeom>
          <a:solidFill>
            <a:srgbClr val="E3C779"/>
          </a:solidFill>
        </p:spPr>
        <p:txBody>
          <a:bodyPr wrap="square">
            <a:spAutoFit/>
          </a:bodyPr>
          <a:lstStyle/>
          <a:p>
            <a:r>
              <a:rPr lang="en-US" altLang="zh-CN" sz="2800" dirty="0" smtClean="0"/>
              <a:t>node-0</a:t>
            </a:r>
            <a:r>
              <a:rPr lang="zh-CN" altLang="en-US" sz="2800" dirty="0" smtClean="0"/>
              <a:t> 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&lt;cluster-0,  A(1,1)&gt;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C(4,3)&gt;</a:t>
            </a:r>
            <a:endParaRPr lang="en-US" altLang="zh-CN" sz="2400" b="1" dirty="0" smtClean="0">
              <a:solidFill>
                <a:srgbClr val="0000FF"/>
              </a:solidFill>
              <a:latin typeface="新宋体" panose="02010609030101010101" charset="-122"/>
              <a:ea typeface="新宋体" panose="02010609030101010101" charset="-122"/>
            </a:endParaRPr>
          </a:p>
        </p:txBody>
      </p:sp>
      <p:sp>
        <p:nvSpPr>
          <p:cNvPr id="6" name="矩形 5"/>
          <p:cNvSpPr/>
          <p:nvPr/>
        </p:nvSpPr>
        <p:spPr>
          <a:xfrm>
            <a:off x="4788024" y="2276872"/>
            <a:ext cx="3600400" cy="1261884"/>
          </a:xfrm>
          <a:prstGeom prst="rect">
            <a:avLst/>
          </a:prstGeom>
          <a:solidFill>
            <a:srgbClr val="E3C779"/>
          </a:solidFill>
        </p:spPr>
        <p:txBody>
          <a:bodyPr wrap="square">
            <a:spAutoFit/>
          </a:bodyPr>
          <a:lstStyle/>
          <a:p>
            <a:r>
              <a:rPr lang="en-US" altLang="zh-CN" sz="2800" dirty="0" smtClean="0"/>
              <a:t>node-1</a:t>
            </a:r>
            <a:r>
              <a:rPr lang="zh-CN" altLang="en-US" sz="2800" dirty="0" smtClean="0"/>
              <a:t>发射：</a:t>
            </a:r>
            <a:endParaRPr lang="en-US" altLang="zh-CN" sz="2800" dirty="0" smtClean="0"/>
          </a:p>
          <a:p>
            <a:r>
              <a:rPr lang="en-US" altLang="zh-CN" sz="2400" b="1" dirty="0" smtClean="0">
                <a:solidFill>
                  <a:srgbClr val="0000FF"/>
                </a:solidFill>
                <a:latin typeface="新宋体" panose="02010609030101010101" charset="-122"/>
                <a:ea typeface="新宋体" panose="02010609030101010101" charset="-122"/>
              </a:rPr>
              <a:t>&lt;cluster-1,  B(2,1)&gt;</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  D(5,4)&gt;</a:t>
            </a:r>
            <a:endParaRPr lang="zh-CN" altLang="en-US" sz="2400" b="1" dirty="0" smtClean="0">
              <a:solidFill>
                <a:srgbClr val="0000FF"/>
              </a:solidFill>
              <a:latin typeface="新宋体" panose="02010609030101010101" charset="-122"/>
              <a:ea typeface="新宋体" panose="02010609030101010101" charset="-122"/>
            </a:endParaRPr>
          </a:p>
        </p:txBody>
      </p:sp>
      <p:sp>
        <p:nvSpPr>
          <p:cNvPr id="7" name="矩形 6"/>
          <p:cNvSpPr/>
          <p:nvPr/>
        </p:nvSpPr>
        <p:spPr>
          <a:xfrm>
            <a:off x="755576" y="4365104"/>
            <a:ext cx="3888432" cy="830997"/>
          </a:xfrm>
          <a:prstGeom prst="rect">
            <a:avLst/>
          </a:prstGeom>
          <a:solidFill>
            <a:schemeClr val="accent3">
              <a:lumMod val="60000"/>
              <a:lumOff val="40000"/>
            </a:schemeClr>
          </a:solidFill>
        </p:spPr>
        <p:txBody>
          <a:bodyPr wrap="square">
            <a:spAutoFit/>
          </a:bodyPr>
          <a:lstStyle/>
          <a:p>
            <a:r>
              <a:rPr lang="en-US" altLang="zh-CN" sz="2400" dirty="0" smtClean="0"/>
              <a:t>Reducer-0</a:t>
            </a:r>
            <a:r>
              <a:rPr lang="zh-CN" altLang="en-US" sz="2400" dirty="0" smtClean="0"/>
              <a:t>：</a:t>
            </a:r>
            <a:endParaRPr lang="en-US" altLang="zh-CN" sz="2400" dirty="0" smtClean="0"/>
          </a:p>
          <a:p>
            <a:r>
              <a:rPr lang="en-US" altLang="zh-CN" sz="2400" b="1" dirty="0" smtClean="0">
                <a:solidFill>
                  <a:srgbClr val="0000FF"/>
                </a:solidFill>
                <a:latin typeface="新宋体" panose="02010609030101010101" charset="-122"/>
                <a:ea typeface="新宋体" panose="02010609030101010101" charset="-122"/>
              </a:rPr>
              <a:t>&lt;cluster-0,  【1,(1,1)】</a:t>
            </a:r>
            <a:endParaRPr lang="en-US" altLang="zh-CN" sz="2400" b="1" dirty="0" smtClean="0">
              <a:solidFill>
                <a:srgbClr val="0000FF"/>
              </a:solidFill>
              <a:latin typeface="新宋体" panose="02010609030101010101" charset="-122"/>
              <a:ea typeface="新宋体" panose="02010609030101010101" charset="-122"/>
            </a:endParaRPr>
          </a:p>
        </p:txBody>
      </p:sp>
      <p:sp>
        <p:nvSpPr>
          <p:cNvPr id="8" name="矩形 7"/>
          <p:cNvSpPr/>
          <p:nvPr/>
        </p:nvSpPr>
        <p:spPr>
          <a:xfrm>
            <a:off x="755576" y="5445224"/>
            <a:ext cx="4968552" cy="1200329"/>
          </a:xfrm>
          <a:prstGeom prst="rect">
            <a:avLst/>
          </a:prstGeom>
          <a:solidFill>
            <a:schemeClr val="accent3">
              <a:lumMod val="60000"/>
              <a:lumOff val="40000"/>
            </a:schemeClr>
          </a:solidFill>
        </p:spPr>
        <p:txBody>
          <a:bodyPr wrap="square">
            <a:spAutoFit/>
          </a:bodyPr>
          <a:lstStyle/>
          <a:p>
            <a:r>
              <a:rPr lang="en-US" altLang="zh-CN" sz="2400" dirty="0" smtClean="0"/>
              <a:t>Reducer-1</a:t>
            </a:r>
            <a:r>
              <a:rPr lang="zh-CN" altLang="en-US" sz="2400" dirty="0" smtClean="0"/>
              <a:t>：</a:t>
            </a:r>
            <a:endParaRPr lang="en-US" altLang="zh-CN" sz="2400" dirty="0" smtClean="0"/>
          </a:p>
          <a:p>
            <a:r>
              <a:rPr lang="en-US" altLang="zh-CN" sz="2400" b="1" dirty="0" smtClean="0">
                <a:solidFill>
                  <a:srgbClr val="0000FF"/>
                </a:solidFill>
                <a:latin typeface="新宋体" panose="02010609030101010101" charset="-122"/>
                <a:ea typeface="新宋体" panose="02010609030101010101" charset="-122"/>
              </a:rPr>
              <a:t>&lt;cluster-1,【1,(4,3)】</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&lt;cluster-1,【2,,(3.5,2.5)】</a:t>
            </a:r>
            <a:endParaRPr lang="en-US" altLang="zh-CN" sz="2400" b="1" dirty="0" smtClean="0">
              <a:solidFill>
                <a:srgbClr val="0000FF"/>
              </a:solidFill>
              <a:latin typeface="新宋体" panose="02010609030101010101" charset="-122"/>
              <a:ea typeface="新宋体" panose="02010609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ox(in)">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ox(i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251520" y="1600200"/>
            <a:ext cx="8435280" cy="5069160"/>
          </a:xfrm>
        </p:spPr>
        <p:txBody>
          <a:bodyPr>
            <a:normAutofit fontScale="92500" lnSpcReduction="20000"/>
          </a:bodyPr>
          <a:lstStyle/>
          <a:p>
            <a:endParaRPr lang="en-US" altLang="zh-CN" dirty="0" smtClean="0"/>
          </a:p>
          <a:p>
            <a:endParaRPr lang="en-US" altLang="zh-CN" dirty="0" smtClean="0"/>
          </a:p>
          <a:p>
            <a:endParaRPr lang="en-US" altLang="zh-CN" dirty="0" smtClean="0"/>
          </a:p>
          <a:p>
            <a:endParaRPr lang="en-US" altLang="zh-CN" dirty="0" smtClean="0"/>
          </a:p>
          <a:p>
            <a:r>
              <a:rPr lang="zh-CN" altLang="en-US" dirty="0" smtClean="0"/>
              <a:t>计算可得</a:t>
            </a:r>
            <a:endParaRPr lang="en-US" altLang="zh-CN" dirty="0" smtClean="0"/>
          </a:p>
          <a:p>
            <a:endParaRPr lang="en-US" altLang="zh-CN" dirty="0" smtClean="0"/>
          </a:p>
          <a:p>
            <a:r>
              <a:rPr lang="en-US" altLang="zh-CN" dirty="0" smtClean="0">
                <a:latin typeface="+mn-ea"/>
              </a:rPr>
              <a:t>cluster-0</a:t>
            </a:r>
            <a:r>
              <a:rPr lang="zh-CN" altLang="en-US" dirty="0" smtClean="0">
                <a:latin typeface="+mn-ea"/>
              </a:rPr>
              <a:t>的中心 </a:t>
            </a:r>
            <a:r>
              <a:rPr lang="en-US" altLang="zh-CN" dirty="0" smtClean="0">
                <a:latin typeface="+mn-ea"/>
              </a:rPr>
              <a:t>=  (1, 1)</a:t>
            </a:r>
            <a:endParaRPr lang="en-US" altLang="zh-CN" dirty="0" smtClean="0">
              <a:latin typeface="+mn-ea"/>
            </a:endParaRPr>
          </a:p>
          <a:p>
            <a:endParaRPr lang="en-US" altLang="zh-CN" dirty="0" smtClean="0">
              <a:latin typeface="+mn-ea"/>
            </a:endParaRPr>
          </a:p>
          <a:p>
            <a:r>
              <a:rPr lang="en-US" altLang="zh-CN" dirty="0" smtClean="0">
                <a:latin typeface="+mn-ea"/>
              </a:rPr>
              <a:t>cluster-1</a:t>
            </a:r>
            <a:r>
              <a:rPr lang="zh-CN" altLang="en-US" dirty="0" smtClean="0">
                <a:latin typeface="+mn-ea"/>
              </a:rPr>
              <a:t>的中心 </a:t>
            </a:r>
            <a:r>
              <a:rPr lang="en-US" altLang="zh-CN" dirty="0" smtClean="0">
                <a:latin typeface="+mn-ea"/>
              </a:rPr>
              <a:t>=                                             </a:t>
            </a:r>
            <a:endParaRPr lang="en-US" altLang="zh-CN" dirty="0" smtClean="0">
              <a:latin typeface="+mn-ea"/>
            </a:endParaRPr>
          </a:p>
          <a:p>
            <a:pPr>
              <a:buNone/>
            </a:pPr>
            <a:r>
              <a:rPr lang="en-US" altLang="zh-CN" dirty="0" smtClean="0">
                <a:latin typeface="+mn-ea"/>
              </a:rPr>
              <a:t>                        </a:t>
            </a:r>
            <a:endParaRPr lang="en-US" altLang="zh-CN" dirty="0" smtClean="0">
              <a:latin typeface="+mn-ea"/>
            </a:endParaRPr>
          </a:p>
          <a:p>
            <a:pPr>
              <a:buNone/>
            </a:pPr>
            <a:r>
              <a:rPr lang="en-US" altLang="zh-CN" dirty="0" smtClean="0">
                <a:latin typeface="+mn-ea"/>
              </a:rPr>
              <a:t>                 = (3.67,  2.67)</a:t>
            </a:r>
            <a:endParaRPr lang="zh-CN" altLang="en-US" dirty="0">
              <a:latin typeface="+mn-ea"/>
            </a:endParaRPr>
          </a:p>
        </p:txBody>
      </p:sp>
      <p:pic>
        <p:nvPicPr>
          <p:cNvPr id="4100" name="Picture 4"/>
          <p:cNvPicPr>
            <a:picLocks noChangeAspect="1" noChangeArrowheads="1"/>
          </p:cNvPicPr>
          <p:nvPr/>
        </p:nvPicPr>
        <p:blipFill>
          <a:blip r:embed="rId6" cstate="print"/>
          <a:srcRect/>
          <a:stretch>
            <a:fillRect/>
          </a:stretch>
        </p:blipFill>
        <p:spPr bwMode="auto">
          <a:xfrm>
            <a:off x="3635896" y="5093304"/>
            <a:ext cx="2893318" cy="783968"/>
          </a:xfrm>
          <a:prstGeom prst="rect">
            <a:avLst/>
          </a:prstGeom>
          <a:noFill/>
          <a:ln w="9525">
            <a:noFill/>
            <a:miter lim="800000"/>
            <a:headEnd/>
            <a:tailEnd/>
          </a:ln>
        </p:spPr>
      </p:pic>
      <p:sp>
        <p:nvSpPr>
          <p:cNvPr id="5" name="矩形 4"/>
          <p:cNvSpPr/>
          <p:nvPr/>
        </p:nvSpPr>
        <p:spPr>
          <a:xfrm>
            <a:off x="179512" y="1772816"/>
            <a:ext cx="3888432" cy="830997"/>
          </a:xfrm>
          <a:prstGeom prst="rect">
            <a:avLst/>
          </a:prstGeom>
          <a:solidFill>
            <a:schemeClr val="accent3">
              <a:lumMod val="60000"/>
              <a:lumOff val="40000"/>
            </a:schemeClr>
          </a:solidFill>
        </p:spPr>
        <p:txBody>
          <a:bodyPr wrap="square">
            <a:spAutoFit/>
          </a:bodyPr>
          <a:lstStyle/>
          <a:p>
            <a:r>
              <a:rPr lang="en-US" altLang="zh-CN" sz="2400" dirty="0" smtClean="0"/>
              <a:t>Reducer-0</a:t>
            </a:r>
            <a:r>
              <a:rPr lang="zh-CN" altLang="en-US" sz="2400" dirty="0" smtClean="0"/>
              <a:t>：</a:t>
            </a:r>
            <a:endParaRPr lang="en-US" altLang="zh-CN" sz="2400" dirty="0" smtClean="0"/>
          </a:p>
          <a:p>
            <a:r>
              <a:rPr lang="en-US" altLang="zh-CN" sz="2400" b="1" dirty="0" smtClean="0">
                <a:solidFill>
                  <a:srgbClr val="0000FF"/>
                </a:solidFill>
                <a:latin typeface="新宋体" panose="02010609030101010101" charset="-122"/>
                <a:ea typeface="新宋体" panose="02010609030101010101" charset="-122"/>
              </a:rPr>
              <a:t>&lt;cluster-0,  【1,(1,1)】</a:t>
            </a:r>
            <a:endParaRPr lang="en-US" altLang="zh-CN" sz="2400" b="1" dirty="0" smtClean="0">
              <a:solidFill>
                <a:srgbClr val="0000FF"/>
              </a:solidFill>
              <a:latin typeface="新宋体" panose="02010609030101010101" charset="-122"/>
              <a:ea typeface="新宋体" panose="02010609030101010101" charset="-122"/>
            </a:endParaRPr>
          </a:p>
        </p:txBody>
      </p:sp>
      <p:sp>
        <p:nvSpPr>
          <p:cNvPr id="6" name="矩形 5"/>
          <p:cNvSpPr/>
          <p:nvPr/>
        </p:nvSpPr>
        <p:spPr>
          <a:xfrm>
            <a:off x="4283968" y="1700808"/>
            <a:ext cx="4645024" cy="1200329"/>
          </a:xfrm>
          <a:prstGeom prst="rect">
            <a:avLst/>
          </a:prstGeom>
          <a:solidFill>
            <a:schemeClr val="accent3">
              <a:lumMod val="60000"/>
              <a:lumOff val="40000"/>
            </a:schemeClr>
          </a:solidFill>
        </p:spPr>
        <p:txBody>
          <a:bodyPr wrap="square">
            <a:spAutoFit/>
          </a:bodyPr>
          <a:lstStyle/>
          <a:p>
            <a:r>
              <a:rPr lang="en-US" altLang="zh-CN" sz="2400" dirty="0" smtClean="0"/>
              <a:t>Reducer-1</a:t>
            </a:r>
            <a:r>
              <a:rPr lang="zh-CN" altLang="en-US" sz="2400" dirty="0" smtClean="0"/>
              <a:t>：</a:t>
            </a:r>
            <a:endParaRPr lang="en-US" altLang="zh-CN" sz="2400" dirty="0" smtClean="0"/>
          </a:p>
          <a:p>
            <a:r>
              <a:rPr lang="en-US" altLang="zh-CN" sz="2400" b="1" dirty="0" smtClean="0">
                <a:solidFill>
                  <a:srgbClr val="0000FF"/>
                </a:solidFill>
                <a:latin typeface="新宋体" panose="02010609030101010101" charset="-122"/>
                <a:ea typeface="新宋体" panose="02010609030101010101" charset="-122"/>
              </a:rPr>
              <a:t>&lt;cluster-1,【1,(4,3)】</a:t>
            </a:r>
            <a:endParaRPr lang="en-US" altLang="zh-CN" sz="2400" b="1" dirty="0" smtClean="0">
              <a:solidFill>
                <a:srgbClr val="0000FF"/>
              </a:solidFill>
              <a:latin typeface="新宋体" panose="02010609030101010101" charset="-122"/>
              <a:ea typeface="新宋体" panose="02010609030101010101" charset="-122"/>
            </a:endParaRPr>
          </a:p>
          <a:p>
            <a:r>
              <a:rPr lang="en-US" altLang="zh-CN" sz="2400" b="1" dirty="0" smtClean="0">
                <a:solidFill>
                  <a:srgbClr val="0000FF"/>
                </a:solidFill>
                <a:latin typeface="新宋体" panose="02010609030101010101" charset="-122"/>
                <a:ea typeface="新宋体" panose="02010609030101010101" charset="-122"/>
              </a:rPr>
              <a:t>&lt;cluster-1,【2,,(3.5,2.5)】</a:t>
            </a:r>
            <a:endParaRPr lang="en-US" altLang="zh-CN" sz="2400" b="1" dirty="0" smtClean="0">
              <a:solidFill>
                <a:srgbClr val="0000FF"/>
              </a:solidFill>
              <a:latin typeface="新宋体" panose="02010609030101010101" charset="-122"/>
              <a:ea typeface="新宋体" panose="02010609030101010101" charset="-122"/>
            </a:endParaRPr>
          </a:p>
        </p:txBody>
      </p: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1"/>
            <a:ext cx="8229600" cy="892696"/>
          </a:xfrm>
        </p:spPr>
        <p:txBody>
          <a:bodyPr/>
          <a:lstStyle/>
          <a:p>
            <a:r>
              <a:rPr lang="en-US" altLang="zh-CN" dirty="0" smtClean="0"/>
              <a:t>Reducer</a:t>
            </a:r>
            <a:r>
              <a:rPr lang="zh-CN" altLang="en-US" dirty="0" smtClean="0"/>
              <a:t>输出</a:t>
            </a:r>
            <a:endParaRPr lang="en-US" altLang="zh-CN" dirty="0" smtClean="0"/>
          </a:p>
        </p:txBody>
      </p:sp>
      <p:pic>
        <p:nvPicPr>
          <p:cNvPr id="5123" name="Picture 3"/>
          <p:cNvPicPr>
            <a:picLocks noChangeAspect="1" noChangeArrowheads="1"/>
          </p:cNvPicPr>
          <p:nvPr/>
        </p:nvPicPr>
        <p:blipFill>
          <a:blip r:embed="rId6" cstate="print"/>
          <a:srcRect/>
          <a:stretch>
            <a:fillRect/>
          </a:stretch>
        </p:blipFill>
        <p:spPr bwMode="auto">
          <a:xfrm>
            <a:off x="323528" y="2636912"/>
            <a:ext cx="8418433" cy="25922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142984"/>
            <a:ext cx="8786874" cy="289310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执行</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jar dedup.jar </a:t>
            </a:r>
            <a:r>
              <a:rPr lang="en-US" altLang="zh-CN" sz="2400" dirty="0" err="1" smtClean="0">
                <a:solidFill>
                  <a:schemeClr val="tx2"/>
                </a:solidFill>
              </a:rPr>
              <a:t>dedup_in</a:t>
            </a:r>
            <a:r>
              <a:rPr lang="en-US" altLang="zh-CN" sz="2400" dirty="0" smtClean="0">
                <a:solidFill>
                  <a:schemeClr val="tx2"/>
                </a:solidFill>
              </a:rPr>
              <a:t> </a:t>
            </a:r>
            <a:r>
              <a:rPr lang="en-US" altLang="zh-CN" sz="2400" dirty="0" err="1" smtClean="0">
                <a:solidFill>
                  <a:schemeClr val="tx2"/>
                </a:solidFill>
              </a:rPr>
              <a:t>dedup_out</a:t>
            </a:r>
            <a:endParaRPr lang="en-US" altLang="zh-CN" sz="2400" dirty="0" smtClean="0">
              <a:solidFill>
                <a:schemeClr val="tx2"/>
              </a:solidFill>
            </a:endParaRPr>
          </a:p>
          <a:p>
            <a:endParaRPr lang="en-US" altLang="zh-CN" sz="2400" dirty="0" smtClean="0">
              <a:solidFill>
                <a:schemeClr val="tx2"/>
              </a:solidFill>
            </a:endParaRPr>
          </a:p>
          <a:p>
            <a:pPr>
              <a:buFont typeface="Wingdings" panose="05000000000000000000" pitchFamily="2" charset="2"/>
              <a:buChar char="u"/>
            </a:pPr>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pic>
        <p:nvPicPr>
          <p:cNvPr id="4098" name="Picture 2"/>
          <p:cNvPicPr>
            <a:picLocks noChangeAspect="1" noChangeArrowheads="1"/>
          </p:cNvPicPr>
          <p:nvPr/>
        </p:nvPicPr>
        <p:blipFill>
          <a:blip r:embed="rId1"/>
          <a:srcRect/>
          <a:stretch>
            <a:fillRect/>
          </a:stretch>
        </p:blipFill>
        <p:spPr bwMode="auto">
          <a:xfrm>
            <a:off x="714348" y="1928802"/>
            <a:ext cx="7715304" cy="450059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457200" y="1600201"/>
            <a:ext cx="8229600" cy="1612776"/>
          </a:xfrm>
        </p:spPr>
        <p:txBody>
          <a:bodyPr/>
          <a:lstStyle/>
          <a:p>
            <a:r>
              <a:rPr lang="zh-CN" altLang="en-US" dirty="0" smtClean="0"/>
              <a:t>下面，开始第</a:t>
            </a:r>
            <a:r>
              <a:rPr lang="en-US" altLang="zh-CN" dirty="0" smtClean="0"/>
              <a:t>2</a:t>
            </a:r>
            <a:r>
              <a:rPr lang="zh-CN" altLang="en-US" dirty="0" smtClean="0"/>
              <a:t>轮迭代，此时全局文件已经更新为</a:t>
            </a:r>
            <a:endParaRPr lang="zh-CN" altLang="en-US" dirty="0"/>
          </a:p>
        </p:txBody>
      </p:sp>
      <p:pic>
        <p:nvPicPr>
          <p:cNvPr id="5" name="Picture 3"/>
          <p:cNvPicPr>
            <a:picLocks noChangeAspect="1" noChangeArrowheads="1"/>
          </p:cNvPicPr>
          <p:nvPr/>
        </p:nvPicPr>
        <p:blipFill>
          <a:blip r:embed="rId6" cstate="print"/>
          <a:srcRect/>
          <a:stretch>
            <a:fillRect/>
          </a:stretch>
        </p:blipFill>
        <p:spPr bwMode="auto">
          <a:xfrm>
            <a:off x="467544" y="3212976"/>
            <a:ext cx="8418433" cy="259228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251520" y="1600200"/>
            <a:ext cx="8435280" cy="4525963"/>
          </a:xfrm>
        </p:spPr>
        <p:txBody>
          <a:bodyPr>
            <a:normAutofit/>
          </a:bodyPr>
          <a:lstStyle/>
          <a:p>
            <a:r>
              <a:rPr lang="zh-CN" altLang="en-US" sz="2800" dirty="0" smtClean="0"/>
              <a:t>在第</a:t>
            </a:r>
            <a:r>
              <a:rPr lang="en-US" altLang="zh-CN" sz="2800" dirty="0" err="1" smtClean="0"/>
              <a:t>i</a:t>
            </a:r>
            <a:r>
              <a:rPr lang="zh-CN" altLang="en-US" sz="2800" dirty="0" smtClean="0"/>
              <a:t>次迭代后，已经生成了</a:t>
            </a:r>
            <a:r>
              <a:rPr lang="en-US" altLang="zh-CN" sz="2800" dirty="0" smtClean="0"/>
              <a:t>K</a:t>
            </a:r>
            <a:r>
              <a:rPr lang="zh-CN" altLang="en-US" sz="2800" dirty="0" smtClean="0"/>
              <a:t>个聚类。如果满足了终止条件，即可停止迭代，输出</a:t>
            </a:r>
            <a:r>
              <a:rPr lang="en-US" altLang="zh-CN" sz="2800" dirty="0" smtClean="0"/>
              <a:t>K</a:t>
            </a:r>
            <a:r>
              <a:rPr lang="zh-CN" altLang="en-US" sz="2800" dirty="0" smtClean="0"/>
              <a:t>个聚类</a:t>
            </a:r>
            <a:endParaRPr lang="en-US" altLang="zh-CN" sz="2800" dirty="0" smtClean="0"/>
          </a:p>
          <a:p>
            <a:endParaRPr lang="en-US" altLang="zh-CN" sz="2800" dirty="0" smtClean="0"/>
          </a:p>
          <a:p>
            <a:r>
              <a:rPr lang="zh-CN" altLang="en-US" sz="2800" dirty="0" smtClean="0">
                <a:solidFill>
                  <a:srgbClr val="0000FF"/>
                </a:solidFill>
              </a:rPr>
              <a:t>终止条件：</a:t>
            </a:r>
            <a:endParaRPr lang="en-US" altLang="zh-CN" sz="2800" dirty="0" smtClean="0">
              <a:solidFill>
                <a:srgbClr val="0000FF"/>
              </a:solidFill>
            </a:endParaRPr>
          </a:p>
          <a:p>
            <a:pPr lvl="1">
              <a:buFont typeface="Wingdings" panose="05000000000000000000" pitchFamily="2" charset="2"/>
              <a:buChar char="Ø"/>
            </a:pPr>
            <a:r>
              <a:rPr lang="zh-CN" altLang="en-US" sz="2400" dirty="0" smtClean="0"/>
              <a:t>设定迭代次数</a:t>
            </a:r>
            <a:r>
              <a:rPr lang="en-US" altLang="zh-CN" sz="2400" dirty="0" smtClean="0"/>
              <a:t>;</a:t>
            </a:r>
            <a:endParaRPr lang="en-US" altLang="zh-CN" sz="2400" dirty="0" smtClean="0"/>
          </a:p>
          <a:p>
            <a:pPr lvl="1">
              <a:buFont typeface="Wingdings" panose="05000000000000000000" pitchFamily="2" charset="2"/>
              <a:buChar char="Ø"/>
            </a:pPr>
            <a:r>
              <a:rPr lang="zh-CN" altLang="en-US" sz="2400" dirty="0" smtClean="0"/>
              <a:t>均方差的变化（非充分条件）</a:t>
            </a:r>
            <a:endParaRPr lang="en-US" altLang="zh-CN" sz="2400" dirty="0" smtClean="0"/>
          </a:p>
          <a:p>
            <a:pPr lvl="1">
              <a:buFont typeface="Wingdings" panose="05000000000000000000" pitchFamily="2" charset="2"/>
              <a:buChar char="Ø"/>
            </a:pPr>
            <a:r>
              <a:rPr lang="zh-CN" altLang="en-US" sz="2400" dirty="0" smtClean="0"/>
              <a:t>每个点固定地属于某个聚类</a:t>
            </a:r>
            <a:endParaRPr lang="en-US" altLang="zh-CN" sz="2400" dirty="0" smtClean="0"/>
          </a:p>
          <a:p>
            <a:pPr lvl="1">
              <a:buFont typeface="Wingdings" panose="05000000000000000000" pitchFamily="2" charset="2"/>
              <a:buChar char="Ø"/>
            </a:pPr>
            <a:r>
              <a:rPr lang="zh-CN" altLang="en-US" sz="2400" dirty="0" smtClean="0"/>
              <a:t>其他设定条件 </a:t>
            </a:r>
            <a:r>
              <a:rPr lang="en-US" altLang="zh-CN" sz="2400" dirty="0" smtClean="0"/>
              <a:t>... ...</a:t>
            </a:r>
            <a:endParaRPr lang="en-US" altLang="zh-CN" sz="2400" dirty="0" smtClean="0"/>
          </a:p>
          <a:p>
            <a:pPr lvl="1">
              <a:buFont typeface="Wingdings" panose="05000000000000000000" pitchFamily="2" charset="2"/>
              <a:buChar char="Ø"/>
            </a:pPr>
            <a:r>
              <a:rPr lang="zh-CN" altLang="en-US" sz="2400" dirty="0" smtClean="0">
                <a:solidFill>
                  <a:srgbClr val="FF0000"/>
                </a:solidFill>
              </a:rPr>
              <a:t>与具体的应用高度相关</a:t>
            </a:r>
            <a:endParaRPr lang="zh-CN" altLang="en-US" sz="2400"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ox(in)">
                                      <p:cBhvr>
                                        <p:cTn id="7" dur="500"/>
                                        <p:tgtEl>
                                          <p:spTgt spid="3">
                                            <p:txEl>
                                              <p:pRg st="2" end="2"/>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ox(in)">
                                      <p:cBhvr>
                                        <p:cTn id="10" dur="500"/>
                                        <p:tgtEl>
                                          <p:spTgt spid="3">
                                            <p:txEl>
                                              <p:pRg st="3" end="3"/>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Effect transition="in" filter="box(in)">
                                      <p:cBhvr>
                                        <p:cTn id="13" dur="500"/>
                                        <p:tgtEl>
                                          <p:spTgt spid="3">
                                            <p:txEl>
                                              <p:pRg st="4" end="4"/>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box(in)">
                                      <p:cBhvr>
                                        <p:cTn id="16" dur="500"/>
                                        <p:tgtEl>
                                          <p:spTgt spid="3">
                                            <p:txEl>
                                              <p:pRg st="5" end="5"/>
                                            </p:txEl>
                                          </p:spTgt>
                                        </p:tgtEl>
                                      </p:cBhvr>
                                    </p:animEffect>
                                  </p:childTnLst>
                                </p:cTn>
                              </p:par>
                              <p:par>
                                <p:cTn id="17" presetID="4" presetClass="entr" presetSubtype="16"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box(in)">
                                      <p:cBhvr>
                                        <p:cTn id="19" dur="500"/>
                                        <p:tgtEl>
                                          <p:spTgt spid="3">
                                            <p:txEl>
                                              <p:pRg st="6" end="6"/>
                                            </p:txEl>
                                          </p:spTgt>
                                        </p:tgtEl>
                                      </p:cBhvr>
                                    </p:animEffect>
                                  </p:childTnLst>
                                </p:cTn>
                              </p:par>
                              <p:par>
                                <p:cTn id="20" presetID="4" presetClass="entr" presetSubtype="16"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ox(in)">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457200" y="274638"/>
          <a:ext cx="8229600" cy="1143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3" name="内容占位符 2"/>
          <p:cNvSpPr>
            <a:spLocks noGrp="1"/>
          </p:cNvSpPr>
          <p:nvPr>
            <p:ph idx="1"/>
          </p:nvPr>
        </p:nvSpPr>
        <p:spPr>
          <a:xfrm>
            <a:off x="172085" y="1567180"/>
            <a:ext cx="8742680" cy="4805680"/>
          </a:xfrm>
        </p:spPr>
        <p:txBody>
          <a:bodyPr>
            <a:normAutofit lnSpcReduction="10000"/>
          </a:bodyPr>
          <a:lstStyle/>
          <a:p>
            <a:r>
              <a:rPr lang="zh-CN" altLang="en-US" sz="2800" dirty="0" smtClean="0"/>
              <a:t>利用</a:t>
            </a:r>
            <a:r>
              <a:rPr lang="en-US" altLang="zh-CN" sz="2800" dirty="0" smtClean="0"/>
              <a:t>MapReduce</a:t>
            </a:r>
            <a:r>
              <a:rPr lang="zh-CN" altLang="en-US" sz="2800" dirty="0" smtClean="0"/>
              <a:t>来并行化</a:t>
            </a:r>
            <a:r>
              <a:rPr lang="en-US" altLang="zh-CN" sz="2800" dirty="0" smtClean="0"/>
              <a:t>K-Means</a:t>
            </a:r>
            <a:r>
              <a:rPr lang="zh-CN" altLang="en-US" sz="2800" dirty="0" smtClean="0"/>
              <a:t>聚类过程是</a:t>
            </a:r>
            <a:r>
              <a:rPr lang="zh-CN" altLang="en-US" sz="2800" dirty="0" smtClean="0">
                <a:solidFill>
                  <a:srgbClr val="FF0000"/>
                </a:solidFill>
              </a:rPr>
              <a:t>可行</a:t>
            </a:r>
            <a:r>
              <a:rPr lang="zh-CN" altLang="en-US" sz="2800" dirty="0" smtClean="0"/>
              <a:t>的</a:t>
            </a:r>
            <a:endParaRPr lang="en-US" altLang="zh-CN" sz="2800" dirty="0" smtClean="0"/>
          </a:p>
          <a:p>
            <a:endParaRPr lang="en-US" altLang="zh-CN" sz="2800" dirty="0" smtClean="0"/>
          </a:p>
          <a:p>
            <a:r>
              <a:rPr lang="zh-CN" altLang="en-US" sz="2800" dirty="0" smtClean="0"/>
              <a:t>每个节点计算一部分数据的归属，从而实现并行</a:t>
            </a:r>
            <a:endParaRPr lang="en-US" altLang="zh-CN" sz="2800" dirty="0" smtClean="0"/>
          </a:p>
          <a:p>
            <a:endParaRPr lang="en-US" altLang="zh-CN" sz="2800" dirty="0" smtClean="0"/>
          </a:p>
          <a:p>
            <a:r>
              <a:rPr lang="zh-CN" altLang="en-US" sz="2800" dirty="0" smtClean="0">
                <a:solidFill>
                  <a:srgbClr val="FF0000"/>
                </a:solidFill>
              </a:rPr>
              <a:t>数据间是无关的，但是数据和聚类中心是相关的</a:t>
            </a:r>
            <a:r>
              <a:rPr lang="zh-CN" altLang="en-US" sz="2800" dirty="0" smtClean="0"/>
              <a:t>，因此需要全局文件，但不构成性能瓶颈</a:t>
            </a:r>
            <a:endParaRPr lang="en-US" altLang="zh-CN" sz="2800" dirty="0" smtClean="0"/>
          </a:p>
          <a:p>
            <a:endParaRPr lang="en-US" altLang="zh-CN" sz="2800" dirty="0" smtClean="0"/>
          </a:p>
          <a:p>
            <a:r>
              <a:rPr lang="zh-CN" altLang="en-US" sz="2800" dirty="0" smtClean="0"/>
              <a:t>没有因为并行而降低了算法的精确度（每一个点均保证与每一个</a:t>
            </a:r>
            <a:r>
              <a:rPr lang="en-US" altLang="zh-CN" sz="2800" dirty="0" smtClean="0"/>
              <a:t>cluster center</a:t>
            </a:r>
            <a:r>
              <a:rPr lang="zh-CN" altLang="en-US" sz="2800" dirty="0" smtClean="0"/>
              <a:t>进行了比较）</a:t>
            </a:r>
            <a:endParaRPr lang="zh-CN" altLang="en-US" sz="2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ox(i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ox(i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ox(in)">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ox(in)">
                                      <p:cBhvr>
                                        <p:cTn id="2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zh-CN" altLang="en-US" sz="3200" dirty="0">
                <a:effectLst>
                  <a:outerShdw blurRad="38100" dist="38100" dir="2700000" algn="tl">
                    <a:srgbClr val="C0C0C0"/>
                  </a:outerShdw>
                </a:effectLst>
              </a:rPr>
              <a:t>另一种基于</a:t>
            </a:r>
            <a:r>
              <a:rPr lang="en-US" altLang="zh-CN" sz="3200" dirty="0" err="1">
                <a:effectLst>
                  <a:outerShdw blurRad="38100" dist="38100" dir="2700000" algn="tl">
                    <a:srgbClr val="C0C0C0"/>
                  </a:outerShdw>
                </a:effectLst>
              </a:rPr>
              <a:t>MapReduce</a:t>
            </a:r>
            <a:r>
              <a:rPr lang="zh-CN" altLang="en-US" sz="3200" dirty="0">
                <a:effectLst>
                  <a:outerShdw blurRad="38100" dist="38100" dir="2700000" algn="tl">
                    <a:srgbClr val="C0C0C0"/>
                  </a:outerShdw>
                </a:effectLst>
              </a:rPr>
              <a:t>的</a:t>
            </a:r>
            <a:r>
              <a:rPr lang="en-US" altLang="zh-CN" sz="3200" dirty="0">
                <a:effectLst>
                  <a:outerShdw blurRad="38100" dist="38100" dir="2700000" algn="tl">
                    <a:srgbClr val="C0C0C0"/>
                  </a:outerShdw>
                </a:effectLst>
              </a:rPr>
              <a:t>K-Means</a:t>
            </a:r>
            <a:r>
              <a:rPr lang="zh-CN" altLang="en-US" sz="3200" dirty="0">
                <a:effectLst>
                  <a:outerShdw blurRad="38100" dist="38100" dir="2700000" algn="tl">
                    <a:srgbClr val="C0C0C0"/>
                  </a:outerShdw>
                </a:effectLst>
              </a:rPr>
              <a:t>算法设计与实现</a:t>
            </a:r>
            <a:endParaRPr lang="zh-CN" altLang="en-US" sz="3200"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eaLnBrk="1" hangingPunct="1"/>
            <a:r>
              <a:rPr lang="zh-CN" altLang="en-US" dirty="0" smtClean="0"/>
              <a:t>算法设计</a:t>
            </a:r>
            <a:endParaRPr lang="en-US" altLang="zh-CN" dirty="0" smtClean="0"/>
          </a:p>
          <a:p>
            <a:pPr eaLnBrk="1" hangingPunct="1"/>
            <a:r>
              <a:rPr lang="zh-CN" altLang="en-US" dirty="0" smtClean="0"/>
              <a:t>伪代码</a:t>
            </a:r>
            <a:endParaRPr lang="en-US" altLang="zh-CN" dirty="0" smtClean="0"/>
          </a:p>
          <a:p>
            <a:pPr lvl="1" eaLnBrk="1" hangingPunct="1"/>
            <a:r>
              <a:rPr lang="en-US" altLang="zh-CN" dirty="0" smtClean="0"/>
              <a:t>Map</a:t>
            </a:r>
            <a:r>
              <a:rPr lang="zh-CN" altLang="en-US" dirty="0" smtClean="0"/>
              <a:t>伪代码</a:t>
            </a:r>
            <a:endParaRPr lang="en-US" altLang="zh-CN" dirty="0" smtClean="0"/>
          </a:p>
          <a:p>
            <a:pPr lvl="1" eaLnBrk="1" hangingPunct="1"/>
            <a:r>
              <a:rPr lang="en-US" altLang="zh-CN" dirty="0" err="1" smtClean="0"/>
              <a:t>Partion</a:t>
            </a:r>
            <a:r>
              <a:rPr lang="zh-CN" altLang="en-US" dirty="0" smtClean="0"/>
              <a:t>伪代码</a:t>
            </a:r>
            <a:endParaRPr lang="en-US" altLang="zh-CN" dirty="0" smtClean="0"/>
          </a:p>
          <a:p>
            <a:pPr lvl="1" eaLnBrk="1" hangingPunct="1"/>
            <a:r>
              <a:rPr lang="en-US" altLang="zh-CN" dirty="0" smtClean="0"/>
              <a:t>Reduce</a:t>
            </a:r>
            <a:r>
              <a:rPr lang="zh-CN" altLang="en-US" dirty="0" smtClean="0"/>
              <a:t>伪代码</a:t>
            </a:r>
            <a:endParaRPr lang="en-US" altLang="zh-CN" dirty="0" smtClean="0"/>
          </a:p>
          <a:p>
            <a:pPr lvl="1" eaLnBrk="1" hangingPunct="1"/>
            <a:r>
              <a:rPr lang="en-US" altLang="zh-CN" dirty="0" err="1" smtClean="0"/>
              <a:t>OutputFormat</a:t>
            </a:r>
            <a:r>
              <a:rPr lang="zh-CN" altLang="en-US" dirty="0" smtClean="0"/>
              <a:t>伪代码</a:t>
            </a:r>
            <a:endParaRPr lang="en-US" altLang="zh-CN" dirty="0"/>
          </a:p>
          <a:p>
            <a:pPr eaLnBrk="1" hangingPunct="1"/>
            <a:endParaRPr lang="en-US" altLang="zh-CN" dirty="0" smtClean="0"/>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zh-CN" altLang="en-US" dirty="0" smtClean="0">
                <a:effectLst>
                  <a:outerShdw blurRad="38100" dist="38100" dir="2700000" algn="tl">
                    <a:srgbClr val="C0C0C0"/>
                  </a:outerShdw>
                </a:effectLst>
              </a:rPr>
              <a:t>算法</a:t>
            </a:r>
            <a:r>
              <a:rPr lang="zh-CN" altLang="en-US" dirty="0">
                <a:effectLst>
                  <a:outerShdw blurRad="38100" dist="38100" dir="2700000" algn="tl">
                    <a:srgbClr val="C0C0C0"/>
                  </a:outerShdw>
                </a:effectLst>
              </a:rPr>
              <a:t>设计</a:t>
            </a:r>
            <a:endParaRPr lang="zh-CN" altLang="en-US"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eaLnBrk="1" hangingPunct="1"/>
            <a:r>
              <a:rPr lang="en-US" altLang="zh-CN" dirty="0"/>
              <a:t>j</a:t>
            </a:r>
            <a:r>
              <a:rPr lang="en-US" altLang="zh-CN" dirty="0" smtClean="0"/>
              <a:t>ob</a:t>
            </a:r>
            <a:r>
              <a:rPr lang="zh-CN" altLang="en-US" dirty="0" smtClean="0"/>
              <a:t>：计算新的聚类中心</a:t>
            </a:r>
            <a:endParaRPr lang="en-US" altLang="zh-CN" dirty="0" smtClean="0"/>
          </a:p>
          <a:p>
            <a:pPr lvl="1" eaLnBrk="1" hangingPunct="1"/>
            <a:r>
              <a:rPr lang="en-US" altLang="zh-CN" dirty="0" smtClean="0"/>
              <a:t>Map</a:t>
            </a:r>
            <a:r>
              <a:rPr lang="zh-CN" altLang="en-US" dirty="0" smtClean="0"/>
              <a:t>：</a:t>
            </a:r>
            <a:endParaRPr lang="en-US" altLang="zh-CN" dirty="0" smtClean="0"/>
          </a:p>
          <a:p>
            <a:pPr lvl="2" eaLnBrk="1" hangingPunct="1"/>
            <a:r>
              <a:rPr lang="zh-CN" altLang="en-US" dirty="0" smtClean="0"/>
              <a:t>输入：</a:t>
            </a:r>
            <a:r>
              <a:rPr lang="en-US" altLang="zh-CN" dirty="0" smtClean="0"/>
              <a:t>&lt;Object</a:t>
            </a:r>
            <a:r>
              <a:rPr lang="zh-CN" altLang="en-US" dirty="0" smtClean="0"/>
              <a:t>，一条数据</a:t>
            </a:r>
            <a:r>
              <a:rPr lang="en-US" altLang="zh-CN" dirty="0" smtClean="0"/>
              <a:t>&gt;</a:t>
            </a:r>
            <a:endParaRPr lang="en-US" altLang="zh-CN" dirty="0" smtClean="0"/>
          </a:p>
          <a:p>
            <a:pPr lvl="2" eaLnBrk="1" hangingPunct="1"/>
            <a:r>
              <a:rPr lang="zh-CN" altLang="en-US" dirty="0" smtClean="0"/>
              <a:t>输出：</a:t>
            </a:r>
            <a:r>
              <a:rPr lang="en-US" altLang="zh-CN" dirty="0" smtClean="0"/>
              <a:t>&lt;</a:t>
            </a:r>
            <a:r>
              <a:rPr lang="zh-CN" altLang="en-US" dirty="0" smtClean="0"/>
              <a:t>所属类    ，数据</a:t>
            </a:r>
            <a:r>
              <a:rPr lang="en-US" altLang="zh-CN" dirty="0" smtClean="0"/>
              <a:t>&gt;</a:t>
            </a:r>
            <a:endParaRPr lang="en-US" altLang="zh-CN" dirty="0" smtClean="0"/>
          </a:p>
          <a:p>
            <a:pPr lvl="1" eaLnBrk="1" hangingPunct="1"/>
            <a:r>
              <a:rPr lang="en-US" altLang="zh-CN" dirty="0" smtClean="0"/>
              <a:t>Reduce</a:t>
            </a:r>
            <a:r>
              <a:rPr lang="zh-CN" altLang="en-US" dirty="0" smtClean="0"/>
              <a:t>：</a:t>
            </a:r>
            <a:endParaRPr lang="en-US" altLang="zh-CN" dirty="0" smtClean="0"/>
          </a:p>
          <a:p>
            <a:pPr lvl="2" eaLnBrk="1" hangingPunct="1"/>
            <a:r>
              <a:rPr lang="zh-CN" altLang="en-US" dirty="0" smtClean="0"/>
              <a:t>输入：</a:t>
            </a:r>
            <a:r>
              <a:rPr lang="en-US" altLang="zh-CN" dirty="0" smtClean="0"/>
              <a:t>&lt;</a:t>
            </a:r>
            <a:r>
              <a:rPr lang="zh-CN" altLang="en-US" dirty="0" smtClean="0"/>
              <a:t>     ，相应数据的集合</a:t>
            </a:r>
            <a:r>
              <a:rPr lang="en-US" altLang="zh-CN" dirty="0" smtClean="0"/>
              <a:t>&gt;</a:t>
            </a:r>
            <a:endParaRPr lang="en-US" altLang="zh-CN" dirty="0" smtClean="0"/>
          </a:p>
          <a:p>
            <a:pPr lvl="2" eaLnBrk="1" hangingPunct="1"/>
            <a:r>
              <a:rPr lang="zh-CN" altLang="en-US" dirty="0" smtClean="0"/>
              <a:t>输出：</a:t>
            </a:r>
            <a:r>
              <a:rPr lang="en-US" altLang="zh-CN" dirty="0" smtClean="0"/>
              <a:t>&lt;</a:t>
            </a:r>
            <a:r>
              <a:rPr lang="zh-CN" altLang="en-US" dirty="0" smtClean="0"/>
              <a:t>     </a:t>
            </a:r>
            <a:r>
              <a:rPr lang="en-US" altLang="zh-CN" dirty="0" smtClean="0"/>
              <a:t>,</a:t>
            </a:r>
            <a:r>
              <a:rPr lang="zh-CN" altLang="en-US" dirty="0" smtClean="0"/>
              <a:t>新的聚类中心</a:t>
            </a:r>
            <a:r>
              <a:rPr lang="en-US" altLang="zh-CN" dirty="0" smtClean="0"/>
              <a:t>&gt;</a:t>
            </a:r>
            <a:endParaRPr lang="en-US" altLang="zh-CN" dirty="0" smtClean="0"/>
          </a:p>
          <a:p>
            <a:pPr eaLnBrk="1" hangingPunct="1"/>
            <a:r>
              <a:rPr lang="zh-CN" altLang="en-US" dirty="0" smtClean="0"/>
              <a:t>迭代</a:t>
            </a:r>
            <a:r>
              <a:rPr lang="en-US" altLang="zh-CN" dirty="0" smtClean="0"/>
              <a:t>job</a:t>
            </a:r>
            <a:r>
              <a:rPr lang="zh-CN" altLang="en-US" dirty="0" smtClean="0"/>
              <a:t>，直至相连两次的聚类中心小于阈值</a:t>
            </a:r>
            <a:endParaRPr lang="zh-CN" altLang="en-US" dirty="0" smtClean="0"/>
          </a:p>
        </p:txBody>
      </p:sp>
      <p:graphicFrame>
        <p:nvGraphicFramePr>
          <p:cNvPr id="2" name="对象 1"/>
          <p:cNvGraphicFramePr>
            <a:graphicFrameLocks noChangeAspect="1"/>
          </p:cNvGraphicFramePr>
          <p:nvPr/>
        </p:nvGraphicFramePr>
        <p:xfrm>
          <a:off x="3940577" y="2852559"/>
          <a:ext cx="177800" cy="228600"/>
        </p:xfrm>
        <a:graphic>
          <a:graphicData uri="http://schemas.openxmlformats.org/presentationml/2006/ole">
            <mc:AlternateContent xmlns:mc="http://schemas.openxmlformats.org/markup-compatibility/2006">
              <mc:Choice xmlns:v="urn:schemas-microsoft-com:vml" Requires="v">
                <p:oleObj spid="_x0000_s15443" name="Equation" r:id="rId1" imgW="4267200" imgH="5486400" progId="Equation.DSMT4">
                  <p:embed/>
                </p:oleObj>
              </mc:Choice>
              <mc:Fallback>
                <p:oleObj name="Equation" r:id="rId1" imgW="4267200" imgH="5486400" progId="Equation.DSMT4">
                  <p:embed/>
                  <p:pic>
                    <p:nvPicPr>
                      <p:cNvPr id="0" name="图片 15442"/>
                      <p:cNvPicPr/>
                      <p:nvPr/>
                    </p:nvPicPr>
                    <p:blipFill>
                      <a:blip r:embed="rId2"/>
                      <a:stretch>
                        <a:fillRect/>
                      </a:stretch>
                    </p:blipFill>
                    <p:spPr>
                      <a:xfrm>
                        <a:off x="3940577" y="2852559"/>
                        <a:ext cx="177800" cy="228600"/>
                      </a:xfrm>
                      <a:prstGeom prst="rect">
                        <a:avLst/>
                      </a:prstGeom>
                    </p:spPr>
                  </p:pic>
                </p:oleObj>
              </mc:Fallback>
            </mc:AlternateContent>
          </a:graphicData>
        </a:graphic>
      </p:graphicFrame>
      <p:graphicFrame>
        <p:nvGraphicFramePr>
          <p:cNvPr id="3" name="对象 2"/>
          <p:cNvGraphicFramePr>
            <a:graphicFrameLocks noChangeAspect="1"/>
          </p:cNvGraphicFramePr>
          <p:nvPr/>
        </p:nvGraphicFramePr>
        <p:xfrm>
          <a:off x="3114070" y="3826257"/>
          <a:ext cx="177800" cy="228600"/>
        </p:xfrm>
        <a:graphic>
          <a:graphicData uri="http://schemas.openxmlformats.org/presentationml/2006/ole">
            <mc:AlternateContent xmlns:mc="http://schemas.openxmlformats.org/markup-compatibility/2006">
              <mc:Choice xmlns:v="urn:schemas-microsoft-com:vml" Requires="v">
                <p:oleObj spid="_x0000_s15444" name="Equation" r:id="rId3" imgW="177800" imgH="228600" progId="Equation.DSMT4">
                  <p:embed/>
                </p:oleObj>
              </mc:Choice>
              <mc:Fallback>
                <p:oleObj name="Equation" r:id="rId3" imgW="177800" imgH="228600" progId="Equation.DSMT4">
                  <p:embed/>
                  <p:pic>
                    <p:nvPicPr>
                      <p:cNvPr id="0" name="图片 1544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4070" y="3826257"/>
                        <a:ext cx="177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nvGraphicFramePr>
        <p:xfrm>
          <a:off x="3113817" y="4251702"/>
          <a:ext cx="177800" cy="228600"/>
        </p:xfrm>
        <a:graphic>
          <a:graphicData uri="http://schemas.openxmlformats.org/presentationml/2006/ole">
            <mc:AlternateContent xmlns:mc="http://schemas.openxmlformats.org/markup-compatibility/2006">
              <mc:Choice xmlns:v="urn:schemas-microsoft-com:vml" Requires="v">
                <p:oleObj spid="_x0000_s15445" name="Equation" r:id="rId5" imgW="177800" imgH="228600" progId="Equation.DSMT4">
                  <p:embed/>
                </p:oleObj>
              </mc:Choice>
              <mc:Fallback>
                <p:oleObj name="Equation" r:id="rId5" imgW="177800" imgH="228600" progId="Equation.DSMT4">
                  <p:embed/>
                  <p:pic>
                    <p:nvPicPr>
                      <p:cNvPr id="0" name="图片 1544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3817" y="4251702"/>
                        <a:ext cx="1778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txBox="1"/>
          <p:nvPr/>
        </p:nvSpPr>
        <p:spPr bwMode="auto">
          <a:xfrm>
            <a:off x="366569" y="5961255"/>
            <a:ext cx="8229600" cy="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600">
                <a:solidFill>
                  <a:schemeClr val="tx1"/>
                </a:solidFill>
                <a:latin typeface="+mn-lt"/>
                <a:ea typeface="+mn-ea"/>
                <a:cs typeface="+mn-cs"/>
              </a:defRPr>
            </a:lvl1pPr>
            <a:lvl2pPr marL="548005"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a:solidFill>
                  <a:schemeClr val="tx2"/>
                </a:solidFill>
                <a:latin typeface="+mn-lt"/>
                <a:ea typeface="+mn-ea"/>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000">
                <a:solidFill>
                  <a:schemeClr val="tx1"/>
                </a:solidFill>
                <a:latin typeface="+mn-lt"/>
                <a:ea typeface="+mn-ea"/>
              </a:defRPr>
            </a:lvl3pPr>
            <a:lvl4pPr marL="1097280" indent="-228600" algn="l" rtl="0" eaLnBrk="0" fontAlgn="base" hangingPunct="0">
              <a:spcBef>
                <a:spcPts val="400"/>
              </a:spcBef>
              <a:spcAft>
                <a:spcPct val="0"/>
              </a:spcAft>
              <a:buClr>
                <a:srgbClr val="A94543"/>
              </a:buClr>
              <a:buSzPct val="70000"/>
              <a:buFont typeface="Wingdings" panose="05000000000000000000" pitchFamily="2" charset="2"/>
              <a:buChar char=""/>
              <a:defRPr>
                <a:solidFill>
                  <a:schemeClr val="tx1"/>
                </a:solidFill>
                <a:latin typeface="+mn-lt"/>
                <a:ea typeface="+mn-ea"/>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5pPr>
            <a:lvl6pPr marL="18288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6pPr>
            <a:lvl7pPr marL="22860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7pPr>
            <a:lvl8pPr marL="27432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8pPr>
            <a:lvl9pPr marL="32004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9pPr>
          </a:lstStyle>
          <a:p>
            <a:pPr marL="0" indent="0" algn="ctr" eaLnBrk="1" hangingPunct="1">
              <a:buNone/>
            </a:pPr>
            <a:r>
              <a:rPr lang="zh-CN" altLang="en-US" sz="2000" b="1" dirty="0" smtClean="0"/>
              <a:t>流程图</a:t>
            </a:r>
            <a:endParaRPr lang="zh-CN" altLang="zh-CN" sz="2000" b="1" dirty="0" smtClean="0"/>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3361" y="1186984"/>
            <a:ext cx="6838950" cy="483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en-US" altLang="zh-CN" dirty="0" smtClean="0">
                <a:effectLst>
                  <a:outerShdw blurRad="38100" dist="38100" dir="2700000" algn="tl">
                    <a:srgbClr val="C0C0C0"/>
                  </a:outerShdw>
                </a:effectLst>
              </a:rPr>
              <a:t>Map</a:t>
            </a:r>
            <a:r>
              <a:rPr lang="zh-CN" altLang="en-US" dirty="0" smtClean="0">
                <a:effectLst>
                  <a:outerShdw blurRad="38100" dist="38100" dir="2700000" algn="tl">
                    <a:srgbClr val="C0C0C0"/>
                  </a:outerShdw>
                </a:effectLst>
              </a:rPr>
              <a:t>伪代码</a:t>
            </a:r>
            <a:endParaRPr lang="zh-CN" altLang="en-US"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marL="274955" lvl="1" indent="0" eaLnBrk="1" hangingPunct="1">
              <a:buNone/>
            </a:pPr>
            <a:r>
              <a:rPr lang="en-US" altLang="zh-CN" sz="2000" dirty="0" smtClean="0"/>
              <a:t>public void map(Object key, Text value,</a:t>
            </a:r>
            <a:endParaRPr lang="en-US" altLang="zh-CN" sz="2000" dirty="0" smtClean="0"/>
          </a:p>
          <a:p>
            <a:pPr marL="274955" lvl="1" indent="0" eaLnBrk="1" hangingPunct="1">
              <a:buNone/>
            </a:pPr>
            <a:r>
              <a:rPr lang="en-US" altLang="zh-CN" sz="2000" dirty="0" smtClean="0"/>
              <a:t>	</a:t>
            </a:r>
            <a:r>
              <a:rPr lang="en-US" altLang="zh-CN" sz="2000" dirty="0" err="1" smtClean="0"/>
              <a:t>OutputCollector</a:t>
            </a:r>
            <a:r>
              <a:rPr lang="en-US" altLang="zh-CN" sz="2000" dirty="0" smtClean="0"/>
              <a:t>&lt;</a:t>
            </a:r>
            <a:r>
              <a:rPr lang="en-US" altLang="zh-CN" sz="2000" dirty="0" err="1" smtClean="0"/>
              <a:t>IntWritable</a:t>
            </a:r>
            <a:r>
              <a:rPr lang="en-US" altLang="zh-CN" sz="2000" dirty="0" smtClean="0"/>
              <a:t>, Text&gt; output, Reporter reporter) {</a:t>
            </a:r>
            <a:endParaRPr lang="en-US" altLang="zh-CN" sz="2000" dirty="0" smtClean="0"/>
          </a:p>
          <a:p>
            <a:pPr marL="274955" lvl="1" indent="0" eaLnBrk="1" hangingPunct="1">
              <a:buNone/>
            </a:pPr>
            <a:r>
              <a:rPr lang="en-US" altLang="zh-CN" sz="2000" dirty="0" smtClean="0"/>
              <a:t>	String line = </a:t>
            </a:r>
            <a:r>
              <a:rPr lang="en-US" altLang="zh-CN" sz="2000" dirty="0" err="1" smtClean="0"/>
              <a:t>value.toString</a:t>
            </a:r>
            <a:r>
              <a:rPr lang="en-US" altLang="zh-CN" sz="2000" dirty="0" smtClean="0"/>
              <a:t>().trim();</a:t>
            </a:r>
            <a:endParaRPr lang="en-US" altLang="zh-CN" sz="2000" dirty="0" smtClean="0"/>
          </a:p>
          <a:p>
            <a:pPr marL="274955" lvl="1" indent="0" eaLnBrk="1" hangingPunct="1">
              <a:buNone/>
            </a:pPr>
            <a:r>
              <a:rPr lang="en-US" altLang="zh-CN" sz="2000" dirty="0" smtClean="0"/>
              <a:t>	</a:t>
            </a:r>
            <a:r>
              <a:rPr lang="en-US" altLang="zh-CN" sz="2000" dirty="0" err="1" smtClean="0"/>
              <a:t>int</a:t>
            </a:r>
            <a:r>
              <a:rPr lang="en-US" altLang="zh-CN" sz="2000" dirty="0" smtClean="0"/>
              <a:t> sort = 0;//</a:t>
            </a:r>
            <a:r>
              <a:rPr lang="zh-CN" altLang="en-US" sz="2000" dirty="0" smtClean="0"/>
              <a:t>聚类类别</a:t>
            </a:r>
            <a:endParaRPr lang="en-US" altLang="zh-CN" sz="2000" dirty="0" smtClean="0"/>
          </a:p>
          <a:p>
            <a:pPr marL="274955" lvl="1" indent="0" eaLnBrk="1" hangingPunct="1">
              <a:buNone/>
            </a:pPr>
            <a:r>
              <a:rPr lang="en-US" altLang="zh-CN" sz="2000" dirty="0" smtClean="0"/>
              <a:t>	double </a:t>
            </a:r>
            <a:r>
              <a:rPr lang="en-US" altLang="zh-CN" sz="2000" dirty="0" err="1" smtClean="0"/>
              <a:t>minDis</a:t>
            </a:r>
            <a:r>
              <a:rPr lang="en-US" altLang="zh-CN" sz="2000" dirty="0" smtClean="0"/>
              <a:t> = </a:t>
            </a:r>
            <a:r>
              <a:rPr lang="en-US" altLang="zh-CN" sz="2000" dirty="0" err="1" smtClean="0"/>
              <a:t>Double.MAX_VALUE</a:t>
            </a:r>
            <a:r>
              <a:rPr lang="en-US" altLang="zh-CN" sz="2000" dirty="0" smtClean="0"/>
              <a:t>;</a:t>
            </a:r>
            <a:endParaRPr lang="en-US" altLang="zh-CN" sz="2000" dirty="0" smtClean="0"/>
          </a:p>
          <a:p>
            <a:pPr marL="274955" lvl="1" indent="0" eaLnBrk="1" hangingPunct="1">
              <a:buNone/>
            </a:pPr>
            <a:r>
              <a:rPr lang="en-US" altLang="zh-CN" sz="2000" dirty="0" smtClean="0"/>
              <a:t>	for (</a:t>
            </a:r>
            <a:r>
              <a:rPr lang="en-US" altLang="zh-CN" sz="2000" dirty="0" err="1" smtClean="0"/>
              <a:t>int</a:t>
            </a:r>
            <a:r>
              <a:rPr lang="en-US" altLang="zh-CN" sz="2000" dirty="0" smtClean="0"/>
              <a:t> i = 1; i &lt;=K; i++) {</a:t>
            </a:r>
            <a:endParaRPr lang="en-US" altLang="zh-CN" sz="2000" dirty="0" smtClean="0"/>
          </a:p>
          <a:p>
            <a:pPr marL="274955" lvl="1" indent="0" eaLnBrk="1" hangingPunct="1">
              <a:buNone/>
            </a:pPr>
            <a:r>
              <a:rPr lang="en-US" altLang="zh-CN" sz="2000" dirty="0" smtClean="0"/>
              <a:t>		double </a:t>
            </a:r>
            <a:r>
              <a:rPr lang="en-US" altLang="zh-CN" sz="2000" dirty="0" err="1" smtClean="0"/>
              <a:t>tmpDis</a:t>
            </a:r>
            <a:r>
              <a:rPr lang="en-US" altLang="zh-CN" sz="2000" dirty="0" smtClean="0"/>
              <a:t> = </a:t>
            </a:r>
            <a:r>
              <a:rPr lang="en-US" altLang="zh-CN" sz="2000" dirty="0" err="1" smtClean="0"/>
              <a:t>calDis</a:t>
            </a:r>
            <a:r>
              <a:rPr lang="en-US" altLang="zh-CN" sz="2000" dirty="0" smtClean="0"/>
              <a:t>(i, line);//</a:t>
            </a:r>
            <a:r>
              <a:rPr lang="zh-CN" altLang="en-US" sz="2000" dirty="0" smtClean="0"/>
              <a:t>数据和类</a:t>
            </a:r>
            <a:r>
              <a:rPr lang="en-US" altLang="zh-CN" sz="2000" dirty="0" smtClean="0"/>
              <a:t>i</a:t>
            </a:r>
            <a:r>
              <a:rPr lang="zh-CN" altLang="en-US" sz="2000" dirty="0" smtClean="0"/>
              <a:t>间的距离</a:t>
            </a:r>
            <a:endParaRPr lang="en-US" altLang="zh-CN" sz="2000" dirty="0" smtClean="0"/>
          </a:p>
          <a:p>
            <a:pPr marL="274955" lvl="1" indent="0" eaLnBrk="1" hangingPunct="1">
              <a:buNone/>
            </a:pPr>
            <a:r>
              <a:rPr lang="en-US" altLang="zh-CN" sz="2000" dirty="0" smtClean="0"/>
              <a:t>		if (</a:t>
            </a:r>
            <a:r>
              <a:rPr lang="en-US" altLang="zh-CN" sz="2000" dirty="0" err="1" smtClean="0"/>
              <a:t>tmpDis</a:t>
            </a:r>
            <a:r>
              <a:rPr lang="en-US" altLang="zh-CN" sz="2000" dirty="0" smtClean="0"/>
              <a:t> &lt; </a:t>
            </a:r>
            <a:r>
              <a:rPr lang="en-US" altLang="zh-CN" sz="2000" dirty="0" err="1" smtClean="0"/>
              <a:t>minDis</a:t>
            </a:r>
            <a:r>
              <a:rPr lang="en-US" altLang="zh-CN" sz="2000" dirty="0" smtClean="0"/>
              <a:t>) {</a:t>
            </a:r>
            <a:endParaRPr lang="en-US" altLang="zh-CN" sz="2000" dirty="0" smtClean="0"/>
          </a:p>
          <a:p>
            <a:pPr marL="274955" lvl="1" indent="0" eaLnBrk="1" hangingPunct="1">
              <a:buNone/>
            </a:pPr>
            <a:r>
              <a:rPr lang="en-US" altLang="zh-CN" sz="2000" dirty="0" smtClean="0"/>
              <a:t>			sort = i;</a:t>
            </a:r>
            <a:endParaRPr lang="en-US" altLang="zh-CN" sz="2000" dirty="0" smtClean="0"/>
          </a:p>
          <a:p>
            <a:pPr marL="274955" lvl="1" indent="0" eaLnBrk="1" hangingPunct="1">
              <a:buNone/>
            </a:pPr>
            <a:r>
              <a:rPr lang="en-US" altLang="zh-CN" sz="2000" dirty="0" smtClean="0"/>
              <a:t>			</a:t>
            </a:r>
            <a:r>
              <a:rPr lang="en-US" altLang="zh-CN" sz="2000" dirty="0" err="1" smtClean="0"/>
              <a:t>minDis</a:t>
            </a:r>
            <a:r>
              <a:rPr lang="en-US" altLang="zh-CN" sz="2000" dirty="0" smtClean="0"/>
              <a:t> = </a:t>
            </a:r>
            <a:r>
              <a:rPr lang="en-US" altLang="zh-CN" sz="2000" dirty="0" err="1" smtClean="0"/>
              <a:t>tmpDis</a:t>
            </a:r>
            <a:r>
              <a:rPr lang="en-US" altLang="zh-CN" sz="2000" dirty="0" smtClean="0"/>
              <a:t>;</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	</a:t>
            </a:r>
            <a:r>
              <a:rPr lang="en-US" altLang="zh-CN" sz="2000" dirty="0" err="1" smtClean="0"/>
              <a:t>output.collect</a:t>
            </a:r>
            <a:r>
              <a:rPr lang="en-US" altLang="zh-CN" sz="2000" dirty="0" smtClean="0"/>
              <a:t>(new </a:t>
            </a:r>
            <a:r>
              <a:rPr lang="en-US" altLang="zh-CN" sz="2000" dirty="0" err="1" smtClean="0"/>
              <a:t>IntWritable</a:t>
            </a:r>
            <a:r>
              <a:rPr lang="en-US" altLang="zh-CN" sz="2000" dirty="0" smtClean="0"/>
              <a:t>(sort), value);</a:t>
            </a:r>
            <a:endParaRPr lang="en-US" altLang="zh-CN" sz="2000" dirty="0" smtClean="0"/>
          </a:p>
          <a:p>
            <a:pPr marL="274955" lvl="1" indent="0" eaLnBrk="1" hangingPunct="1">
              <a:buNone/>
            </a:pPr>
            <a:r>
              <a:rPr lang="en-US" altLang="zh-CN" sz="2000" dirty="0" smtClean="0"/>
              <a:t>}</a:t>
            </a:r>
            <a:endParaRPr lang="en-US" altLang="zh-CN" sz="2000" dirty="0" smtClean="0"/>
          </a:p>
          <a:p>
            <a:pPr marL="274955" lvl="1" indent="0" eaLnBrk="1" hangingPunct="1">
              <a:buNone/>
            </a:pPr>
            <a:endParaRPr lang="zh-CN" altLang="en-US" sz="2000" dirty="0" smtClean="0"/>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en-US" altLang="zh-CN" dirty="0" smtClean="0">
                <a:effectLst>
                  <a:outerShdw blurRad="38100" dist="38100" dir="2700000" algn="tl">
                    <a:srgbClr val="C0C0C0"/>
                  </a:outerShdw>
                </a:effectLst>
              </a:rPr>
              <a:t>Partition</a:t>
            </a:r>
            <a:r>
              <a:rPr lang="zh-CN" altLang="en-US" dirty="0" smtClean="0">
                <a:effectLst>
                  <a:outerShdw blurRad="38100" dist="38100" dir="2700000" algn="tl">
                    <a:srgbClr val="C0C0C0"/>
                  </a:outerShdw>
                </a:effectLst>
              </a:rPr>
              <a:t>伪代码</a:t>
            </a:r>
            <a:endParaRPr lang="zh-CN" altLang="en-US"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marL="274955" lvl="1" indent="0" eaLnBrk="1" hangingPunct="1">
              <a:buNone/>
            </a:pPr>
            <a:r>
              <a:rPr lang="en-US" altLang="zh-CN" dirty="0" smtClean="0"/>
              <a:t> </a:t>
            </a:r>
            <a:r>
              <a:rPr lang="en-US" altLang="zh-CN" sz="2000" dirty="0" smtClean="0"/>
              <a:t>public class </a:t>
            </a:r>
            <a:r>
              <a:rPr lang="en-US" altLang="zh-CN" sz="2000" dirty="0" err="1" smtClean="0"/>
              <a:t>KeyPartition</a:t>
            </a:r>
            <a:r>
              <a:rPr lang="en-US" altLang="zh-CN" sz="2000" dirty="0" smtClean="0"/>
              <a:t> &lt;K,V&gt;  implements </a:t>
            </a:r>
            <a:r>
              <a:rPr lang="en-US" altLang="zh-CN" sz="2000" dirty="0" err="1" smtClean="0"/>
              <a:t>Partitioner</a:t>
            </a:r>
            <a:r>
              <a:rPr lang="en-US" altLang="zh-CN" sz="2000" dirty="0" smtClean="0"/>
              <a:t>&lt;K, V&gt; {</a:t>
            </a:r>
            <a:endParaRPr lang="en-US" altLang="zh-CN" sz="2000" dirty="0" smtClean="0"/>
          </a:p>
          <a:p>
            <a:pPr marL="274955" lvl="1" indent="0" eaLnBrk="1" hangingPunct="1">
              <a:buNone/>
            </a:pPr>
            <a:r>
              <a:rPr lang="en-US" altLang="zh-CN" sz="2000" dirty="0" smtClean="0"/>
              <a:t>	@Override</a:t>
            </a:r>
            <a:endParaRPr lang="en-US" altLang="zh-CN" sz="2000" dirty="0" smtClean="0"/>
          </a:p>
          <a:p>
            <a:pPr marL="274955" lvl="1" indent="0" eaLnBrk="1" hangingPunct="1">
              <a:buNone/>
            </a:pPr>
            <a:r>
              <a:rPr lang="en-US" altLang="zh-CN" sz="2000" dirty="0" smtClean="0"/>
              <a:t>	public </a:t>
            </a:r>
            <a:r>
              <a:rPr lang="en-US" altLang="zh-CN" sz="2000" dirty="0" err="1" smtClean="0"/>
              <a:t>int</a:t>
            </a:r>
            <a:r>
              <a:rPr lang="en-US" altLang="zh-CN" sz="2000" dirty="0" smtClean="0"/>
              <a:t> </a:t>
            </a:r>
            <a:r>
              <a:rPr lang="en-US" altLang="zh-CN" sz="2000" dirty="0" err="1" smtClean="0"/>
              <a:t>getPartition</a:t>
            </a:r>
            <a:r>
              <a:rPr lang="en-US" altLang="zh-CN" sz="2000" dirty="0" smtClean="0"/>
              <a:t>(K key, V value, </a:t>
            </a:r>
            <a:r>
              <a:rPr lang="en-US" altLang="zh-CN" sz="2000" dirty="0" err="1" smtClean="0"/>
              <a:t>int</a:t>
            </a:r>
            <a:r>
              <a:rPr lang="en-US" altLang="zh-CN" sz="2000" dirty="0" smtClean="0"/>
              <a:t> n) {</a:t>
            </a:r>
            <a:endParaRPr lang="en-US" altLang="zh-CN" sz="2000" dirty="0" smtClean="0"/>
          </a:p>
          <a:p>
            <a:pPr marL="274955" lvl="1" indent="0" eaLnBrk="1" hangingPunct="1">
              <a:buNone/>
            </a:pPr>
            <a:r>
              <a:rPr lang="en-US" altLang="zh-CN" sz="2000" dirty="0" smtClean="0"/>
              <a:t>		// TODO Auto-generated method stub</a:t>
            </a:r>
            <a:endParaRPr lang="en-US" altLang="zh-CN" sz="2000" dirty="0" smtClean="0"/>
          </a:p>
          <a:p>
            <a:pPr marL="274955" lvl="1" indent="0" eaLnBrk="1" hangingPunct="1">
              <a:buNone/>
            </a:pPr>
            <a:r>
              <a:rPr lang="en-US" altLang="zh-CN" sz="2000" dirty="0" smtClean="0"/>
              <a:t>		return </a:t>
            </a:r>
            <a:r>
              <a:rPr lang="en-US" altLang="zh-CN" sz="2000" dirty="0" err="1" smtClean="0"/>
              <a:t>Math.abs</a:t>
            </a:r>
            <a:r>
              <a:rPr lang="en-US" altLang="zh-CN" sz="2000" dirty="0" smtClean="0"/>
              <a:t>(</a:t>
            </a:r>
            <a:r>
              <a:rPr lang="en-US" altLang="zh-CN" sz="2000" dirty="0" err="1" smtClean="0"/>
              <a:t>key.hashCode</a:t>
            </a:r>
            <a:r>
              <a:rPr lang="en-US" altLang="zh-CN" sz="2000" dirty="0" smtClean="0"/>
              <a:t>())%n;</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	@Override</a:t>
            </a:r>
            <a:endParaRPr lang="en-US" altLang="zh-CN" sz="2000" dirty="0" smtClean="0"/>
          </a:p>
          <a:p>
            <a:pPr marL="274955" lvl="1" indent="0" eaLnBrk="1" hangingPunct="1">
              <a:buNone/>
            </a:pPr>
            <a:r>
              <a:rPr lang="en-US" altLang="zh-CN" sz="2000" dirty="0" smtClean="0"/>
              <a:t>	public void configure(</a:t>
            </a:r>
            <a:r>
              <a:rPr lang="en-US" altLang="zh-CN" sz="2000" dirty="0" err="1" smtClean="0"/>
              <a:t>JobConf</a:t>
            </a:r>
            <a:r>
              <a:rPr lang="en-US" altLang="zh-CN" sz="2000" dirty="0" smtClean="0"/>
              <a:t> arg0) {</a:t>
            </a:r>
            <a:endParaRPr lang="en-US" altLang="zh-CN" sz="2000" dirty="0" smtClean="0"/>
          </a:p>
          <a:p>
            <a:pPr marL="274955" lvl="1" indent="0" eaLnBrk="1" hangingPunct="1">
              <a:buNone/>
            </a:pPr>
            <a:r>
              <a:rPr lang="en-US" altLang="zh-CN" sz="2000" dirty="0" smtClean="0"/>
              <a:t>		// TODO Auto-generated method stub		</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a:t>
            </a:r>
            <a:endParaRPr lang="en-US" altLang="zh-CN" sz="2000" dirty="0" smtClean="0"/>
          </a:p>
          <a:p>
            <a:pPr marL="274955" lvl="1" indent="0" eaLnBrk="1" hangingPunct="1">
              <a:buNone/>
            </a:pPr>
            <a:endParaRPr lang="zh-CN" altLang="en-US" sz="2000" dirty="0" smtClean="0"/>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en-US" altLang="zh-CN" dirty="0" smtClean="0">
                <a:effectLst>
                  <a:outerShdw blurRad="38100" dist="38100" dir="2700000" algn="tl">
                    <a:srgbClr val="C0C0C0"/>
                  </a:outerShdw>
                </a:effectLst>
              </a:rPr>
              <a:t>Reduce</a:t>
            </a:r>
            <a:r>
              <a:rPr lang="zh-CN" altLang="en-US" dirty="0" smtClean="0">
                <a:effectLst>
                  <a:outerShdw blurRad="38100" dist="38100" dir="2700000" algn="tl">
                    <a:srgbClr val="C0C0C0"/>
                  </a:outerShdw>
                </a:effectLst>
              </a:rPr>
              <a:t>伪代码</a:t>
            </a:r>
            <a:endParaRPr lang="zh-CN" altLang="en-US"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111885"/>
            <a:ext cx="8401685" cy="5307330"/>
          </a:xfrm>
        </p:spPr>
        <p:txBody>
          <a:bodyPr/>
          <a:lstStyle/>
          <a:p>
            <a:pPr marL="274955" lvl="1" indent="0" eaLnBrk="1" hangingPunct="1">
              <a:buNone/>
            </a:pPr>
            <a:r>
              <a:rPr lang="en-US" altLang="zh-CN" sz="1600" dirty="0" smtClean="0"/>
              <a:t>public void reduce(</a:t>
            </a:r>
            <a:r>
              <a:rPr lang="en-US" altLang="zh-CN" sz="1600" dirty="0" err="1" smtClean="0"/>
              <a:t>IntWritable</a:t>
            </a:r>
            <a:r>
              <a:rPr lang="en-US" altLang="zh-CN" sz="1600" dirty="0" smtClean="0"/>
              <a:t> key, Iterator&lt;Text&gt; </a:t>
            </a:r>
            <a:r>
              <a:rPr lang="en-US" altLang="zh-CN" sz="1600" dirty="0" err="1" smtClean="0"/>
              <a:t>values,OutputCollector</a:t>
            </a:r>
            <a:r>
              <a:rPr lang="en-US" altLang="zh-CN" sz="1600" dirty="0" smtClean="0"/>
              <a:t>&lt;</a:t>
            </a:r>
            <a:r>
              <a:rPr lang="en-US" altLang="zh-CN" sz="1600" dirty="0" err="1" smtClean="0"/>
              <a:t>IntWritable</a:t>
            </a:r>
            <a:r>
              <a:rPr lang="en-US" altLang="zh-CN" sz="1600" dirty="0" smtClean="0"/>
              <a:t>, Text&gt; output, Reporter reporter) {</a:t>
            </a:r>
            <a:endParaRPr lang="en-US" altLang="zh-CN" sz="1600" dirty="0" smtClean="0"/>
          </a:p>
          <a:p>
            <a:pPr marL="274955" lvl="1" indent="0" eaLnBrk="1" hangingPunct="1">
              <a:buNone/>
            </a:pPr>
            <a:r>
              <a:rPr lang="en-US" altLang="zh-CN" sz="1600" dirty="0" smtClean="0"/>
              <a:t>	</a:t>
            </a:r>
            <a:r>
              <a:rPr lang="en-US" altLang="zh-CN" sz="1600" dirty="0" err="1" smtClean="0"/>
              <a:t>int</a:t>
            </a:r>
            <a:r>
              <a:rPr lang="en-US" altLang="zh-CN" sz="1600" dirty="0" smtClean="0"/>
              <a:t> rows = 0, i = 0;//rows</a:t>
            </a:r>
            <a:r>
              <a:rPr lang="zh-CN" altLang="en-US" sz="1600" dirty="0" smtClean="0"/>
              <a:t>表示数据条数</a:t>
            </a:r>
            <a:endParaRPr lang="en-US" altLang="zh-CN" sz="1600" dirty="0" smtClean="0"/>
          </a:p>
          <a:p>
            <a:pPr marL="274955" lvl="1" indent="0" eaLnBrk="1" hangingPunct="1">
              <a:buNone/>
            </a:pPr>
            <a:r>
              <a:rPr lang="en-US" altLang="zh-CN" sz="1600" dirty="0" smtClean="0"/>
              <a:t>	double records[] = new double[COLS];//COLS</a:t>
            </a:r>
            <a:r>
              <a:rPr lang="zh-CN" altLang="en-US" sz="1600" dirty="0" smtClean="0"/>
              <a:t>为全局变量，表示属性的个数</a:t>
            </a:r>
            <a:endParaRPr lang="en-US" altLang="zh-CN" sz="1600" dirty="0" smtClean="0"/>
          </a:p>
          <a:p>
            <a:pPr marL="274955" lvl="1" indent="0" eaLnBrk="1" hangingPunct="1">
              <a:buNone/>
            </a:pPr>
            <a:r>
              <a:rPr lang="en-US" altLang="zh-CN" sz="1600" dirty="0" smtClean="0"/>
              <a:t>	while (</a:t>
            </a:r>
            <a:r>
              <a:rPr lang="en-US" altLang="zh-CN" sz="1600" dirty="0" err="1" smtClean="0"/>
              <a:t>values.hasNext</a:t>
            </a:r>
            <a:r>
              <a:rPr lang="en-US" altLang="zh-CN" sz="1600" dirty="0" smtClean="0"/>
              <a:t>()) {</a:t>
            </a:r>
            <a:endParaRPr lang="en-US" altLang="zh-CN" sz="1600" dirty="0" smtClean="0"/>
          </a:p>
          <a:p>
            <a:pPr marL="274955" lvl="1" indent="0" eaLnBrk="1" hangingPunct="1">
              <a:buNone/>
            </a:pPr>
            <a:r>
              <a:rPr lang="en-US" altLang="zh-CN" sz="1600" dirty="0" smtClean="0"/>
              <a:t>		rows++;</a:t>
            </a:r>
            <a:endParaRPr lang="en-US" altLang="zh-CN" sz="1600" dirty="0" smtClean="0"/>
          </a:p>
          <a:p>
            <a:pPr marL="274955" lvl="1" indent="0" eaLnBrk="1" hangingPunct="1">
              <a:buNone/>
            </a:pPr>
            <a:r>
              <a:rPr lang="en-US" altLang="zh-CN" sz="1600" dirty="0" smtClean="0"/>
              <a:t>		String </a:t>
            </a:r>
            <a:r>
              <a:rPr lang="en-US" altLang="zh-CN" sz="1600" dirty="0" err="1" smtClean="0"/>
              <a:t>tmp</a:t>
            </a:r>
            <a:r>
              <a:rPr lang="en-US" altLang="zh-CN" sz="1600" dirty="0" smtClean="0"/>
              <a:t> = </a:t>
            </a:r>
            <a:r>
              <a:rPr lang="en-US" altLang="zh-CN" sz="1600" dirty="0" err="1" smtClean="0"/>
              <a:t>values.next</a:t>
            </a:r>
            <a:r>
              <a:rPr lang="en-US" altLang="zh-CN" sz="1600" dirty="0" smtClean="0"/>
              <a:t>().</a:t>
            </a:r>
            <a:r>
              <a:rPr lang="en-US" altLang="zh-CN" sz="1600" dirty="0" err="1" smtClean="0"/>
              <a:t>toString</a:t>
            </a:r>
            <a:r>
              <a:rPr lang="en-US" altLang="zh-CN" sz="1600" dirty="0" smtClean="0"/>
              <a:t>();</a:t>
            </a:r>
            <a:endParaRPr lang="en-US" altLang="zh-CN" sz="1600" dirty="0" smtClean="0"/>
          </a:p>
          <a:p>
            <a:pPr marL="274955" lvl="1" indent="0" eaLnBrk="1" hangingPunct="1">
              <a:buNone/>
            </a:pPr>
            <a:r>
              <a:rPr lang="en-US" altLang="zh-CN" sz="1600" dirty="0" smtClean="0"/>
              <a:t>		</a:t>
            </a:r>
            <a:r>
              <a:rPr lang="en-US" altLang="zh-CN" sz="1600" dirty="0" err="1" smtClean="0"/>
              <a:t>StringTokenizer</a:t>
            </a:r>
            <a:r>
              <a:rPr lang="en-US" altLang="zh-CN" sz="1600" dirty="0" smtClean="0"/>
              <a:t> </a:t>
            </a:r>
            <a:r>
              <a:rPr lang="en-US" altLang="zh-CN" sz="1600" dirty="0" err="1" smtClean="0"/>
              <a:t>itr</a:t>
            </a:r>
            <a:r>
              <a:rPr lang="en-US" altLang="zh-CN" sz="1600" dirty="0" smtClean="0"/>
              <a:t> = new </a:t>
            </a:r>
            <a:r>
              <a:rPr lang="en-US" altLang="zh-CN" sz="1600" dirty="0" err="1" smtClean="0"/>
              <a:t>StringTokenizer</a:t>
            </a:r>
            <a:r>
              <a:rPr lang="en-US" altLang="zh-CN" sz="1600" dirty="0" smtClean="0"/>
              <a:t>(</a:t>
            </a:r>
            <a:r>
              <a:rPr lang="en-US" altLang="zh-CN" sz="1600" dirty="0" err="1" smtClean="0"/>
              <a:t>tmp</a:t>
            </a:r>
            <a:r>
              <a:rPr lang="en-US" altLang="zh-CN" sz="1600" dirty="0" smtClean="0"/>
              <a:t>);</a:t>
            </a:r>
            <a:endParaRPr lang="en-US" altLang="zh-CN" sz="1600" dirty="0" smtClean="0"/>
          </a:p>
          <a:p>
            <a:pPr marL="274955" lvl="1" indent="0" eaLnBrk="1" hangingPunct="1">
              <a:buNone/>
            </a:pPr>
            <a:r>
              <a:rPr lang="en-US" altLang="zh-CN" sz="1600" dirty="0" smtClean="0"/>
              <a:t>		i = 0;</a:t>
            </a:r>
            <a:endParaRPr lang="en-US" altLang="zh-CN" sz="1600" dirty="0" smtClean="0"/>
          </a:p>
          <a:p>
            <a:pPr marL="274955" lvl="1" indent="0" eaLnBrk="1" hangingPunct="1">
              <a:buNone/>
            </a:pPr>
            <a:r>
              <a:rPr lang="en-US" altLang="zh-CN" sz="1600" dirty="0" smtClean="0"/>
              <a:t>		while (</a:t>
            </a:r>
            <a:r>
              <a:rPr lang="en-US" altLang="zh-CN" sz="1600" dirty="0" err="1" smtClean="0"/>
              <a:t>itr.hasMoreTokens</a:t>
            </a:r>
            <a:r>
              <a:rPr lang="en-US" altLang="zh-CN" sz="1600" dirty="0" smtClean="0"/>
              <a:t>() &amp;&amp; i &lt; COLS) {</a:t>
            </a:r>
            <a:endParaRPr lang="en-US" altLang="zh-CN" sz="1600" dirty="0" smtClean="0"/>
          </a:p>
          <a:p>
            <a:pPr marL="274955" lvl="1" indent="0" eaLnBrk="1" hangingPunct="1">
              <a:buNone/>
            </a:pPr>
            <a:r>
              <a:rPr lang="en-US" altLang="zh-CN" sz="1600" dirty="0" smtClean="0"/>
              <a:t>			records[i++] += </a:t>
            </a:r>
            <a:r>
              <a:rPr lang="en-US" altLang="zh-CN" sz="1600" dirty="0" err="1" smtClean="0"/>
              <a:t>Double.parseDouble</a:t>
            </a:r>
            <a:r>
              <a:rPr lang="en-US" altLang="zh-CN" sz="1600" dirty="0" smtClean="0"/>
              <a:t>(</a:t>
            </a:r>
            <a:r>
              <a:rPr lang="en-US" altLang="zh-CN" sz="1600" dirty="0" err="1" smtClean="0"/>
              <a:t>itr.nextToken</a:t>
            </a:r>
            <a:r>
              <a:rPr lang="en-US" altLang="zh-CN" sz="1600" dirty="0" smtClean="0"/>
              <a:t>());</a:t>
            </a:r>
            <a:endParaRPr lang="en-US" altLang="zh-CN" sz="1600" dirty="0" smtClean="0"/>
          </a:p>
          <a:p>
            <a:pPr marL="274955" lvl="1" indent="0" eaLnBrk="1" hangingPunct="1">
              <a:buNone/>
            </a:pPr>
            <a:r>
              <a:rPr lang="en-US" altLang="zh-CN" sz="1600" dirty="0" smtClean="0"/>
              <a:t>		}				</a:t>
            </a:r>
            <a:endParaRPr lang="en-US" altLang="zh-CN" sz="1600" dirty="0" smtClean="0"/>
          </a:p>
          <a:p>
            <a:pPr marL="274955" lvl="1" indent="0" eaLnBrk="1" hangingPunct="1">
              <a:buNone/>
            </a:pPr>
            <a:r>
              <a:rPr lang="en-US" altLang="zh-CN" sz="1600" dirty="0" smtClean="0"/>
              <a:t>	}</a:t>
            </a:r>
            <a:endParaRPr lang="en-US" altLang="zh-CN" sz="1600" dirty="0" smtClean="0"/>
          </a:p>
          <a:p>
            <a:pPr marL="274955" lvl="1" indent="0" eaLnBrk="1" hangingPunct="1">
              <a:buNone/>
            </a:pPr>
            <a:r>
              <a:rPr lang="en-US" altLang="zh-CN" sz="1600" dirty="0" smtClean="0"/>
              <a:t>	String line = "";</a:t>
            </a:r>
            <a:endParaRPr lang="en-US" altLang="zh-CN" sz="1600" dirty="0" smtClean="0"/>
          </a:p>
          <a:p>
            <a:pPr marL="274955" lvl="1" indent="0" eaLnBrk="1" hangingPunct="1">
              <a:buNone/>
            </a:pPr>
            <a:r>
              <a:rPr lang="en-US" altLang="zh-CN" sz="1600" dirty="0" smtClean="0"/>
              <a:t>	for (i = 0; i &lt; COLS; i++) {</a:t>
            </a:r>
            <a:endParaRPr lang="en-US" altLang="zh-CN" sz="1600" dirty="0" smtClean="0"/>
          </a:p>
          <a:p>
            <a:pPr marL="274955" lvl="1" indent="0" eaLnBrk="1" hangingPunct="1">
              <a:buNone/>
            </a:pPr>
            <a:r>
              <a:rPr lang="en-US" altLang="zh-CN" sz="1600" dirty="0" smtClean="0"/>
              <a:t>		line += records[i]/rows+ "\t";</a:t>
            </a:r>
            <a:endParaRPr lang="en-US" altLang="zh-CN" sz="1600" dirty="0" smtClean="0"/>
          </a:p>
          <a:p>
            <a:pPr marL="274955" lvl="1" indent="0" eaLnBrk="1" hangingPunct="1">
              <a:buNone/>
            </a:pPr>
            <a:r>
              <a:rPr lang="en-US" altLang="zh-CN" sz="1600" dirty="0" smtClean="0"/>
              <a:t>	}</a:t>
            </a:r>
            <a:endParaRPr lang="en-US" altLang="zh-CN" sz="1600" dirty="0" smtClean="0"/>
          </a:p>
          <a:p>
            <a:pPr marL="274955" lvl="1" indent="0" eaLnBrk="1" hangingPunct="1">
              <a:buNone/>
            </a:pPr>
            <a:r>
              <a:rPr lang="en-US" altLang="zh-CN" sz="1600" dirty="0" smtClean="0"/>
              <a:t>	</a:t>
            </a:r>
            <a:r>
              <a:rPr lang="en-US" altLang="zh-CN" sz="1600" dirty="0" err="1" smtClean="0"/>
              <a:t>output.collect</a:t>
            </a:r>
            <a:r>
              <a:rPr lang="en-US" altLang="zh-CN" sz="1600" dirty="0" smtClean="0"/>
              <a:t>(key, new Text(line)); }</a:t>
            </a:r>
            <a:endParaRPr lang="zh-CN" altLang="en-US" sz="1600" dirty="0" smtClean="0"/>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en-US" altLang="zh-CN" dirty="0" err="1" smtClean="0">
                <a:effectLst>
                  <a:outerShdw blurRad="38100" dist="38100" dir="2700000" algn="tl">
                    <a:srgbClr val="C0C0C0"/>
                  </a:outerShdw>
                </a:effectLst>
              </a:rPr>
              <a:t>OutputFormat</a:t>
            </a:r>
            <a:r>
              <a:rPr lang="zh-CN" altLang="en-US" dirty="0" smtClean="0">
                <a:effectLst>
                  <a:outerShdw blurRad="38100" dist="38100" dir="2700000" algn="tl">
                    <a:srgbClr val="C0C0C0"/>
                  </a:outerShdw>
                </a:effectLst>
              </a:rPr>
              <a:t>伪代码</a:t>
            </a:r>
            <a:endParaRPr lang="zh-CN" altLang="en-US" dirty="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marL="274955" lvl="1" indent="0" eaLnBrk="1" hangingPunct="1">
              <a:buNone/>
            </a:pPr>
            <a:r>
              <a:rPr lang="en-US" altLang="zh-CN" sz="2000" dirty="0" smtClean="0"/>
              <a:t>public class </a:t>
            </a:r>
            <a:r>
              <a:rPr lang="en-US" altLang="zh-CN" sz="2000" dirty="0" err="1" smtClean="0"/>
              <a:t>FileNameMultipleOutputFormat</a:t>
            </a:r>
            <a:r>
              <a:rPr lang="en-US" altLang="zh-CN" sz="2000" dirty="0" smtClean="0"/>
              <a:t>&lt;K, V&gt;  extends</a:t>
            </a:r>
            <a:endParaRPr lang="en-US" altLang="zh-CN" sz="2000" dirty="0" smtClean="0"/>
          </a:p>
          <a:p>
            <a:pPr marL="274955" lvl="1" indent="0" eaLnBrk="1" hangingPunct="1">
              <a:buNone/>
            </a:pPr>
            <a:r>
              <a:rPr lang="en-US" altLang="zh-CN" sz="2000" dirty="0" smtClean="0"/>
              <a:t>		</a:t>
            </a:r>
            <a:r>
              <a:rPr lang="en-US" altLang="zh-CN" sz="2000" dirty="0" err="1" smtClean="0"/>
              <a:t>MultipleTextOutputFormat</a:t>
            </a:r>
            <a:r>
              <a:rPr lang="en-US" altLang="zh-CN" sz="2000" dirty="0" smtClean="0"/>
              <a:t>&lt;K, V&gt; {</a:t>
            </a:r>
            <a:endParaRPr lang="en-US" altLang="zh-CN" sz="2000" dirty="0" smtClean="0"/>
          </a:p>
          <a:p>
            <a:pPr marL="274955" lvl="1" indent="0" eaLnBrk="1" hangingPunct="1">
              <a:buNone/>
            </a:pPr>
            <a:r>
              <a:rPr lang="en-US" altLang="zh-CN" sz="2000" dirty="0" smtClean="0"/>
              <a:t>//</a:t>
            </a:r>
            <a:r>
              <a:rPr lang="zh-CN" altLang="en-US" sz="2000" dirty="0" smtClean="0"/>
              <a:t>使输出文件名为类型</a:t>
            </a:r>
            <a:r>
              <a:rPr lang="en-US" altLang="zh-CN" sz="2000" dirty="0" smtClean="0"/>
              <a:t>K</a:t>
            </a:r>
            <a:r>
              <a:rPr lang="zh-CN" altLang="en-US" sz="2000" dirty="0" smtClean="0"/>
              <a:t>的值，本例为</a:t>
            </a:r>
            <a:r>
              <a:rPr lang="en-US" altLang="zh-CN" sz="2000" dirty="0" smtClean="0"/>
              <a:t>1</a:t>
            </a:r>
            <a:r>
              <a:rPr lang="zh-CN" altLang="en-US" sz="2000" dirty="0" smtClean="0"/>
              <a:t>、</a:t>
            </a:r>
            <a:r>
              <a:rPr lang="en-US" altLang="zh-CN" sz="2000" dirty="0" smtClean="0"/>
              <a:t>2</a:t>
            </a:r>
            <a:r>
              <a:rPr lang="zh-CN" altLang="en-US" sz="2000" dirty="0" smtClean="0"/>
              <a:t>、</a:t>
            </a:r>
            <a:r>
              <a:rPr lang="en-US" altLang="zh-CN" sz="2000" dirty="0" smtClean="0"/>
              <a:t>3</a:t>
            </a:r>
            <a:endParaRPr lang="en-US" altLang="zh-CN" sz="2000" dirty="0" smtClean="0"/>
          </a:p>
          <a:p>
            <a:pPr marL="274955" lvl="1" indent="0" eaLnBrk="1" hangingPunct="1">
              <a:buNone/>
            </a:pPr>
            <a:r>
              <a:rPr lang="en-US" altLang="zh-CN" sz="2000" dirty="0" smtClean="0"/>
              <a:t>	@Override</a:t>
            </a:r>
            <a:endParaRPr lang="en-US" altLang="zh-CN" sz="2000" dirty="0" smtClean="0"/>
          </a:p>
          <a:p>
            <a:pPr marL="274955" lvl="1" indent="0" eaLnBrk="1" hangingPunct="1">
              <a:buNone/>
            </a:pPr>
            <a:r>
              <a:rPr lang="en-US" altLang="zh-CN" sz="2000" dirty="0" smtClean="0"/>
              <a:t>	protected String </a:t>
            </a:r>
            <a:r>
              <a:rPr lang="en-US" altLang="zh-CN" sz="2000" dirty="0" err="1" smtClean="0"/>
              <a:t>generateFileNameForKeyValue</a:t>
            </a:r>
            <a:r>
              <a:rPr lang="en-US" altLang="zh-CN" sz="2000" dirty="0" smtClean="0"/>
              <a:t>(K key, V </a:t>
            </a:r>
            <a:r>
              <a:rPr lang="en-US" altLang="zh-CN" sz="2000" dirty="0" err="1" smtClean="0"/>
              <a:t>value,String</a:t>
            </a:r>
            <a:r>
              <a:rPr lang="en-US" altLang="zh-CN" sz="2000" dirty="0" smtClean="0"/>
              <a:t> name) {</a:t>
            </a:r>
            <a:endParaRPr lang="en-US" altLang="zh-CN" sz="2000" dirty="0" smtClean="0"/>
          </a:p>
          <a:p>
            <a:pPr marL="274955" lvl="1" indent="0" eaLnBrk="1" hangingPunct="1">
              <a:buNone/>
            </a:pPr>
            <a:r>
              <a:rPr lang="en-US" altLang="zh-CN" sz="2000" dirty="0" smtClean="0"/>
              <a:t>		return </a:t>
            </a:r>
            <a:r>
              <a:rPr lang="en-US" altLang="zh-CN" sz="2000" dirty="0" err="1" smtClean="0"/>
              <a:t>key.toString</a:t>
            </a:r>
            <a:r>
              <a:rPr lang="en-US" altLang="zh-CN" sz="2000" dirty="0" smtClean="0"/>
              <a:t>();</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	@Override</a:t>
            </a:r>
            <a:endParaRPr lang="en-US" altLang="zh-CN" sz="2000" dirty="0" smtClean="0"/>
          </a:p>
          <a:p>
            <a:pPr marL="274955" lvl="1" indent="0" eaLnBrk="1" hangingPunct="1">
              <a:buNone/>
            </a:pPr>
            <a:r>
              <a:rPr lang="en-US" altLang="zh-CN" sz="2000" dirty="0" smtClean="0"/>
              <a:t>	protected K </a:t>
            </a:r>
            <a:r>
              <a:rPr lang="en-US" altLang="zh-CN" sz="2000" dirty="0" err="1" smtClean="0"/>
              <a:t>generateActualKey</a:t>
            </a:r>
            <a:r>
              <a:rPr lang="en-US" altLang="zh-CN" sz="2000" dirty="0" smtClean="0"/>
              <a:t>(K key, V value) {</a:t>
            </a:r>
            <a:endParaRPr lang="en-US" altLang="zh-CN" sz="2000" dirty="0" smtClean="0"/>
          </a:p>
          <a:p>
            <a:pPr marL="274955" lvl="1" indent="0" eaLnBrk="1" hangingPunct="1">
              <a:buNone/>
            </a:pPr>
            <a:r>
              <a:rPr lang="en-US" altLang="zh-CN" sz="2000" dirty="0" smtClean="0"/>
              <a:t>		return null;</a:t>
            </a:r>
            <a:endParaRPr lang="en-US" altLang="zh-CN" sz="2000" dirty="0" smtClean="0"/>
          </a:p>
          <a:p>
            <a:pPr marL="274955" lvl="1" indent="0" eaLnBrk="1" hangingPunct="1">
              <a:buNone/>
            </a:pPr>
            <a:r>
              <a:rPr lang="en-US" altLang="zh-CN" sz="2000" dirty="0" smtClean="0"/>
              <a:t>	}</a:t>
            </a:r>
            <a:endParaRPr lang="en-US" altLang="zh-CN" sz="2000" dirty="0" smtClean="0"/>
          </a:p>
          <a:p>
            <a:pPr marL="274955" lvl="1" indent="0" eaLnBrk="1" hangingPunct="1">
              <a:buNone/>
            </a:pPr>
            <a:r>
              <a:rPr lang="en-US" altLang="zh-CN" sz="2000" dirty="0" smtClean="0"/>
              <a:t>}</a:t>
            </a:r>
            <a:endParaRPr lang="zh-CN" altLang="en-US" sz="2000" dirty="0" smtClean="0"/>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830997"/>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查看输出</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-cat /user/</a:t>
            </a:r>
            <a:r>
              <a:rPr lang="en-US" altLang="zh-CN" sz="2400" dirty="0" err="1" smtClean="0">
                <a:solidFill>
                  <a:schemeClr val="tx2"/>
                </a:solidFill>
              </a:rPr>
              <a:t>liuxt</a:t>
            </a:r>
            <a:r>
              <a:rPr lang="en-US" altLang="zh-CN" sz="2400" dirty="0" smtClean="0">
                <a:solidFill>
                  <a:schemeClr val="tx2"/>
                </a:solidFill>
              </a:rPr>
              <a:t>/</a:t>
            </a:r>
            <a:r>
              <a:rPr lang="en-US" altLang="zh-CN" sz="2400" dirty="0" err="1" smtClean="0">
                <a:solidFill>
                  <a:schemeClr val="tx2"/>
                </a:solidFill>
              </a:rPr>
              <a:t>dedup_out</a:t>
            </a:r>
            <a:r>
              <a:rPr lang="en-US" altLang="zh-CN" sz="2400" dirty="0" smtClean="0">
                <a:solidFill>
                  <a:schemeClr val="tx2"/>
                </a:solidFill>
              </a:rPr>
              <a:t>/*</a:t>
            </a:r>
            <a:endParaRPr lang="en-US" altLang="zh-CN" sz="2400" dirty="0" smtClean="0">
              <a:solidFill>
                <a:schemeClr val="tx2"/>
              </a:solidFill>
            </a:endParaRPr>
          </a:p>
        </p:txBody>
      </p:sp>
      <p:pic>
        <p:nvPicPr>
          <p:cNvPr id="5122" name="Picture 2"/>
          <p:cNvPicPr>
            <a:picLocks noChangeAspect="1" noChangeArrowheads="1"/>
          </p:cNvPicPr>
          <p:nvPr/>
        </p:nvPicPr>
        <p:blipFill>
          <a:blip r:embed="rId1"/>
          <a:srcRect/>
          <a:stretch>
            <a:fillRect/>
          </a:stretch>
        </p:blipFill>
        <p:spPr bwMode="auto">
          <a:xfrm>
            <a:off x="566766" y="2143116"/>
            <a:ext cx="8077200" cy="43338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zh-CN" altLang="en-US" dirty="0" smtClean="0">
                <a:effectLst>
                  <a:outerShdw blurRad="38100" dist="38100" dir="2700000" algn="tl">
                    <a:srgbClr val="C0C0C0"/>
                  </a:outerShdw>
                </a:effectLst>
              </a:rPr>
              <a:t>实验数据</a:t>
            </a:r>
            <a:endParaRPr lang="zh-CN" altLang="en-US" dirty="0" smtClean="0">
              <a:effectLst>
                <a:outerShdw blurRad="38100" dist="38100" dir="2700000" algn="tl">
                  <a:srgbClr val="C0C0C0"/>
                </a:outerShdw>
              </a:effectLst>
            </a:endParaRPr>
          </a:p>
        </p:txBody>
      </p:sp>
      <p:sp>
        <p:nvSpPr>
          <p:cNvPr id="6147" name="内容占位符 2"/>
          <p:cNvSpPr>
            <a:spLocks noGrp="1"/>
          </p:cNvSpPr>
          <p:nvPr>
            <p:ph sz="quarter" idx="4294967295"/>
          </p:nvPr>
        </p:nvSpPr>
        <p:spPr>
          <a:xfrm>
            <a:off x="457200" y="1219200"/>
            <a:ext cx="8229600" cy="4937125"/>
          </a:xfrm>
        </p:spPr>
        <p:txBody>
          <a:bodyPr/>
          <a:lstStyle/>
          <a:p>
            <a:pPr eaLnBrk="1" hangingPunct="1"/>
            <a:r>
              <a:rPr lang="zh-CN" altLang="en-US" dirty="0" smtClean="0"/>
              <a:t>数据集</a:t>
            </a:r>
            <a:endParaRPr lang="en-US" altLang="zh-CN" dirty="0" smtClean="0"/>
          </a:p>
          <a:p>
            <a:pPr lvl="1" eaLnBrk="1" hangingPunct="1"/>
            <a:r>
              <a:rPr lang="en-US" altLang="zh-CN" dirty="0" smtClean="0"/>
              <a:t>295</a:t>
            </a:r>
            <a:r>
              <a:rPr lang="zh-CN" altLang="en-US" dirty="0" smtClean="0"/>
              <a:t>个数据</a:t>
            </a:r>
            <a:endParaRPr lang="en-US" altLang="zh-CN" dirty="0" smtClean="0"/>
          </a:p>
          <a:p>
            <a:pPr lvl="1" eaLnBrk="1" hangingPunct="1"/>
            <a:r>
              <a:rPr lang="en-US" altLang="zh-CN" dirty="0" smtClean="0"/>
              <a:t>100</a:t>
            </a:r>
            <a:r>
              <a:rPr lang="zh-CN" altLang="en-US" dirty="0" smtClean="0"/>
              <a:t>个属性</a:t>
            </a:r>
            <a:endParaRPr lang="en-US" altLang="zh-CN" dirty="0" smtClean="0"/>
          </a:p>
          <a:p>
            <a:pPr eaLnBrk="1" hangingPunct="1"/>
            <a:r>
              <a:rPr lang="zh-CN" altLang="en-US" dirty="0" smtClean="0"/>
              <a:t>选取了</a:t>
            </a:r>
            <a:r>
              <a:rPr lang="en-US" altLang="zh-CN" dirty="0" smtClean="0"/>
              <a:t>3</a:t>
            </a:r>
            <a:r>
              <a:rPr lang="zh-CN" altLang="en-US" dirty="0" smtClean="0"/>
              <a:t>个聚类中心</a:t>
            </a:r>
            <a:endParaRPr lang="zh-CN" altLang="en-US" dirty="0" smtClean="0"/>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zh-CN" altLang="en-US" dirty="0" smtClean="0">
                <a:effectLst>
                  <a:outerShdw blurRad="38100" dist="38100" dir="2700000" algn="tl">
                    <a:srgbClr val="C0C0C0"/>
                  </a:outerShdw>
                </a:effectLst>
              </a:rPr>
              <a:t>运行结果</a:t>
            </a:r>
            <a:endParaRPr lang="zh-CN" altLang="en-US" dirty="0" smtClean="0">
              <a:effectLst>
                <a:outerShdw blurRad="38100" dist="38100" dir="2700000" algn="tl">
                  <a:srgbClr val="C0C0C0"/>
                </a:outerShdw>
              </a:effectLst>
            </a:endParaRPr>
          </a:p>
        </p:txBody>
      </p:sp>
      <p:graphicFrame>
        <p:nvGraphicFramePr>
          <p:cNvPr id="2" name="内容占位符 1"/>
          <p:cNvGraphicFramePr>
            <a:graphicFrameLocks noGrp="1"/>
          </p:cNvGraphicFramePr>
          <p:nvPr>
            <p:ph sz="quarter" idx="4294967295"/>
          </p:nvPr>
        </p:nvGraphicFramePr>
        <p:xfrm>
          <a:off x="457200" y="1219200"/>
          <a:ext cx="8229600" cy="4394200"/>
        </p:xfrm>
        <a:graphic>
          <a:graphicData uri="http://schemas.openxmlformats.org/drawingml/2006/table">
            <a:tbl>
              <a:tblPr firstRow="1" bandRow="1">
                <a:tableStyleId>{5C22544A-7EE6-4342-B048-85BDC9FD1C3A}</a:tableStyleId>
              </a:tblPr>
              <a:tblGrid>
                <a:gridCol w="4114800"/>
                <a:gridCol w="4114800"/>
              </a:tblGrid>
              <a:tr h="370840">
                <a:tc gridSpan="2">
                  <a:txBody>
                    <a:bodyPr/>
                    <a:lstStyle/>
                    <a:p>
                      <a:pPr algn="ctr"/>
                      <a:r>
                        <a:rPr lang="zh-CN" altLang="en-US" dirty="0" smtClean="0"/>
                        <a:t>迭代前后的中心间的距离</a:t>
                      </a:r>
                      <a:endParaRPr lang="zh-CN" altLang="en-US" dirty="0"/>
                    </a:p>
                  </a:txBody>
                  <a:tcPr/>
                </a:tc>
                <a:tc hMerge="1">
                  <a:tcPr/>
                </a:tc>
              </a:tr>
              <a:tr h="235989">
                <a:tc>
                  <a:txBody>
                    <a:bodyPr/>
                    <a:lstStyle/>
                    <a:p>
                      <a:pPr algn="ctr"/>
                      <a:r>
                        <a:rPr lang="zh-CN" altLang="en-US" sz="1800" kern="1200" dirty="0" smtClean="0">
                          <a:solidFill>
                            <a:schemeClr val="dk1"/>
                          </a:solidFill>
                          <a:latin typeface="+mn-lt"/>
                          <a:ea typeface="+mn-ea"/>
                          <a:cs typeface="+mn-cs"/>
                        </a:rPr>
                        <a:t>迭代次数</a:t>
                      </a:r>
                      <a:endParaRPr lang="zh-CN" altLang="en-US" sz="1800" kern="1200" dirty="0">
                        <a:solidFill>
                          <a:schemeClr val="dk1"/>
                        </a:solidFill>
                        <a:latin typeface="+mn-lt"/>
                        <a:ea typeface="+mn-ea"/>
                        <a:cs typeface="+mn-cs"/>
                      </a:endParaRPr>
                    </a:p>
                  </a:txBody>
                  <a:tcPr/>
                </a:tc>
                <a:tc>
                  <a:txBody>
                    <a:bodyPr/>
                    <a:lstStyle/>
                    <a:p>
                      <a:pPr algn="ctr"/>
                      <a:r>
                        <a:rPr lang="zh-CN" altLang="en-US" sz="1800" kern="1200" dirty="0" smtClean="0">
                          <a:solidFill>
                            <a:schemeClr val="dk1"/>
                          </a:solidFill>
                          <a:latin typeface="+mn-lt"/>
                          <a:ea typeface="+mn-ea"/>
                          <a:cs typeface="+mn-cs"/>
                        </a:rPr>
                        <a:t>距离</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1</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0.4162817526176217</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2</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0.22614706513879584</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3</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0.16434131818935432</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4</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0.08915352112185278</a:t>
                      </a:r>
                      <a:endParaRPr lang="zh-CN" altLang="en-US" sz="1800" kern="1200" dirty="0">
                        <a:solidFill>
                          <a:schemeClr val="dk1"/>
                        </a:solidFill>
                        <a:latin typeface="+mn-lt"/>
                        <a:ea typeface="+mn-ea"/>
                        <a:cs typeface="+mn-cs"/>
                      </a:endParaRPr>
                    </a:p>
                  </a:txBody>
                  <a:tcPr/>
                </a:tc>
              </a:tr>
              <a:tr h="235990">
                <a:tc>
                  <a:txBody>
                    <a:bodyPr/>
                    <a:lstStyle/>
                    <a:p>
                      <a:pPr algn="ctr"/>
                      <a:r>
                        <a:rPr lang="en-US" altLang="zh-CN" sz="1800" kern="1200" dirty="0" smtClean="0">
                          <a:solidFill>
                            <a:schemeClr val="dk1"/>
                          </a:solidFill>
                          <a:latin typeface="+mn-lt"/>
                          <a:ea typeface="+mn-ea"/>
                          <a:cs typeface="+mn-cs"/>
                        </a:rPr>
                        <a:t>5</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0.057411518497874015</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6</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0.02974340079429158</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7</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0.02782917829169294</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8</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0.03020773195196578</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9</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0.012126278742641175</a:t>
                      </a:r>
                      <a:endParaRPr lang="zh-CN" altLang="en-US" sz="1800" kern="1200" dirty="0">
                        <a:solidFill>
                          <a:schemeClr val="dk1"/>
                        </a:solidFill>
                        <a:latin typeface="+mn-lt"/>
                        <a:ea typeface="+mn-ea"/>
                        <a:cs typeface="+mn-cs"/>
                      </a:endParaRPr>
                    </a:p>
                  </a:txBody>
                  <a:tcPr/>
                </a:tc>
              </a:tr>
              <a:tr h="235989">
                <a:tc>
                  <a:txBody>
                    <a:bodyPr/>
                    <a:lstStyle/>
                    <a:p>
                      <a:pPr algn="ctr"/>
                      <a:r>
                        <a:rPr lang="en-US" altLang="zh-CN" sz="1800" kern="1200" dirty="0" smtClean="0">
                          <a:solidFill>
                            <a:schemeClr val="dk1"/>
                          </a:solidFill>
                          <a:latin typeface="+mn-lt"/>
                          <a:ea typeface="+mn-ea"/>
                          <a:cs typeface="+mn-cs"/>
                        </a:rPr>
                        <a:t>10</a:t>
                      </a:r>
                      <a:endParaRPr lang="zh-CN" altLang="en-US" sz="1800" kern="1200" dirty="0">
                        <a:solidFill>
                          <a:schemeClr val="dk1"/>
                        </a:solidFill>
                        <a:latin typeface="+mn-lt"/>
                        <a:ea typeface="+mn-ea"/>
                        <a:cs typeface="+mn-cs"/>
                      </a:endParaRPr>
                    </a:p>
                  </a:txBody>
                  <a:tcPr/>
                </a:tc>
                <a:tc>
                  <a:txBody>
                    <a:bodyPr/>
                    <a:lstStyle/>
                    <a:p>
                      <a:pPr algn="ctr"/>
                      <a:r>
                        <a:rPr lang="en-US" altLang="zh-CN" sz="1800" kern="1200" dirty="0" smtClean="0">
                          <a:solidFill>
                            <a:schemeClr val="dk1"/>
                          </a:solidFill>
                          <a:latin typeface="+mn-lt"/>
                          <a:ea typeface="+mn-ea"/>
                          <a:cs typeface="+mn-cs"/>
                        </a:rPr>
                        <a:t>1.6540101356382944E-15</a:t>
                      </a:r>
                      <a:endParaRPr lang="zh-CN" altLang="en-US" sz="1800" kern="1200" dirty="0">
                        <a:solidFill>
                          <a:schemeClr val="dk1"/>
                        </a:solidFill>
                        <a:latin typeface="+mn-lt"/>
                        <a:ea typeface="+mn-ea"/>
                        <a:cs typeface="+mn-cs"/>
                      </a:endParaRPr>
                    </a:p>
                  </a:txBody>
                  <a:tcPr/>
                </a:tc>
              </a:tr>
            </a:tbl>
          </a:graphicData>
        </a:graphic>
      </p:graphicFrame>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idx="4294967295"/>
          </p:nvPr>
        </p:nvSpPr>
        <p:spPr/>
        <p:txBody>
          <a:bodyPr/>
          <a:lstStyle/>
          <a:p>
            <a:pPr eaLnBrk="1" hangingPunct="1">
              <a:defRPr/>
            </a:pPr>
            <a:r>
              <a:rPr lang="zh-CN" altLang="en-US" dirty="0" smtClean="0">
                <a:effectLst>
                  <a:outerShdw blurRad="38100" dist="38100" dir="2700000" algn="tl">
                    <a:srgbClr val="C0C0C0"/>
                  </a:outerShdw>
                </a:effectLst>
              </a:rPr>
              <a:t>运行结果</a:t>
            </a:r>
            <a:endParaRPr lang="zh-CN" altLang="en-US" dirty="0" smtClean="0">
              <a:effectLst>
                <a:outerShdw blurRad="38100" dist="38100" dir="2700000" algn="tl">
                  <a:srgbClr val="C0C0C0"/>
                </a:outerShdw>
              </a:effectLst>
            </a:endParaRPr>
          </a:p>
        </p:txBody>
      </p:sp>
      <p:pic>
        <p:nvPicPr>
          <p:cNvPr id="163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544" y="1347064"/>
            <a:ext cx="8496300" cy="422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p:cNvSpPr txBox="1"/>
          <p:nvPr/>
        </p:nvSpPr>
        <p:spPr bwMode="auto">
          <a:xfrm>
            <a:off x="453861" y="5517232"/>
            <a:ext cx="8229600" cy="711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73050" indent="-273050" algn="l" rtl="0" eaLnBrk="0" fontAlgn="base" hangingPunct="0">
              <a:spcBef>
                <a:spcPts val="600"/>
              </a:spcBef>
              <a:spcAft>
                <a:spcPct val="0"/>
              </a:spcAft>
              <a:buClr>
                <a:schemeClr val="accent1"/>
              </a:buClr>
              <a:buSzPct val="76000"/>
              <a:buFont typeface="Wingdings 3" panose="05040102010807070707" pitchFamily="18" charset="2"/>
              <a:buChar char=""/>
              <a:defRPr sz="2600">
                <a:solidFill>
                  <a:schemeClr val="tx1"/>
                </a:solidFill>
                <a:latin typeface="+mn-lt"/>
                <a:ea typeface="+mn-ea"/>
                <a:cs typeface="+mn-cs"/>
              </a:defRPr>
            </a:lvl1pPr>
            <a:lvl2pPr marL="548005" indent="-273050" algn="l" rtl="0" eaLnBrk="0" fontAlgn="base" hangingPunct="0">
              <a:spcBef>
                <a:spcPts val="500"/>
              </a:spcBef>
              <a:spcAft>
                <a:spcPct val="0"/>
              </a:spcAft>
              <a:buClr>
                <a:schemeClr val="accent2"/>
              </a:buClr>
              <a:buSzPct val="76000"/>
              <a:buFont typeface="Wingdings 3" panose="05040102010807070707" pitchFamily="18" charset="2"/>
              <a:buChar char=""/>
              <a:defRPr sz="2300">
                <a:solidFill>
                  <a:schemeClr val="tx2"/>
                </a:solidFill>
                <a:latin typeface="+mn-lt"/>
                <a:ea typeface="+mn-ea"/>
              </a:defRPr>
            </a:lvl2pPr>
            <a:lvl3pPr marL="822325" indent="-228600" algn="l" rtl="0" eaLnBrk="0" fontAlgn="base" hangingPunct="0">
              <a:spcBef>
                <a:spcPts val="500"/>
              </a:spcBef>
              <a:spcAft>
                <a:spcPct val="0"/>
              </a:spcAft>
              <a:buClr>
                <a:srgbClr val="BCBCBC"/>
              </a:buClr>
              <a:buSzPct val="76000"/>
              <a:buFont typeface="Wingdings 3" panose="05040102010807070707" pitchFamily="18" charset="2"/>
              <a:buChar char=""/>
              <a:defRPr sz="2000">
                <a:solidFill>
                  <a:schemeClr val="tx1"/>
                </a:solidFill>
                <a:latin typeface="+mn-lt"/>
                <a:ea typeface="+mn-ea"/>
              </a:defRPr>
            </a:lvl3pPr>
            <a:lvl4pPr marL="1097280" indent="-228600" algn="l" rtl="0" eaLnBrk="0" fontAlgn="base" hangingPunct="0">
              <a:spcBef>
                <a:spcPts val="400"/>
              </a:spcBef>
              <a:spcAft>
                <a:spcPct val="0"/>
              </a:spcAft>
              <a:buClr>
                <a:srgbClr val="A94543"/>
              </a:buClr>
              <a:buSzPct val="70000"/>
              <a:buFont typeface="Wingdings" panose="05000000000000000000" pitchFamily="2" charset="2"/>
              <a:buChar char=""/>
              <a:defRPr>
                <a:solidFill>
                  <a:schemeClr val="tx1"/>
                </a:solidFill>
                <a:latin typeface="+mn-lt"/>
                <a:ea typeface="+mn-ea"/>
              </a:defRPr>
            </a:lvl4pPr>
            <a:lvl5pPr marL="13716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5pPr>
            <a:lvl6pPr marL="18288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6pPr>
            <a:lvl7pPr marL="22860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7pPr>
            <a:lvl8pPr marL="27432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8pPr>
            <a:lvl9pPr marL="3200400" indent="-228600" algn="l" rtl="0" eaLnBrk="0" fontAlgn="base" hangingPunct="0">
              <a:spcBef>
                <a:spcPts val="300"/>
              </a:spcBef>
              <a:spcAft>
                <a:spcPct val="0"/>
              </a:spcAft>
              <a:buClr>
                <a:schemeClr val="accent2"/>
              </a:buClr>
              <a:buSzPct val="70000"/>
              <a:buFont typeface="Wingdings" panose="05000000000000000000" pitchFamily="2" charset="2"/>
              <a:buChar char=""/>
              <a:defRPr sz="1600">
                <a:solidFill>
                  <a:schemeClr val="tx1"/>
                </a:solidFill>
                <a:latin typeface="+mn-lt"/>
                <a:ea typeface="+mn-ea"/>
              </a:defRPr>
            </a:lvl9pPr>
          </a:lstStyle>
          <a:p>
            <a:pPr marL="0" indent="0" algn="ctr" eaLnBrk="1" hangingPunct="1">
              <a:buNone/>
            </a:pPr>
            <a:r>
              <a:rPr lang="zh-CN" altLang="en-US" b="1" dirty="0" smtClean="0"/>
              <a:t>迭代第</a:t>
            </a:r>
            <a:r>
              <a:rPr lang="en-US" altLang="zh-CN" b="1" dirty="0" smtClean="0"/>
              <a:t>5</a:t>
            </a:r>
            <a:r>
              <a:rPr lang="zh-CN" altLang="en-US" b="1" dirty="0" smtClean="0"/>
              <a:t>次的运行结果</a:t>
            </a:r>
            <a:endParaRPr lang="zh-CN" altLang="zh-CN" b="1" dirty="0" smtClean="0"/>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9545" y="2125980"/>
            <a:ext cx="7262495" cy="929005"/>
          </a:xfrm>
        </p:spPr>
        <p:txBody>
          <a:bodyPr>
            <a:noAutofit/>
            <a:scene3d>
              <a:camera prst="orthographicFront"/>
              <a:lightRig rig="threePt" dir="t"/>
            </a:scene3d>
            <a:sp3d extrusionH="57150">
              <a:bevelT w="38100" h="38100"/>
            </a:sp3d>
          </a:bodyPr>
          <a:lstStyle/>
          <a:p>
            <a:r>
              <a:rPr lang="en-US" altLang="zh-CN" sz="4000" b="1" kern="1200" dirty="0" smtClean="0">
                <a:solidFill>
                  <a:srgbClr val="00B050"/>
                </a:solidFill>
                <a:effectLst>
                  <a:glow rad="139700">
                    <a:schemeClr val="accent3">
                      <a:satMod val="175000"/>
                      <a:alpha val="40000"/>
                    </a:schemeClr>
                  </a:glow>
                  <a:innerShdw blurRad="63500" dist="50800" dir="2700000">
                    <a:prstClr val="black">
                      <a:alpha val="50000"/>
                    </a:prstClr>
                  </a:innerShdw>
                </a:effectLst>
                <a:latin typeface="Franklin Gothic Book" panose="020B0503020102020204" pitchFamily="34" charset="0"/>
                <a:ea typeface="幼圆" panose="02010509060101010101" pitchFamily="49" charset="-122"/>
              </a:rPr>
              <a:t> </a:t>
            </a:r>
            <a:r>
              <a:rPr lang="zh-CN" altLang="en-US" sz="4000" b="1" kern="1200" dirty="0" smtClean="0">
                <a:solidFill>
                  <a:srgbClr val="00B050"/>
                </a:solidFill>
                <a:effectLst>
                  <a:glow rad="139700">
                    <a:schemeClr val="accent3">
                      <a:satMod val="175000"/>
                      <a:alpha val="40000"/>
                    </a:schemeClr>
                  </a:glow>
                  <a:innerShdw blurRad="63500" dist="50800" dir="2700000">
                    <a:prstClr val="black">
                      <a:alpha val="50000"/>
                    </a:prstClr>
                  </a:innerShdw>
                </a:effectLst>
                <a:latin typeface="Franklin Gothic Book" panose="020B0503020102020204" pitchFamily="34" charset="0"/>
                <a:ea typeface="幼圆" panose="02010509060101010101" pitchFamily="49" charset="-122"/>
              </a:rPr>
              <a:t>基于</a:t>
            </a:r>
            <a:r>
              <a:rPr lang="en-US" altLang="zh-CN" sz="4000" b="1" kern="1200" dirty="0" err="1" smtClean="0">
                <a:solidFill>
                  <a:srgbClr val="00B050"/>
                </a:solidFill>
                <a:effectLst>
                  <a:glow rad="139700">
                    <a:schemeClr val="accent3">
                      <a:satMod val="175000"/>
                      <a:alpha val="40000"/>
                    </a:schemeClr>
                  </a:glow>
                  <a:innerShdw blurRad="63500" dist="50800" dir="2700000">
                    <a:prstClr val="black">
                      <a:alpha val="50000"/>
                    </a:prstClr>
                  </a:innerShdw>
                </a:effectLst>
                <a:latin typeface="Franklin Gothic Book" panose="020B0503020102020204" pitchFamily="34" charset="0"/>
                <a:ea typeface="幼圆" panose="02010509060101010101" pitchFamily="49" charset="-122"/>
              </a:rPr>
              <a:t>MapReduce</a:t>
            </a:r>
            <a:r>
              <a:rPr lang="zh-CN" altLang="en-US" sz="4000" b="1" kern="1200" dirty="0" smtClean="0">
                <a:solidFill>
                  <a:srgbClr val="00B050"/>
                </a:solidFill>
                <a:effectLst>
                  <a:glow rad="139700">
                    <a:schemeClr val="accent3">
                      <a:satMod val="175000"/>
                      <a:alpha val="40000"/>
                    </a:schemeClr>
                  </a:glow>
                  <a:innerShdw blurRad="63500" dist="50800" dir="2700000">
                    <a:prstClr val="black">
                      <a:alpha val="50000"/>
                    </a:prstClr>
                  </a:innerShdw>
                </a:effectLst>
                <a:latin typeface="Franklin Gothic Book" panose="020B0503020102020204" pitchFamily="34" charset="0"/>
                <a:ea typeface="幼圆" panose="02010509060101010101" pitchFamily="49" charset="-122"/>
              </a:rPr>
              <a:t>的图算法</a:t>
            </a:r>
            <a:endParaRPr lang="zh-CN" altLang="en-US" sz="4000" b="1" kern="1200" dirty="0" smtClean="0">
              <a:solidFill>
                <a:srgbClr val="00B050"/>
              </a:solidFill>
              <a:effectLst>
                <a:glow rad="139700">
                  <a:schemeClr val="accent3">
                    <a:satMod val="175000"/>
                    <a:alpha val="40000"/>
                  </a:schemeClr>
                </a:glow>
                <a:innerShdw blurRad="63500" dist="50800" dir="2700000">
                  <a:prstClr val="black">
                    <a:alpha val="50000"/>
                  </a:prstClr>
                </a:innerShdw>
              </a:effectLst>
              <a:latin typeface="Franklin Gothic Book" panose="020B0503020102020204" pitchFamily="34" charset="0"/>
              <a:ea typeface="幼圆" panose="02010509060101010101" pitchFamily="49" charset="-122"/>
            </a:endParaRPr>
          </a:p>
        </p:txBody>
      </p:sp>
    </p:spTree>
  </p:cSld>
  <p:clrMapOvr>
    <a:masterClrMapping/>
  </p:clrMapOvr>
  <p:transition>
    <p:cover dir="rd"/>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
          </p:nvPr>
        </p:nvSpPr>
        <p:spPr>
          <a:xfrm>
            <a:off x="1001713" y="1785926"/>
            <a:ext cx="6999311" cy="4392612"/>
          </a:xfrm>
        </p:spPr>
        <p:txBody>
          <a:bodyPr/>
          <a:lstStyle/>
          <a:p>
            <a:pPr>
              <a:spcBef>
                <a:spcPts val="580"/>
              </a:spcBef>
              <a:spcAft>
                <a:spcPts val="600"/>
              </a:spcAft>
              <a:buSzPct val="85000"/>
              <a:buNone/>
            </a:pPr>
            <a:r>
              <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1.</a:t>
            </a:r>
            <a:r>
              <a:rPr lang="zh-CN" altLang="en-US"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图的表示</a:t>
            </a:r>
            <a:endPar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endParaRPr>
          </a:p>
          <a:p>
            <a:pPr>
              <a:spcBef>
                <a:spcPts val="580"/>
              </a:spcBef>
              <a:spcAft>
                <a:spcPts val="600"/>
              </a:spcAft>
              <a:buSzPct val="85000"/>
              <a:buNone/>
            </a:pPr>
            <a:r>
              <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2.PageRank</a:t>
            </a:r>
            <a:endPar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endParaRPr>
          </a:p>
          <a:p>
            <a:pPr>
              <a:spcBef>
                <a:spcPts val="580"/>
              </a:spcBef>
              <a:spcAft>
                <a:spcPts val="600"/>
              </a:spcAft>
              <a:buSzPct val="85000"/>
              <a:buNone/>
            </a:pPr>
            <a:r>
              <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3.</a:t>
            </a:r>
            <a:r>
              <a:rPr lang="zh-CN" altLang="en-US"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最短路径</a:t>
            </a:r>
            <a:endPar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endParaRPr>
          </a:p>
          <a:p>
            <a:pPr>
              <a:spcBef>
                <a:spcPts val="580"/>
              </a:spcBef>
              <a:spcAft>
                <a:spcPts val="600"/>
              </a:spcAft>
              <a:buSzPct val="85000"/>
              <a:buNone/>
            </a:pPr>
            <a:r>
              <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4.</a:t>
            </a:r>
            <a:r>
              <a:rPr lang="zh-CN" altLang="en-US"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rPr>
              <a:t>广度优先遍历</a:t>
            </a:r>
            <a:endParaRPr lang="en-US" altLang="zh-CN" sz="3000" kern="1200" spc="50" dirty="0" smtClean="0">
              <a:ln w="11430"/>
              <a:solidFill>
                <a:srgbClr val="C00000"/>
              </a:solidFill>
              <a:effectLst>
                <a:outerShdw blurRad="76200" dist="50800" dir="5400000" algn="tl" rotWithShape="0">
                  <a:srgbClr val="000000">
                    <a:alpha val="65000"/>
                  </a:srgbClr>
                </a:outerShdw>
              </a:effectLst>
              <a:latin typeface="Franklin Gothic Book" panose="020B0503020102020204" pitchFamily="34" charset="0"/>
              <a:ea typeface="黑体" panose="02010609060101010101" pitchFamily="2" charset="-122"/>
            </a:endParaRPr>
          </a:p>
          <a:p>
            <a:pPr>
              <a:buNone/>
            </a:pPr>
            <a:endParaRPr lang="zh-CN" altLang="en-US" dirty="0"/>
          </a:p>
        </p:txBody>
      </p:sp>
    </p:spTree>
  </p:cSld>
  <p:clrMapOvr>
    <a:masterClrMapping/>
  </p:clrMapOvr>
  <p:transition>
    <p:cover dir="rd"/>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图问题与</a:t>
            </a:r>
            <a:r>
              <a:rPr lang="en-US" altLang="zh-CN" dirty="0" err="1" smtClean="0"/>
              <a:t>MapReduce</a:t>
            </a:r>
            <a:endParaRPr lang="zh-CN" altLang="en-US" dirty="0"/>
          </a:p>
        </p:txBody>
      </p:sp>
      <p:sp>
        <p:nvSpPr>
          <p:cNvPr id="3" name="内容占位符 2"/>
          <p:cNvSpPr>
            <a:spLocks noGrp="1"/>
          </p:cNvSpPr>
          <p:nvPr>
            <p:ph sz="quarter" idx="1"/>
          </p:nvPr>
        </p:nvSpPr>
        <p:spPr/>
        <p:txBody>
          <a:bodyPr/>
          <a:lstStyle/>
          <a:p>
            <a:r>
              <a:rPr lang="zh-CN" altLang="en-US" dirty="0" smtClean="0"/>
              <a:t>一些图问题：</a:t>
            </a:r>
            <a:endParaRPr lang="en-US" altLang="zh-CN" dirty="0" smtClean="0"/>
          </a:p>
          <a:p>
            <a:pPr lvl="1"/>
            <a:r>
              <a:rPr lang="zh-CN" altLang="en-US" dirty="0" smtClean="0"/>
              <a:t>最短路径</a:t>
            </a:r>
            <a:endParaRPr lang="en-US" altLang="zh-CN" dirty="0" smtClean="0"/>
          </a:p>
          <a:p>
            <a:pPr lvl="1"/>
            <a:r>
              <a:rPr lang="zh-CN" altLang="en-US" dirty="0" smtClean="0"/>
              <a:t>最小生成树</a:t>
            </a:r>
            <a:endParaRPr lang="en-US" altLang="zh-CN" dirty="0" smtClean="0"/>
          </a:p>
          <a:p>
            <a:pPr lvl="1"/>
            <a:r>
              <a:rPr lang="zh-CN" altLang="en-US" dirty="0" smtClean="0"/>
              <a:t>广度优先搜索</a:t>
            </a:r>
            <a:endParaRPr lang="en-US" altLang="zh-CN" dirty="0" smtClean="0"/>
          </a:p>
          <a:p>
            <a:pPr lvl="1"/>
            <a:r>
              <a:rPr lang="en-US" altLang="zh-CN" dirty="0" err="1" smtClean="0"/>
              <a:t>PageRank</a:t>
            </a:r>
            <a:endParaRPr lang="en-US" altLang="zh-CN" dirty="0" smtClean="0"/>
          </a:p>
          <a:p>
            <a:r>
              <a:rPr lang="zh-CN" altLang="en-US" dirty="0" smtClean="0"/>
              <a:t>关键问题：</a:t>
            </a:r>
            <a:endParaRPr lang="en-US" altLang="zh-CN" dirty="0" smtClean="0"/>
          </a:p>
          <a:p>
            <a:pPr lvl="1"/>
            <a:r>
              <a:rPr lang="zh-CN" altLang="en-US" dirty="0" smtClean="0"/>
              <a:t>怎么在</a:t>
            </a:r>
            <a:r>
              <a:rPr lang="en-US" altLang="zh-CN" dirty="0" err="1" smtClean="0"/>
              <a:t>MapReduce</a:t>
            </a:r>
            <a:r>
              <a:rPr lang="zh-CN" altLang="en-US" dirty="0" smtClean="0"/>
              <a:t>中表示图数据</a:t>
            </a:r>
            <a:endParaRPr lang="en-US" altLang="zh-CN" dirty="0" smtClean="0"/>
          </a:p>
          <a:p>
            <a:pPr lvl="1"/>
            <a:r>
              <a:rPr lang="zh-CN" altLang="en-US" dirty="0" smtClean="0"/>
              <a:t>怎么用</a:t>
            </a:r>
            <a:r>
              <a:rPr lang="en-US" altLang="zh-CN" dirty="0" err="1" smtClean="0"/>
              <a:t>MapReduce</a:t>
            </a:r>
            <a:r>
              <a:rPr lang="zh-CN" altLang="en-US" dirty="0" smtClean="0"/>
              <a:t>遍历图</a:t>
            </a:r>
            <a:endParaRPr lang="en-US" altLang="zh-CN" dirty="0" smtClean="0"/>
          </a:p>
        </p:txBody>
      </p:sp>
    </p:spTree>
  </p:cSld>
  <p:clrMapOvr>
    <a:masterClrMapping/>
  </p:clrMapOvr>
  <p:transition>
    <p:cover dir="rd"/>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zh-CN" altLang="en-US" dirty="0" smtClean="0"/>
              <a:t>图表示方法</a:t>
            </a:r>
            <a:endParaRPr lang="en-US" dirty="0" smtClean="0"/>
          </a:p>
        </p:txBody>
      </p:sp>
      <p:sp>
        <p:nvSpPr>
          <p:cNvPr id="76803" name="Content Placeholder 2"/>
          <p:cNvSpPr>
            <a:spLocks noGrp="1"/>
          </p:cNvSpPr>
          <p:nvPr>
            <p:ph sz="quarter" idx="1"/>
          </p:nvPr>
        </p:nvSpPr>
        <p:spPr/>
        <p:txBody>
          <a:bodyPr/>
          <a:lstStyle/>
          <a:p>
            <a:r>
              <a:rPr lang="en-US" dirty="0" smtClean="0"/>
              <a:t>G = (V, E)</a:t>
            </a:r>
            <a:endParaRPr lang="en-US" dirty="0" smtClean="0"/>
          </a:p>
          <a:p>
            <a:r>
              <a:rPr lang="zh-CN" altLang="en-US" dirty="0" smtClean="0"/>
              <a:t>两种常见的表示方法</a:t>
            </a:r>
            <a:endParaRPr lang="en-US" dirty="0" smtClean="0"/>
          </a:p>
          <a:p>
            <a:pPr lvl="1"/>
            <a:r>
              <a:rPr lang="zh-CN" altLang="en-US" dirty="0" smtClean="0"/>
              <a:t>邻接矩阵</a:t>
            </a:r>
            <a:endParaRPr lang="en-US" altLang="zh-CN" dirty="0" smtClean="0"/>
          </a:p>
          <a:p>
            <a:pPr lvl="1"/>
            <a:r>
              <a:rPr lang="zh-CN" altLang="en-US" dirty="0" smtClean="0"/>
              <a:t>邻接表</a:t>
            </a:r>
            <a:endParaRPr lang="en-US" dirty="0" smtClean="0"/>
          </a:p>
          <a:p>
            <a:pPr lvl="1"/>
            <a:endParaRPr lang="en-US" dirty="0" smtClean="0"/>
          </a:p>
          <a:p>
            <a:endParaRPr lang="en-US" dirty="0" smtClean="0"/>
          </a:p>
        </p:txBody>
      </p:sp>
    </p:spTree>
  </p:cSld>
  <p:clrMapOvr>
    <a:masterClrMapping/>
  </p:clrMapOvr>
  <p:transition>
    <p:cover dir="rd"/>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
          <p:cNvSpPr>
            <a:spLocks noGrp="1" noChangeArrowheads="1"/>
          </p:cNvSpPr>
          <p:nvPr>
            <p:ph type="title"/>
          </p:nvPr>
        </p:nvSpPr>
        <p:spPr/>
        <p:txBody>
          <a:bodyPr/>
          <a:lstStyle/>
          <a:p>
            <a:r>
              <a:rPr lang="zh-CN" altLang="en-US" dirty="0" smtClean="0"/>
              <a:t>邻接矩阵</a:t>
            </a:r>
            <a:endParaRPr lang="en-GB" dirty="0" smtClean="0"/>
          </a:p>
        </p:txBody>
      </p:sp>
      <p:sp>
        <p:nvSpPr>
          <p:cNvPr id="77827" name="Rectangle 2"/>
          <p:cNvSpPr>
            <a:spLocks noGrp="1" noChangeArrowheads="1"/>
          </p:cNvSpPr>
          <p:nvPr>
            <p:ph sz="quarter" idx="1"/>
          </p:nvPr>
        </p:nvSpPr>
        <p:spPr/>
        <p:txBody>
          <a:bodyPr/>
          <a:lstStyle/>
          <a:p>
            <a:pPr>
              <a:buFont typeface="Wingdings" panose="05000000000000000000" pitchFamily="2" charset="2"/>
              <a:buNone/>
            </a:pPr>
            <a:r>
              <a:rPr lang="zh-CN" altLang="en-US" dirty="0" smtClean="0"/>
              <a:t>用一个</a:t>
            </a:r>
            <a:r>
              <a:rPr lang="en-GB" dirty="0" smtClean="0"/>
              <a:t> </a:t>
            </a:r>
            <a:r>
              <a:rPr lang="en-GB" i="1" dirty="0" smtClean="0"/>
              <a:t>n</a:t>
            </a:r>
            <a:r>
              <a:rPr lang="en-GB" dirty="0" smtClean="0"/>
              <a:t> x </a:t>
            </a:r>
            <a:r>
              <a:rPr lang="en-GB" i="1" dirty="0" smtClean="0"/>
              <a:t>n</a:t>
            </a:r>
            <a:r>
              <a:rPr lang="en-GB" dirty="0" smtClean="0"/>
              <a:t> </a:t>
            </a:r>
            <a:r>
              <a:rPr lang="zh-CN" altLang="en-US" dirty="0" smtClean="0"/>
              <a:t>的矩阵</a:t>
            </a:r>
            <a:r>
              <a:rPr lang="en-GB" dirty="0" smtClean="0"/>
              <a:t> </a:t>
            </a:r>
            <a:r>
              <a:rPr lang="en-GB" i="1" dirty="0" smtClean="0"/>
              <a:t>M </a:t>
            </a:r>
            <a:r>
              <a:rPr lang="zh-CN" altLang="en-US" dirty="0" smtClean="0"/>
              <a:t>来表示图：</a:t>
            </a:r>
            <a:endParaRPr lang="en-GB" dirty="0" smtClean="0"/>
          </a:p>
          <a:p>
            <a:pPr lvl="1"/>
            <a:r>
              <a:rPr lang="en-GB" i="1" dirty="0" smtClean="0"/>
              <a:t>n</a:t>
            </a:r>
            <a:r>
              <a:rPr lang="en-GB" dirty="0" smtClean="0"/>
              <a:t> = |V|</a:t>
            </a:r>
            <a:endParaRPr lang="en-GB" dirty="0" smtClean="0"/>
          </a:p>
          <a:p>
            <a:pPr lvl="1"/>
            <a:r>
              <a:rPr lang="en-GB" i="1" dirty="0" err="1" smtClean="0"/>
              <a:t>M</a:t>
            </a:r>
            <a:r>
              <a:rPr lang="en-GB" i="1" baseline="-25000" dirty="0" err="1" smtClean="0"/>
              <a:t>ij</a:t>
            </a:r>
            <a:r>
              <a:rPr lang="en-GB" dirty="0" smtClean="0"/>
              <a:t> = 1 </a:t>
            </a:r>
            <a:r>
              <a:rPr lang="zh-CN" altLang="en-US" dirty="0" smtClean="0"/>
              <a:t>表示一条</a:t>
            </a:r>
            <a:r>
              <a:rPr lang="en-US" altLang="zh-CN" dirty="0" err="1" smtClean="0"/>
              <a:t>i</a:t>
            </a:r>
            <a:r>
              <a:rPr lang="zh-CN" altLang="en-US" dirty="0" smtClean="0"/>
              <a:t>到</a:t>
            </a:r>
            <a:r>
              <a:rPr lang="en-US" altLang="zh-CN" dirty="0" smtClean="0"/>
              <a:t>j</a:t>
            </a:r>
            <a:r>
              <a:rPr lang="zh-CN" altLang="en-US" dirty="0" smtClean="0"/>
              <a:t>的边</a:t>
            </a:r>
            <a:endParaRPr lang="en-GB" i="1" dirty="0" smtClean="0"/>
          </a:p>
          <a:p>
            <a:endParaRPr lang="en-GB" dirty="0" smtClean="0"/>
          </a:p>
          <a:p>
            <a:pPr lvl="1"/>
            <a:endParaRPr lang="en-GB" dirty="0" smtClean="0"/>
          </a:p>
        </p:txBody>
      </p:sp>
      <p:sp>
        <p:nvSpPr>
          <p:cNvPr id="77866" name="Oval 7"/>
          <p:cNvSpPr>
            <a:spLocks noChangeArrowheads="1"/>
          </p:cNvSpPr>
          <p:nvPr/>
        </p:nvSpPr>
        <p:spPr bwMode="auto">
          <a:xfrm>
            <a:off x="5334000" y="3429000"/>
            <a:ext cx="533400" cy="533400"/>
          </a:xfrm>
          <a:prstGeom prst="ellipse">
            <a:avLst/>
          </a:prstGeom>
        </p:spPr>
        <p:style>
          <a:lnRef idx="0">
            <a:schemeClr val="accent1"/>
          </a:lnRef>
          <a:fillRef idx="3">
            <a:schemeClr val="accent1"/>
          </a:fillRef>
          <a:effectRef idx="3">
            <a:schemeClr val="accent1"/>
          </a:effectRef>
          <a:fontRef idx="minor">
            <a:schemeClr val="lt1"/>
          </a:fontRef>
        </p:style>
        <p:txBody>
          <a:bodyPr/>
          <a:lstStyle/>
          <a:p>
            <a:pPr algn="ctr"/>
            <a:r>
              <a:rPr lang="en-US">
                <a:solidFill>
                  <a:schemeClr val="bg2"/>
                </a:solidFill>
              </a:rPr>
              <a:t>1</a:t>
            </a:r>
            <a:endParaRPr lang="en-US">
              <a:solidFill>
                <a:schemeClr val="bg2"/>
              </a:solidFill>
            </a:endParaRPr>
          </a:p>
        </p:txBody>
      </p:sp>
      <p:sp>
        <p:nvSpPr>
          <p:cNvPr id="77867" name="Oval 10"/>
          <p:cNvSpPr>
            <a:spLocks noChangeArrowheads="1"/>
          </p:cNvSpPr>
          <p:nvPr/>
        </p:nvSpPr>
        <p:spPr bwMode="auto">
          <a:xfrm>
            <a:off x="6781800" y="2743200"/>
            <a:ext cx="533400" cy="533400"/>
          </a:xfrm>
          <a:prstGeom prst="ellipse">
            <a:avLst/>
          </a:prstGeom>
        </p:spPr>
        <p:style>
          <a:lnRef idx="0">
            <a:schemeClr val="accent1"/>
          </a:lnRef>
          <a:fillRef idx="3">
            <a:schemeClr val="accent1"/>
          </a:fillRef>
          <a:effectRef idx="3">
            <a:schemeClr val="accent1"/>
          </a:effectRef>
          <a:fontRef idx="minor">
            <a:schemeClr val="lt1"/>
          </a:fontRef>
        </p:style>
        <p:txBody>
          <a:bodyPr/>
          <a:lstStyle/>
          <a:p>
            <a:pPr algn="ctr"/>
            <a:r>
              <a:rPr lang="en-US">
                <a:solidFill>
                  <a:schemeClr val="bg2"/>
                </a:solidFill>
              </a:rPr>
              <a:t>2</a:t>
            </a:r>
            <a:endParaRPr lang="en-US">
              <a:solidFill>
                <a:schemeClr val="bg2"/>
              </a:solidFill>
            </a:endParaRPr>
          </a:p>
        </p:txBody>
      </p:sp>
      <p:sp>
        <p:nvSpPr>
          <p:cNvPr id="77868" name="Oval 11"/>
          <p:cNvSpPr>
            <a:spLocks noChangeArrowheads="1"/>
          </p:cNvSpPr>
          <p:nvPr/>
        </p:nvSpPr>
        <p:spPr bwMode="auto">
          <a:xfrm>
            <a:off x="7924800" y="3886200"/>
            <a:ext cx="533400" cy="533400"/>
          </a:xfrm>
          <a:prstGeom prst="ellipse">
            <a:avLst/>
          </a:prstGeom>
        </p:spPr>
        <p:style>
          <a:lnRef idx="0">
            <a:schemeClr val="accent1"/>
          </a:lnRef>
          <a:fillRef idx="3">
            <a:schemeClr val="accent1"/>
          </a:fillRef>
          <a:effectRef idx="3">
            <a:schemeClr val="accent1"/>
          </a:effectRef>
          <a:fontRef idx="minor">
            <a:schemeClr val="lt1"/>
          </a:fontRef>
        </p:style>
        <p:txBody>
          <a:bodyPr/>
          <a:lstStyle/>
          <a:p>
            <a:pPr algn="ctr"/>
            <a:r>
              <a:rPr lang="en-US">
                <a:solidFill>
                  <a:schemeClr val="bg2"/>
                </a:solidFill>
              </a:rPr>
              <a:t>3</a:t>
            </a:r>
            <a:endParaRPr lang="en-US">
              <a:solidFill>
                <a:schemeClr val="bg2"/>
              </a:solidFill>
            </a:endParaRPr>
          </a:p>
        </p:txBody>
      </p:sp>
      <p:sp>
        <p:nvSpPr>
          <p:cNvPr id="77869" name="Oval 12"/>
          <p:cNvSpPr>
            <a:spLocks noChangeArrowheads="1"/>
          </p:cNvSpPr>
          <p:nvPr/>
        </p:nvSpPr>
        <p:spPr bwMode="auto">
          <a:xfrm>
            <a:off x="6324600" y="5105400"/>
            <a:ext cx="533400" cy="533400"/>
          </a:xfrm>
          <a:prstGeom prst="ellipse">
            <a:avLst/>
          </a:prstGeom>
        </p:spPr>
        <p:style>
          <a:lnRef idx="0">
            <a:schemeClr val="accent1"/>
          </a:lnRef>
          <a:fillRef idx="3">
            <a:schemeClr val="accent1"/>
          </a:fillRef>
          <a:effectRef idx="3">
            <a:schemeClr val="accent1"/>
          </a:effectRef>
          <a:fontRef idx="minor">
            <a:schemeClr val="lt1"/>
          </a:fontRef>
        </p:style>
        <p:txBody>
          <a:bodyPr/>
          <a:lstStyle/>
          <a:p>
            <a:pPr algn="ctr"/>
            <a:r>
              <a:rPr lang="en-US">
                <a:solidFill>
                  <a:schemeClr val="bg2"/>
                </a:solidFill>
              </a:rPr>
              <a:t>4</a:t>
            </a:r>
            <a:endParaRPr lang="en-US">
              <a:solidFill>
                <a:schemeClr val="bg2"/>
              </a:solidFill>
            </a:endParaRPr>
          </a:p>
        </p:txBody>
      </p:sp>
      <p:cxnSp>
        <p:nvCxnSpPr>
          <p:cNvPr id="77870" name="Curved Connector 14"/>
          <p:cNvCxnSpPr>
            <a:cxnSpLocks noChangeShapeType="1"/>
            <a:stCxn id="77866" idx="0"/>
            <a:endCxn id="77867" idx="2"/>
          </p:cNvCxnSpPr>
          <p:nvPr/>
        </p:nvCxnSpPr>
        <p:spPr bwMode="auto">
          <a:xfrm rot="5400000" flipH="1" flipV="1">
            <a:off x="5981700" y="2628900"/>
            <a:ext cx="419100" cy="11811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1" name="Curved Connector 14"/>
          <p:cNvCxnSpPr>
            <a:cxnSpLocks noChangeShapeType="1"/>
            <a:stCxn id="77866" idx="4"/>
            <a:endCxn id="77869" idx="2"/>
          </p:cNvCxnSpPr>
          <p:nvPr/>
        </p:nvCxnSpPr>
        <p:spPr bwMode="auto">
          <a:xfrm rot="16200000" flipH="1">
            <a:off x="5257800" y="4305300"/>
            <a:ext cx="1409700" cy="7239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2" name="Curved Connector 14"/>
          <p:cNvCxnSpPr>
            <a:cxnSpLocks noChangeShapeType="1"/>
            <a:stCxn id="77867" idx="4"/>
            <a:endCxn id="77866" idx="6"/>
          </p:cNvCxnSpPr>
          <p:nvPr/>
        </p:nvCxnSpPr>
        <p:spPr bwMode="auto">
          <a:xfrm rot="5400000">
            <a:off x="6248400" y="2895600"/>
            <a:ext cx="419100" cy="11811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3" name="Curved Connector 14"/>
          <p:cNvCxnSpPr>
            <a:cxnSpLocks noChangeShapeType="1"/>
            <a:stCxn id="77867" idx="6"/>
            <a:endCxn id="77868" idx="0"/>
          </p:cNvCxnSpPr>
          <p:nvPr/>
        </p:nvCxnSpPr>
        <p:spPr bwMode="auto">
          <a:xfrm>
            <a:off x="7315200" y="3009900"/>
            <a:ext cx="876300" cy="8763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4" name="Curved Connector 14"/>
          <p:cNvCxnSpPr>
            <a:cxnSpLocks noChangeShapeType="1"/>
            <a:stCxn id="77867" idx="6"/>
            <a:endCxn id="77869" idx="6"/>
          </p:cNvCxnSpPr>
          <p:nvPr/>
        </p:nvCxnSpPr>
        <p:spPr bwMode="auto">
          <a:xfrm flipH="1">
            <a:off x="6858000" y="3009900"/>
            <a:ext cx="457200" cy="2362200"/>
          </a:xfrm>
          <a:prstGeom prst="curvedConnector3">
            <a:avLst>
              <a:gd name="adj1" fmla="val -50000"/>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5" name="Curved Connector 14"/>
          <p:cNvCxnSpPr>
            <a:cxnSpLocks noChangeShapeType="1"/>
            <a:stCxn id="77868" idx="3"/>
            <a:endCxn id="77866" idx="5"/>
          </p:cNvCxnSpPr>
          <p:nvPr/>
        </p:nvCxnSpPr>
        <p:spPr bwMode="auto">
          <a:xfrm rot="5400000" flipH="1">
            <a:off x="6667501" y="3006725"/>
            <a:ext cx="457200" cy="2212975"/>
          </a:xfrm>
          <a:prstGeom prst="curvedConnector3">
            <a:avLst>
              <a:gd name="adj1" fmla="val -67088"/>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6" name="Curved Connector 14"/>
          <p:cNvCxnSpPr>
            <a:cxnSpLocks noChangeShapeType="1"/>
            <a:stCxn id="77869" idx="0"/>
            <a:endCxn id="77866" idx="6"/>
          </p:cNvCxnSpPr>
          <p:nvPr/>
        </p:nvCxnSpPr>
        <p:spPr bwMode="auto">
          <a:xfrm rot="16200000" flipV="1">
            <a:off x="5524500" y="4038600"/>
            <a:ext cx="1409700" cy="7239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cxnSp>
        <p:nvCxnSpPr>
          <p:cNvPr id="77877" name="Curved Connector 14"/>
          <p:cNvCxnSpPr>
            <a:cxnSpLocks noChangeShapeType="1"/>
            <a:stCxn id="77869" idx="6"/>
            <a:endCxn id="77868" idx="4"/>
          </p:cNvCxnSpPr>
          <p:nvPr/>
        </p:nvCxnSpPr>
        <p:spPr bwMode="auto">
          <a:xfrm flipV="1">
            <a:off x="6858000" y="4419600"/>
            <a:ext cx="1333500" cy="952500"/>
          </a:xfrm>
          <a:prstGeom prst="curvedConnector2">
            <a:avLst/>
          </a:prstGeom>
          <a:ln>
            <a:tailEnd type="arrow" w="med" len="med"/>
          </a:ln>
        </p:spPr>
        <p:style>
          <a:lnRef idx="2">
            <a:schemeClr val="dk1"/>
          </a:lnRef>
          <a:fillRef idx="0">
            <a:schemeClr val="dk1"/>
          </a:fillRef>
          <a:effectRef idx="1">
            <a:schemeClr val="dk1"/>
          </a:effectRef>
          <a:fontRef idx="minor">
            <a:schemeClr val="tx1"/>
          </a:fontRef>
        </p:style>
      </p:cxnSp>
      <p:pic>
        <p:nvPicPr>
          <p:cNvPr id="1026" name="Picture 2"/>
          <p:cNvPicPr>
            <a:picLocks noChangeAspect="1" noChangeArrowheads="1"/>
          </p:cNvPicPr>
          <p:nvPr/>
        </p:nvPicPr>
        <p:blipFill>
          <a:blip r:embed="rId1" cstate="print"/>
          <a:srcRect/>
          <a:stretch>
            <a:fillRect/>
          </a:stretch>
        </p:blipFill>
        <p:spPr bwMode="auto">
          <a:xfrm>
            <a:off x="1331640" y="2981908"/>
            <a:ext cx="2952328" cy="2696134"/>
          </a:xfrm>
          <a:prstGeom prst="rect">
            <a:avLst/>
          </a:prstGeom>
          <a:noFill/>
          <a:ln w="9525">
            <a:noFill/>
            <a:miter lim="800000"/>
            <a:headEnd/>
            <a:tailEnd/>
          </a:ln>
        </p:spPr>
      </p:pic>
    </p:spTree>
  </p:cSld>
  <p:clrMapOvr>
    <a:masterClrMapping/>
  </p:clrMapOvr>
  <p:transition spd="med"/>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
          <p:cNvSpPr>
            <a:spLocks noGrp="1" noChangeArrowheads="1"/>
          </p:cNvSpPr>
          <p:nvPr>
            <p:ph type="title"/>
          </p:nvPr>
        </p:nvSpPr>
        <p:spPr/>
        <p:txBody>
          <a:bodyPr/>
          <a:lstStyle/>
          <a:p>
            <a:r>
              <a:rPr lang="zh-CN" altLang="en-US" dirty="0" smtClean="0"/>
              <a:t>邻接矩阵</a:t>
            </a:r>
            <a:endParaRPr lang="en-GB" dirty="0" smtClean="0"/>
          </a:p>
        </p:txBody>
      </p:sp>
      <p:sp>
        <p:nvSpPr>
          <p:cNvPr id="13315" name="Rectangle 2"/>
          <p:cNvSpPr>
            <a:spLocks noGrp="1" noChangeArrowheads="1"/>
          </p:cNvSpPr>
          <p:nvPr>
            <p:ph sz="quarter" idx="1"/>
          </p:nvPr>
        </p:nvSpPr>
        <p:spPr>
          <a:xfrm>
            <a:off x="468313" y="1484313"/>
            <a:ext cx="8389967" cy="4392612"/>
          </a:xfrm>
        </p:spPr>
        <p:txBody>
          <a:bodyPr/>
          <a:lstStyle/>
          <a:p>
            <a:r>
              <a:rPr lang="zh-CN" altLang="en-US" dirty="0" smtClean="0"/>
              <a:t>优点</a:t>
            </a:r>
            <a:r>
              <a:rPr lang="en-GB" dirty="0" smtClean="0"/>
              <a:t>:</a:t>
            </a:r>
            <a:endParaRPr lang="en-GB" dirty="0" smtClean="0"/>
          </a:p>
          <a:p>
            <a:pPr lvl="1"/>
            <a:r>
              <a:rPr lang="zh-CN" altLang="en-US" dirty="0" smtClean="0"/>
              <a:t>便于数学操作</a:t>
            </a:r>
            <a:endParaRPr lang="en-US" altLang="zh-CN" dirty="0" smtClean="0"/>
          </a:p>
          <a:p>
            <a:pPr lvl="1"/>
            <a:r>
              <a:rPr lang="zh-CN" altLang="en-US" dirty="0" smtClean="0"/>
              <a:t>遍历一行可得到出度信息，遍历一列可以得到入度信息</a:t>
            </a:r>
            <a:endParaRPr lang="en-US" altLang="zh-CN" dirty="0" smtClean="0"/>
          </a:p>
          <a:p>
            <a:r>
              <a:rPr lang="zh-CN" altLang="en-US" dirty="0" smtClean="0"/>
              <a:t>缺点</a:t>
            </a:r>
            <a:r>
              <a:rPr lang="en-GB" dirty="0" smtClean="0"/>
              <a:t>:</a:t>
            </a:r>
            <a:endParaRPr lang="en-GB" dirty="0" smtClean="0"/>
          </a:p>
          <a:p>
            <a:pPr lvl="1"/>
            <a:r>
              <a:rPr lang="zh-CN" altLang="en-US" dirty="0" smtClean="0"/>
              <a:t>对于稀疏矩阵浪费内存</a:t>
            </a:r>
            <a:endParaRPr lang="en-GB" dirty="0" smtClean="0"/>
          </a:p>
          <a:p>
            <a:pPr lvl="1"/>
            <a:endParaRPr lang="en-GB" dirty="0" smtClean="0"/>
          </a:p>
        </p:txBody>
      </p:sp>
    </p:spTree>
  </p:cSld>
  <p:clrMapOvr>
    <a:masterClrMapping/>
  </p:clrMapOvr>
  <p:transition spd="med"/>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zh-CN" altLang="en-US" dirty="0" smtClean="0"/>
              <a:t>邻接表</a:t>
            </a:r>
            <a:endParaRPr lang="en-US" dirty="0" smtClean="0"/>
          </a:p>
        </p:txBody>
      </p:sp>
      <p:sp>
        <p:nvSpPr>
          <p:cNvPr id="79875" name="Content Placeholder 2"/>
          <p:cNvSpPr>
            <a:spLocks noGrp="1"/>
          </p:cNvSpPr>
          <p:nvPr>
            <p:ph sz="quarter" idx="1"/>
          </p:nvPr>
        </p:nvSpPr>
        <p:spPr/>
        <p:txBody>
          <a:bodyPr/>
          <a:lstStyle/>
          <a:p>
            <a:pPr>
              <a:buFont typeface="Wingdings" panose="05000000000000000000" pitchFamily="2" charset="2"/>
              <a:buNone/>
            </a:pPr>
            <a:r>
              <a:rPr lang="zh-CN" altLang="en-US" dirty="0" smtClean="0"/>
              <a:t>只保存邻接矩阵中不为零的节点</a:t>
            </a:r>
            <a:endParaRPr lang="en-US" dirty="0" smtClean="0"/>
          </a:p>
        </p:txBody>
      </p:sp>
      <p:sp>
        <p:nvSpPr>
          <p:cNvPr id="79914" name="TextBox 5"/>
          <p:cNvSpPr txBox="1">
            <a:spLocks noChangeArrowheads="1"/>
          </p:cNvSpPr>
          <p:nvPr/>
        </p:nvSpPr>
        <p:spPr bwMode="auto">
          <a:xfrm>
            <a:off x="5711825" y="3505200"/>
            <a:ext cx="1603375" cy="1816100"/>
          </a:xfrm>
          <a:prstGeom prst="rect">
            <a:avLst/>
          </a:prstGeom>
          <a:noFill/>
          <a:ln w="9525">
            <a:noFill/>
            <a:miter lim="800000"/>
          </a:ln>
        </p:spPr>
        <p:txBody>
          <a:bodyPr wrap="none">
            <a:spAutoFit/>
          </a:bodyPr>
          <a:lstStyle/>
          <a:p>
            <a:r>
              <a:rPr lang="en-US" sz="2800" b="0" dirty="0">
                <a:solidFill>
                  <a:schemeClr val="bg1"/>
                </a:solidFill>
              </a:rPr>
              <a:t>1: 2, 4</a:t>
            </a:r>
            <a:endParaRPr lang="en-US" sz="2800" b="0" dirty="0">
              <a:solidFill>
                <a:schemeClr val="bg1"/>
              </a:solidFill>
            </a:endParaRPr>
          </a:p>
          <a:p>
            <a:r>
              <a:rPr lang="en-US" sz="2800" b="0" dirty="0">
                <a:solidFill>
                  <a:schemeClr val="bg1"/>
                </a:solidFill>
              </a:rPr>
              <a:t>2: 1, 3, 4</a:t>
            </a:r>
            <a:endParaRPr lang="en-US" sz="2800" b="0" dirty="0">
              <a:solidFill>
                <a:schemeClr val="bg1"/>
              </a:solidFill>
            </a:endParaRPr>
          </a:p>
          <a:p>
            <a:r>
              <a:rPr lang="en-US" sz="2800" b="0" dirty="0">
                <a:solidFill>
                  <a:schemeClr val="bg1"/>
                </a:solidFill>
              </a:rPr>
              <a:t>3: 1</a:t>
            </a:r>
            <a:endParaRPr lang="en-US" sz="2800" b="0" dirty="0">
              <a:solidFill>
                <a:schemeClr val="bg1"/>
              </a:solidFill>
            </a:endParaRPr>
          </a:p>
          <a:p>
            <a:r>
              <a:rPr lang="en-US" sz="2800" b="0" dirty="0">
                <a:solidFill>
                  <a:schemeClr val="bg1"/>
                </a:solidFill>
              </a:rPr>
              <a:t>4: 1, 3</a:t>
            </a:r>
            <a:endParaRPr lang="en-US" sz="2800" b="0" dirty="0">
              <a:solidFill>
                <a:schemeClr val="bg1"/>
              </a:solidFill>
            </a:endParaRPr>
          </a:p>
        </p:txBody>
      </p:sp>
      <p:sp>
        <p:nvSpPr>
          <p:cNvPr id="79915" name="Right Arrow 6"/>
          <p:cNvSpPr>
            <a:spLocks noChangeArrowheads="1"/>
          </p:cNvSpPr>
          <p:nvPr/>
        </p:nvSpPr>
        <p:spPr bwMode="auto">
          <a:xfrm>
            <a:off x="4487863" y="4191000"/>
            <a:ext cx="769937" cy="381000"/>
          </a:xfrm>
          <a:prstGeom prst="rightArrow">
            <a:avLst>
              <a:gd name="adj1" fmla="val 50000"/>
              <a:gd name="adj2" fmla="val 50053"/>
            </a:avLst>
          </a:prstGeom>
        </p:spPr>
        <p:style>
          <a:lnRef idx="2">
            <a:schemeClr val="accent2">
              <a:shade val="50000"/>
            </a:schemeClr>
          </a:lnRef>
          <a:fillRef idx="1">
            <a:schemeClr val="accent2"/>
          </a:fillRef>
          <a:effectRef idx="0">
            <a:schemeClr val="accent2"/>
          </a:effectRef>
          <a:fontRef idx="minor">
            <a:schemeClr val="lt1"/>
          </a:fontRef>
        </p:style>
        <p:txBody>
          <a:bodyPr/>
          <a:lstStyle/>
          <a:p>
            <a:endParaRPr lang="en-US"/>
          </a:p>
        </p:txBody>
      </p:sp>
      <p:graphicFrame>
        <p:nvGraphicFramePr>
          <p:cNvPr id="7" name="Group 42"/>
          <p:cNvGraphicFramePr>
            <a:graphicFrameLocks noGrp="1"/>
          </p:cNvGraphicFramePr>
          <p:nvPr/>
        </p:nvGraphicFramePr>
        <p:xfrm>
          <a:off x="1143000" y="2971800"/>
          <a:ext cx="2819400" cy="2667002"/>
        </p:xfrm>
        <a:graphic>
          <a:graphicData uri="http://schemas.openxmlformats.org/drawingml/2006/table">
            <a:tbl>
              <a:tblPr/>
              <a:tblGrid>
                <a:gridCol w="563513"/>
                <a:gridCol w="564431"/>
                <a:gridCol w="563513"/>
                <a:gridCol w="564430"/>
                <a:gridCol w="563513"/>
              </a:tblGrid>
              <a:tr h="533125">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1</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2</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3</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4</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33125">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1</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0</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1</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0</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1</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34502">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2</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1</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0</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1</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1</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33125">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3</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1</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0</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0</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0</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r h="533125">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1" i="0" u="none" strike="noStrike" cap="none" normalizeH="0" baseline="0" dirty="0" smtClean="0">
                          <a:ln>
                            <a:noFill/>
                          </a:ln>
                          <a:solidFill>
                            <a:schemeClr val="bg1"/>
                          </a:solidFill>
                          <a:effectLst/>
                          <a:latin typeface="Arial" panose="020B0604020202020204" pitchFamily="34" charset="0"/>
                        </a:rPr>
                        <a:t>4</a:t>
                      </a:r>
                      <a:endParaRPr kumimoji="0" lang="en-US" sz="2800" b="1"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1</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smtClean="0">
                          <a:ln>
                            <a:noFill/>
                          </a:ln>
                          <a:solidFill>
                            <a:schemeClr val="bg1"/>
                          </a:solidFill>
                          <a:effectLst/>
                          <a:latin typeface="Arial" panose="020B0604020202020204" pitchFamily="34" charset="0"/>
                        </a:rPr>
                        <a:t>0</a:t>
                      </a:r>
                      <a:endParaRPr kumimoji="0" lang="en-US" sz="2800" b="0" i="0" u="none" strike="noStrike" cap="none" normalizeH="0" baseline="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1</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ctr" defTabSz="457200" rtl="0" eaLnBrk="1" fontAlgn="base" latinLnBrk="0" hangingPunct="1">
                        <a:lnSpc>
                          <a:spcPct val="71000"/>
                        </a:lnSpc>
                        <a:spcBef>
                          <a:spcPts val="800"/>
                        </a:spcBef>
                        <a:spcAft>
                          <a:spcPct val="0"/>
                        </a:spcAft>
                        <a:buClr>
                          <a:srgbClr val="00007D"/>
                        </a:buClr>
                        <a:buSzPct val="75000"/>
                        <a:buFont typeface="Wingdings" panose="05000000000000000000" pitchFamily="2" charset="2"/>
                        <a:buNone/>
                      </a:pPr>
                      <a:r>
                        <a:rPr kumimoji="0" lang="en-US" sz="2800" b="0" i="0" u="none" strike="noStrike" cap="none" normalizeH="0" baseline="0" dirty="0" smtClean="0">
                          <a:ln>
                            <a:noFill/>
                          </a:ln>
                          <a:solidFill>
                            <a:schemeClr val="bg1"/>
                          </a:solidFill>
                          <a:effectLst/>
                          <a:latin typeface="Arial" panose="020B0604020202020204" pitchFamily="34" charset="0"/>
                        </a:rPr>
                        <a:t>0</a:t>
                      </a:r>
                      <a:endParaRPr kumimoji="0" lang="en-US" sz="2800" b="0" i="0" u="none" strike="noStrike" cap="none" normalizeH="0" baseline="0" dirty="0" smtClean="0">
                        <a:ln>
                          <a:noFill/>
                        </a:ln>
                        <a:solidFill>
                          <a:schemeClr val="bg1"/>
                        </a:solidFill>
                        <a:effectLst/>
                        <a:latin typeface="Arial" panose="020B0604020202020204" pitchFamily="34" charset="0"/>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r>
            </a:tbl>
          </a:graphicData>
        </a:graphic>
      </p:graphicFrame>
      <p:pic>
        <p:nvPicPr>
          <p:cNvPr id="2051" name="Picture 3"/>
          <p:cNvPicPr>
            <a:picLocks noChangeAspect="1" noChangeArrowheads="1"/>
          </p:cNvPicPr>
          <p:nvPr/>
        </p:nvPicPr>
        <p:blipFill>
          <a:blip r:embed="rId1" cstate="print"/>
          <a:srcRect/>
          <a:stretch>
            <a:fillRect/>
          </a:stretch>
        </p:blipFill>
        <p:spPr bwMode="auto">
          <a:xfrm>
            <a:off x="5580112" y="3284984"/>
            <a:ext cx="1788989" cy="2066156"/>
          </a:xfrm>
          <a:prstGeom prst="rect">
            <a:avLst/>
          </a:prstGeom>
          <a:noFill/>
          <a:ln w="9525">
            <a:noFill/>
            <a:miter lim="800000"/>
            <a:headEnd/>
            <a:tailEnd/>
          </a:ln>
        </p:spPr>
      </p:pic>
      <p:pic>
        <p:nvPicPr>
          <p:cNvPr id="9" name="Picture 2"/>
          <p:cNvPicPr>
            <a:picLocks noChangeAspect="1" noChangeArrowheads="1"/>
          </p:cNvPicPr>
          <p:nvPr/>
        </p:nvPicPr>
        <p:blipFill>
          <a:blip r:embed="rId2" cstate="print"/>
          <a:srcRect/>
          <a:stretch>
            <a:fillRect/>
          </a:stretch>
        </p:blipFill>
        <p:spPr bwMode="auto">
          <a:xfrm>
            <a:off x="1331640" y="2981908"/>
            <a:ext cx="2952328" cy="2696134"/>
          </a:xfrm>
          <a:prstGeom prst="rect">
            <a:avLst/>
          </a:prstGeom>
          <a:noFill/>
          <a:ln w="9525">
            <a:noFill/>
            <a:miter lim="800000"/>
            <a:headEnd/>
            <a:tailEnd/>
          </a:ln>
        </p:spPr>
      </p:pic>
    </p:spTree>
  </p:cSld>
  <p:clrMapOvr>
    <a:masterClrMapping/>
  </p:clrMapOvr>
  <p:transition>
    <p:cover dir="rd"/>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pPr marL="0" indent="0">
              <a:buNone/>
            </a:pPr>
            <a:r>
              <a:rPr lang="zh-CN" altLang="en-US" sz="2000">
                <a:latin typeface="Times New Roman" panose="02020603050405020304" charset="0"/>
              </a:rPr>
              <a:t>import java.io.IOException;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org.apache.hadoop.conf.Configuration;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org.apache.hadoop.fs.Path;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org.apache.hadoop.io.IntWritable;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org.apache.hadoop.io.Text;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org.apache.hadoop.mapreduce.Job;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org.apache.hadoop.mapreduce.Mapper;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org.apache.hadoop.mapreduce.Reducer;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org.apache.hadoop.mapreduce.lib.input.FileInputFormat;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org.apache.hadoop.mapreduce.lib.output.FileOutputFormat;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org.apache.hadoop.util.GenericOptionsParser; </a:t>
            </a:r>
            <a:endParaRPr lang="zh-CN" altLang="en-US" sz="2000">
              <a:latin typeface="Times New Roman" panose="02020603050405020304" charset="0"/>
            </a:endParaRPr>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p:txBody>
          <a:bodyPr/>
          <a:lstStyle/>
          <a:p>
            <a:r>
              <a:rPr lang="zh-CN" altLang="en-US" dirty="0" smtClean="0"/>
              <a:t>邻接表</a:t>
            </a:r>
            <a:endParaRPr lang="en-GB" dirty="0" smtClean="0"/>
          </a:p>
        </p:txBody>
      </p:sp>
      <p:sp>
        <p:nvSpPr>
          <p:cNvPr id="15363" name="Rectangle 2"/>
          <p:cNvSpPr>
            <a:spLocks noGrp="1" noChangeArrowheads="1"/>
          </p:cNvSpPr>
          <p:nvPr>
            <p:ph sz="quarter" idx="1"/>
          </p:nvPr>
        </p:nvSpPr>
        <p:spPr/>
        <p:txBody>
          <a:bodyPr/>
          <a:lstStyle/>
          <a:p>
            <a:r>
              <a:rPr lang="zh-CN" altLang="en-US" dirty="0" smtClean="0"/>
              <a:t>优点</a:t>
            </a:r>
            <a:r>
              <a:rPr lang="en-GB" dirty="0" smtClean="0"/>
              <a:t>:</a:t>
            </a:r>
            <a:endParaRPr lang="en-GB" dirty="0" smtClean="0"/>
          </a:p>
          <a:p>
            <a:pPr lvl="1"/>
            <a:r>
              <a:rPr lang="zh-CN" altLang="en-US" dirty="0" smtClean="0"/>
              <a:t>表示更加紧凑</a:t>
            </a:r>
            <a:endParaRPr lang="en-US" altLang="zh-CN" dirty="0" smtClean="0"/>
          </a:p>
          <a:p>
            <a:pPr lvl="1"/>
            <a:r>
              <a:rPr lang="zh-CN" altLang="en-US" dirty="0" smtClean="0"/>
              <a:t>容易得到出度信息</a:t>
            </a:r>
            <a:endParaRPr lang="en-GB" dirty="0" smtClean="0"/>
          </a:p>
          <a:p>
            <a:r>
              <a:rPr lang="zh-CN" altLang="en-US" dirty="0" smtClean="0"/>
              <a:t>缺点</a:t>
            </a:r>
            <a:r>
              <a:rPr lang="en-GB" dirty="0" smtClean="0"/>
              <a:t>:</a:t>
            </a:r>
            <a:endParaRPr lang="en-GB" dirty="0" smtClean="0"/>
          </a:p>
          <a:p>
            <a:pPr lvl="1"/>
            <a:r>
              <a:rPr lang="zh-CN" altLang="en-US" dirty="0" smtClean="0"/>
              <a:t>不方便得出入度信息</a:t>
            </a:r>
            <a:endParaRPr lang="en-GB" dirty="0" smtClean="0"/>
          </a:p>
        </p:txBody>
      </p:sp>
    </p:spTree>
  </p:cSld>
  <p:clrMapOvr>
    <a:masterClrMapping/>
  </p:clrMapOvr>
  <p:transition spd="med"/>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PageRank</a:t>
            </a:r>
            <a:r>
              <a:rPr lang="zh-CN" altLang="en-US" dirty="0" smtClean="0"/>
              <a:t>内容概述</a:t>
            </a:r>
            <a:endParaRPr lang="zh-CN" altLang="en-US" dirty="0"/>
          </a:p>
        </p:txBody>
      </p:sp>
      <p:sp>
        <p:nvSpPr>
          <p:cNvPr id="3" name="内容占位符 2"/>
          <p:cNvSpPr>
            <a:spLocks noGrp="1"/>
          </p:cNvSpPr>
          <p:nvPr>
            <p:ph sz="quarter" idx="1"/>
          </p:nvPr>
        </p:nvSpPr>
        <p:spPr/>
        <p:txBody>
          <a:bodyPr/>
          <a:lstStyle/>
          <a:p>
            <a:r>
              <a:rPr lang="zh-CN" altLang="en-US" dirty="0" smtClean="0"/>
              <a:t>什么是</a:t>
            </a:r>
            <a:r>
              <a:rPr lang="en-US" altLang="zh-CN" dirty="0" err="1" smtClean="0"/>
              <a:t>PageRank</a:t>
            </a:r>
            <a:endParaRPr lang="en-US" altLang="zh-CN" dirty="0" smtClean="0"/>
          </a:p>
          <a:p>
            <a:r>
              <a:rPr lang="en-US" altLang="zh-CN" dirty="0" err="1" smtClean="0"/>
              <a:t>PageRank</a:t>
            </a:r>
            <a:r>
              <a:rPr lang="zh-CN" altLang="en-US" dirty="0" smtClean="0"/>
              <a:t>的简化模型</a:t>
            </a:r>
            <a:endParaRPr lang="en-US" altLang="zh-CN" dirty="0" smtClean="0"/>
          </a:p>
          <a:p>
            <a:r>
              <a:rPr lang="en-US" altLang="zh-CN" dirty="0" err="1" smtClean="0"/>
              <a:t>PageRank</a:t>
            </a:r>
            <a:r>
              <a:rPr lang="zh-CN" altLang="en-US" dirty="0" smtClean="0"/>
              <a:t>的随机浏览模型</a:t>
            </a:r>
            <a:endParaRPr lang="en-US" altLang="zh-CN" dirty="0" smtClean="0"/>
          </a:p>
          <a:p>
            <a:r>
              <a:rPr lang="en-US" altLang="zh-CN" dirty="0" err="1" smtClean="0"/>
              <a:t>PageRank</a:t>
            </a:r>
            <a:r>
              <a:rPr lang="zh-CN" altLang="en-US" dirty="0" smtClean="0"/>
              <a:t>的</a:t>
            </a:r>
            <a:r>
              <a:rPr lang="en-US" altLang="zh-CN" dirty="0" err="1" smtClean="0"/>
              <a:t>MapReduce</a:t>
            </a:r>
            <a:r>
              <a:rPr lang="zh-CN" altLang="en-US" dirty="0" smtClean="0"/>
              <a:t>实现</a:t>
            </a:r>
            <a:endParaRPr lang="zh-CN" altLang="en-US" dirty="0"/>
          </a:p>
        </p:txBody>
      </p:sp>
    </p:spTree>
  </p:cSld>
  <p:clrMapOvr>
    <a:masterClrMapping/>
  </p:clrMapOvr>
  <p:transition>
    <p:cover dir="rd"/>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a:t>
            </a:r>
            <a:r>
              <a:rPr lang="en-US" altLang="zh-CN" dirty="0" err="1" smtClean="0"/>
              <a:t>PageRank</a:t>
            </a:r>
            <a:endParaRPr lang="zh-CN" altLang="en-US" dirty="0"/>
          </a:p>
        </p:txBody>
      </p:sp>
      <p:sp>
        <p:nvSpPr>
          <p:cNvPr id="3" name="内容占位符 2"/>
          <p:cNvSpPr>
            <a:spLocks noGrp="1"/>
          </p:cNvSpPr>
          <p:nvPr>
            <p:ph sz="quarter" idx="1"/>
          </p:nvPr>
        </p:nvSpPr>
        <p:spPr/>
        <p:txBody>
          <a:bodyPr/>
          <a:lstStyle/>
          <a:p>
            <a:r>
              <a:rPr lang="en-US" altLang="zh-CN" b="1" dirty="0" err="1" smtClean="0"/>
              <a:t>PageRank</a:t>
            </a:r>
            <a:endParaRPr lang="en-US" altLang="zh-CN" b="1" dirty="0"/>
          </a:p>
          <a:p>
            <a:pPr lvl="1"/>
            <a:r>
              <a:rPr lang="en-US" altLang="zh-CN" dirty="0" err="1" smtClean="0"/>
              <a:t>PageRank</a:t>
            </a:r>
            <a:r>
              <a:rPr lang="zh-CN" altLang="en-US" dirty="0" smtClean="0"/>
              <a:t>是一种由搜索引擎根据网页之间相互的超链接计算的网页排名技术。</a:t>
            </a:r>
            <a:endParaRPr lang="zh-CN" altLang="en-US" dirty="0" smtClean="0"/>
          </a:p>
          <a:p>
            <a:pPr lvl="1"/>
            <a:r>
              <a:rPr lang="en-US" altLang="zh-CN" dirty="0" err="1"/>
              <a:t>P</a:t>
            </a:r>
            <a:r>
              <a:rPr lang="en-US" altLang="zh-CN" dirty="0" err="1" smtClean="0"/>
              <a:t>ageRank</a:t>
            </a:r>
            <a:r>
              <a:rPr lang="zh-CN" altLang="en-US" dirty="0" smtClean="0"/>
              <a:t>是</a:t>
            </a:r>
            <a:r>
              <a:rPr lang="en-US" altLang="zh-CN" dirty="0" smtClean="0"/>
              <a:t>Google</a:t>
            </a:r>
            <a:r>
              <a:rPr lang="zh-CN" altLang="en-US" dirty="0" smtClean="0"/>
              <a:t>用于用来标识网页的等级或重要性的一种方法。其级别从</a:t>
            </a:r>
            <a:r>
              <a:rPr lang="en-US" altLang="zh-CN" dirty="0" smtClean="0"/>
              <a:t>1</a:t>
            </a:r>
            <a:r>
              <a:rPr lang="zh-CN" altLang="en-US" dirty="0" smtClean="0"/>
              <a:t>到</a:t>
            </a:r>
            <a:r>
              <a:rPr lang="en-US" altLang="zh-CN" dirty="0" smtClean="0"/>
              <a:t>10</a:t>
            </a:r>
            <a:r>
              <a:rPr lang="zh-CN" altLang="en-US" dirty="0" smtClean="0"/>
              <a:t>级，</a:t>
            </a:r>
            <a:r>
              <a:rPr lang="en-US" altLang="zh-CN" dirty="0" smtClean="0"/>
              <a:t>PR</a:t>
            </a:r>
            <a:r>
              <a:rPr lang="zh-CN" altLang="en-US" dirty="0" smtClean="0"/>
              <a:t>值越高说明该网页越受欢迎（越重要）。</a:t>
            </a:r>
            <a:endParaRPr lang="zh-CN" altLang="en-US" dirty="0" smtClean="0"/>
          </a:p>
        </p:txBody>
      </p:sp>
    </p:spTree>
  </p:cSld>
  <p:clrMapOvr>
    <a:masterClrMapping/>
  </p:clrMapOvr>
  <p:transition>
    <p:cover dir="rd"/>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7045" y="274955"/>
            <a:ext cx="8308340" cy="575945"/>
          </a:xfrm>
        </p:spPr>
        <p:txBody>
          <a:bodyPr>
            <a:normAutofit fontScale="90000"/>
          </a:bodyPr>
          <a:lstStyle/>
          <a:p>
            <a:r>
              <a:rPr lang="en-US" altLang="zh-CN" dirty="0" err="1" smtClean="0"/>
              <a:t>PageRank</a:t>
            </a:r>
            <a:r>
              <a:rPr lang="zh-CN" altLang="en-US" dirty="0" smtClean="0"/>
              <a:t>的基本设计思想和设计原则</a:t>
            </a:r>
            <a:endParaRPr lang="zh-CN" altLang="en-US" dirty="0"/>
          </a:p>
        </p:txBody>
      </p:sp>
      <p:sp>
        <p:nvSpPr>
          <p:cNvPr id="3" name="内容占位符 2"/>
          <p:cNvSpPr>
            <a:spLocks noGrp="1"/>
          </p:cNvSpPr>
          <p:nvPr>
            <p:ph sz="quarter" idx="1"/>
          </p:nvPr>
        </p:nvSpPr>
        <p:spPr>
          <a:xfrm>
            <a:off x="357158" y="1357298"/>
            <a:ext cx="2928958" cy="5143536"/>
          </a:xfrm>
        </p:spPr>
        <p:txBody>
          <a:bodyPr/>
          <a:lstStyle/>
          <a:p>
            <a:pPr>
              <a:buFont typeface="Wingdings" panose="05000000000000000000" pitchFamily="2" charset="2"/>
              <a:buChar char="l"/>
            </a:pPr>
            <a:r>
              <a:rPr lang="zh-CN" altLang="en-US" sz="2400" dirty="0" smtClean="0"/>
              <a:t>从许多优质的网页链接过来的网页，必定还是优质网页。一个网页要想拥有较高的</a:t>
            </a:r>
            <a:r>
              <a:rPr lang="en-US" altLang="zh-CN" sz="2400" dirty="0" smtClean="0"/>
              <a:t>PR</a:t>
            </a:r>
            <a:r>
              <a:rPr lang="zh-CN" altLang="en-US" sz="2400" dirty="0" smtClean="0"/>
              <a:t>值的条件：</a:t>
            </a:r>
            <a:endParaRPr lang="en-US" altLang="zh-CN" sz="2400" dirty="0" smtClean="0"/>
          </a:p>
          <a:p>
            <a:pPr lvl="1">
              <a:buFont typeface="Wingdings" panose="05000000000000000000" pitchFamily="2" charset="2"/>
              <a:buChar char="l"/>
            </a:pPr>
            <a:r>
              <a:rPr lang="zh-CN" altLang="en-US" sz="2400" dirty="0" smtClean="0"/>
              <a:t>有很多网页链接到它；</a:t>
            </a:r>
            <a:endParaRPr lang="en-US" altLang="zh-CN" sz="2400" dirty="0" smtClean="0"/>
          </a:p>
          <a:p>
            <a:pPr lvl="1">
              <a:buFont typeface="Wingdings" panose="05000000000000000000" pitchFamily="2" charset="2"/>
              <a:buChar char="l"/>
            </a:pPr>
            <a:r>
              <a:rPr lang="zh-CN" altLang="en-US" sz="2400" dirty="0" smtClean="0"/>
              <a:t>有高质量的网页链接到它。</a:t>
            </a:r>
            <a:endParaRPr lang="en-US" altLang="zh-CN" sz="2400" dirty="0" smtClean="0"/>
          </a:p>
          <a:p>
            <a:endParaRPr lang="zh-CN" altLang="en-US" sz="2400" dirty="0"/>
          </a:p>
        </p:txBody>
      </p:sp>
      <p:graphicFrame>
        <p:nvGraphicFramePr>
          <p:cNvPr id="1026" name="Object 2"/>
          <p:cNvGraphicFramePr>
            <a:graphicFrameLocks noChangeAspect="1"/>
          </p:cNvGraphicFramePr>
          <p:nvPr/>
        </p:nvGraphicFramePr>
        <p:xfrm>
          <a:off x="3571868" y="1357298"/>
          <a:ext cx="5138737" cy="5257800"/>
        </p:xfrm>
        <a:graphic>
          <a:graphicData uri="http://schemas.openxmlformats.org/presentationml/2006/ole">
            <mc:AlternateContent xmlns:mc="http://schemas.openxmlformats.org/markup-compatibility/2006">
              <mc:Choice xmlns:v="urn:schemas-microsoft-com:vml" Requires="v">
                <p:oleObj spid="_x0000_s1025" name="Visio" r:id="rId1" imgW="8839200" imgH="9042400" progId="Visio.Drawing.11">
                  <p:embed/>
                </p:oleObj>
              </mc:Choice>
              <mc:Fallback>
                <p:oleObj name="Visio" r:id="rId1" imgW="8839200" imgH="9042400" progId="Visio.Drawing.11">
                  <p:embed/>
                  <p:pic>
                    <p:nvPicPr>
                      <p:cNvPr id="0" name="图片 1024"/>
                      <p:cNvPicPr>
                        <a:picLocks noChangeAspect="1"/>
                      </p:cNvPicPr>
                      <p:nvPr/>
                    </p:nvPicPr>
                    <p:blipFill>
                      <a:blip r:embed="rId2"/>
                      <a:stretch>
                        <a:fillRect/>
                      </a:stretch>
                    </p:blipFill>
                    <p:spPr>
                      <a:xfrm>
                        <a:off x="3571868" y="1357298"/>
                        <a:ext cx="5138737" cy="5257800"/>
                      </a:xfrm>
                      <a:prstGeom prst="rect">
                        <a:avLst/>
                      </a:prstGeom>
                      <a:noFill/>
                      <a:ln w="9525">
                        <a:noFill/>
                      </a:ln>
                    </p:spPr>
                  </p:pic>
                </p:oleObj>
              </mc:Fallback>
            </mc:AlternateContent>
          </a:graphicData>
        </a:graphic>
      </p:graphicFrame>
    </p:spTree>
  </p:cSld>
  <p:clrMapOvr>
    <a:masterClrMapping/>
  </p:clrMapOvr>
  <p:transition>
    <p:cover dir="rd"/>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PageRank</a:t>
            </a:r>
            <a:r>
              <a:rPr lang="zh-CN" altLang="en-US" dirty="0" smtClean="0"/>
              <a:t>的简化模型</a:t>
            </a:r>
            <a:endParaRPr lang="zh-CN" altLang="en-US" dirty="0"/>
          </a:p>
        </p:txBody>
      </p:sp>
      <p:sp>
        <p:nvSpPr>
          <p:cNvPr id="3" name="内容占位符 2"/>
          <p:cNvSpPr>
            <a:spLocks noGrp="1"/>
          </p:cNvSpPr>
          <p:nvPr>
            <p:ph sz="quarter" idx="1"/>
          </p:nvPr>
        </p:nvSpPr>
        <p:spPr/>
        <p:txBody>
          <a:bodyPr/>
          <a:lstStyle/>
          <a:p>
            <a:r>
              <a:rPr lang="zh-CN" altLang="en-US" sz="2000" dirty="0" smtClean="0"/>
              <a:t>可以把互联网上的各个网页之间的链接关系看成一个有向图。</a:t>
            </a:r>
            <a:endParaRPr lang="en-US" altLang="zh-CN" sz="2000" dirty="0" smtClean="0"/>
          </a:p>
          <a:p>
            <a:r>
              <a:rPr lang="zh-CN" altLang="en-US" sz="2000" dirty="0" smtClean="0"/>
              <a:t>对于任意网页</a:t>
            </a:r>
            <a:r>
              <a:rPr lang="en-US" altLang="zh-CN" sz="2000" dirty="0" smtClean="0"/>
              <a:t>Pi</a:t>
            </a:r>
            <a:r>
              <a:rPr lang="zh-CN" altLang="en-US" sz="2000" dirty="0" smtClean="0"/>
              <a:t>，它的</a:t>
            </a:r>
            <a:r>
              <a:rPr lang="en-US" altLang="zh-CN" sz="2000" dirty="0" err="1"/>
              <a:t>PageRank</a:t>
            </a:r>
            <a:r>
              <a:rPr lang="zh-CN" altLang="en-US" sz="2000" dirty="0" smtClean="0"/>
              <a:t>值可表示为：</a:t>
            </a:r>
            <a:endParaRPr lang="en-US" altLang="zh-CN" sz="2000" dirty="0"/>
          </a:p>
          <a:p>
            <a:endParaRPr lang="en-US" altLang="zh-CN" sz="2000" dirty="0" smtClean="0"/>
          </a:p>
          <a:p>
            <a:pPr lvl="1">
              <a:buNone/>
            </a:pPr>
            <a:r>
              <a:rPr lang="en-US" altLang="zh-CN" sz="2000" dirty="0"/>
              <a:t>	</a:t>
            </a:r>
            <a:r>
              <a:rPr lang="en-US" altLang="zh-CN" sz="2000" dirty="0" smtClean="0"/>
              <a:t>				     </a:t>
            </a:r>
            <a:r>
              <a:rPr lang="zh-CN" altLang="en-US" sz="1800" dirty="0" smtClean="0"/>
              <a:t>其中</a:t>
            </a:r>
            <a:r>
              <a:rPr lang="en-US" altLang="zh-CN" sz="1800" dirty="0" smtClean="0"/>
              <a:t>Bi</a:t>
            </a:r>
            <a:r>
              <a:rPr lang="zh-CN" altLang="en-US" sz="1800" dirty="0" smtClean="0"/>
              <a:t>为所有链接到网页</a:t>
            </a:r>
            <a:r>
              <a:rPr lang="en-US" altLang="zh-CN" sz="1800" dirty="0"/>
              <a:t>i</a:t>
            </a:r>
            <a:r>
              <a:rPr lang="zh-CN" altLang="en-US" sz="1800" dirty="0" smtClean="0"/>
              <a:t>的网页集合，</a:t>
            </a:r>
            <a:endParaRPr lang="en-US" altLang="zh-CN" sz="1800" dirty="0" smtClean="0"/>
          </a:p>
          <a:p>
            <a:pPr lvl="5">
              <a:buNone/>
            </a:pPr>
            <a:r>
              <a:rPr lang="en-US" altLang="zh-CN" sz="1000" dirty="0" smtClean="0"/>
              <a:t>			           </a:t>
            </a:r>
            <a:r>
              <a:rPr lang="en-US" altLang="zh-CN" sz="1800" dirty="0" err="1" smtClean="0"/>
              <a:t>Lj</a:t>
            </a:r>
            <a:r>
              <a:rPr lang="zh-CN" altLang="en-US" sz="1800" dirty="0" smtClean="0"/>
              <a:t>为网页</a:t>
            </a:r>
            <a:r>
              <a:rPr lang="en-US" altLang="zh-CN" sz="1800" dirty="0" smtClean="0"/>
              <a:t>j</a:t>
            </a:r>
            <a:r>
              <a:rPr lang="zh-CN" altLang="en-US" sz="1800" dirty="0" smtClean="0"/>
              <a:t>的</a:t>
            </a:r>
            <a:r>
              <a:rPr lang="zh-CN" altLang="en-US" sz="1800" dirty="0"/>
              <a:t>对外链接数（出度）。</a:t>
            </a:r>
            <a:endParaRPr lang="en-US" altLang="zh-CN" sz="1800" dirty="0"/>
          </a:p>
        </p:txBody>
      </p:sp>
      <p:pic>
        <p:nvPicPr>
          <p:cNvPr id="6" name="图片 5" descr="keymap.png"/>
          <p:cNvPicPr>
            <a:picLocks noChangeAspect="1"/>
          </p:cNvPicPr>
          <p:nvPr/>
        </p:nvPicPr>
        <p:blipFill>
          <a:blip r:embed="rId1" cstate="print"/>
          <a:stretch>
            <a:fillRect/>
          </a:stretch>
        </p:blipFill>
        <p:spPr>
          <a:xfrm>
            <a:off x="1115616" y="3573016"/>
            <a:ext cx="3888432" cy="2420112"/>
          </a:xfrm>
          <a:prstGeom prst="rect">
            <a:avLst/>
          </a:prstGeom>
          <a:ln>
            <a:noFill/>
          </a:ln>
          <a:effectLst>
            <a:softEdge rad="112500"/>
          </a:effectLst>
        </p:spPr>
      </p:pic>
      <p:pic>
        <p:nvPicPr>
          <p:cNvPr id="1026" name="Picture 2"/>
          <p:cNvPicPr>
            <a:picLocks noChangeAspect="1" noChangeArrowheads="1"/>
          </p:cNvPicPr>
          <p:nvPr/>
        </p:nvPicPr>
        <p:blipFill>
          <a:blip r:embed="rId2" cstate="print"/>
          <a:srcRect/>
          <a:stretch>
            <a:fillRect/>
          </a:stretch>
        </p:blipFill>
        <p:spPr bwMode="auto">
          <a:xfrm>
            <a:off x="827584" y="2348880"/>
            <a:ext cx="3168353" cy="1132870"/>
          </a:xfrm>
          <a:prstGeom prst="rect">
            <a:avLst/>
          </a:prstGeom>
          <a:noFill/>
          <a:ln w="9525" cap="flat" cmpd="sng" algn="ctr">
            <a:noFill/>
            <a:prstDash val="solid"/>
            <a:miter lim="800000"/>
            <a:headEnd/>
            <a:tailEnd/>
          </a:ln>
        </p:spPr>
      </p:pic>
    </p:spTree>
  </p:cSld>
  <p:clrMapOvr>
    <a:masterClrMapping/>
  </p:clrMapOvr>
  <p:transition>
    <p:cover dir="rd"/>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简化模型的矩阵表示</a:t>
            </a:r>
            <a:endParaRPr lang="zh-CN" altLang="en-US" dirty="0"/>
          </a:p>
        </p:txBody>
      </p:sp>
      <p:pic>
        <p:nvPicPr>
          <p:cNvPr id="4" name="Picture 2"/>
          <p:cNvPicPr>
            <a:picLocks noGrp="1" noChangeAspect="1" noChangeArrowheads="1"/>
          </p:cNvPicPr>
          <p:nvPr>
            <p:ph sz="quarter" idx="1"/>
          </p:nvPr>
        </p:nvPicPr>
        <p:blipFill>
          <a:blip r:embed="rId1" cstate="print"/>
          <a:stretch>
            <a:fillRect/>
          </a:stretch>
        </p:blipFill>
        <p:spPr bwMode="auto">
          <a:xfrm>
            <a:off x="1114425" y="1738312"/>
            <a:ext cx="7372350" cy="3990975"/>
          </a:xfrm>
          <a:prstGeom prst="rect">
            <a:avLst/>
          </a:prstGeom>
          <a:noFill/>
          <a:ln w="9525">
            <a:noFill/>
            <a:miter lim="800000"/>
            <a:headEnd/>
            <a:tailEnd/>
          </a:ln>
          <a:effectLst/>
        </p:spPr>
      </p:pic>
    </p:spTree>
  </p:cSld>
  <p:clrMapOvr>
    <a:masterClrMapping/>
  </p:clrMapOvr>
  <p:transition>
    <p:cover dir="rd"/>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简化模型面临的问题</a:t>
            </a:r>
            <a:endParaRPr lang="zh-CN" altLang="en-US" dirty="0"/>
          </a:p>
        </p:txBody>
      </p:sp>
      <p:sp>
        <p:nvSpPr>
          <p:cNvPr id="3" name="内容占位符 2"/>
          <p:cNvSpPr>
            <a:spLocks noGrp="1"/>
          </p:cNvSpPr>
          <p:nvPr>
            <p:ph sz="quarter" idx="1"/>
          </p:nvPr>
        </p:nvSpPr>
        <p:spPr/>
        <p:txBody>
          <a:bodyPr/>
          <a:lstStyle/>
          <a:p>
            <a:r>
              <a:rPr lang="zh-CN" altLang="en-US" dirty="0" smtClean="0"/>
              <a:t>实际的网络超链接环境没有这么理想化，</a:t>
            </a:r>
            <a:r>
              <a:rPr lang="en-US" altLang="zh-CN" dirty="0" err="1" smtClean="0"/>
              <a:t>PageRank</a:t>
            </a:r>
            <a:r>
              <a:rPr lang="zh-CN" altLang="en-US" dirty="0" smtClean="0"/>
              <a:t>会面临两个问题：</a:t>
            </a:r>
            <a:endParaRPr lang="en-US" altLang="zh-CN" dirty="0" smtClean="0"/>
          </a:p>
          <a:p>
            <a:pPr lvl="1">
              <a:buFont typeface="Arial" panose="020B0604020202020204" pitchFamily="34" charset="0"/>
              <a:buChar char="•"/>
            </a:pPr>
            <a:r>
              <a:rPr lang="en-US" altLang="zh-CN" dirty="0" smtClean="0"/>
              <a:t>Rank leak</a:t>
            </a:r>
            <a:endParaRPr lang="en-US" altLang="zh-CN" dirty="0" smtClean="0"/>
          </a:p>
          <a:p>
            <a:pPr lvl="1">
              <a:buFont typeface="Arial" panose="020B0604020202020204" pitchFamily="34" charset="0"/>
              <a:buChar char="•"/>
            </a:pPr>
            <a:r>
              <a:rPr lang="en-US" altLang="zh-CN" dirty="0" smtClean="0"/>
              <a:t>Rank sink</a:t>
            </a:r>
            <a:endParaRPr lang="en-US" altLang="zh-CN" dirty="0" smtClean="0"/>
          </a:p>
          <a:p>
            <a:endParaRPr lang="zh-CN" altLang="en-US" dirty="0"/>
          </a:p>
        </p:txBody>
      </p:sp>
    </p:spTree>
  </p:cSld>
  <p:clrMapOvr>
    <a:masterClrMapping/>
  </p:clrMapOvr>
  <p:transition>
    <p:cover dir="rd"/>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Rank leak</a:t>
            </a:r>
            <a:endParaRPr lang="zh-CN" altLang="en-US" dirty="0"/>
          </a:p>
        </p:txBody>
      </p:sp>
      <p:pic>
        <p:nvPicPr>
          <p:cNvPr id="2051" name="Picture 3"/>
          <p:cNvPicPr>
            <a:picLocks noGrp="1" noChangeAspect="1" noChangeArrowheads="1"/>
          </p:cNvPicPr>
          <p:nvPr>
            <p:ph sz="quarter" idx="1"/>
          </p:nvPr>
        </p:nvPicPr>
        <p:blipFill>
          <a:blip r:embed="rId1" cstate="print"/>
          <a:srcRect/>
          <a:stretch>
            <a:fillRect/>
          </a:stretch>
        </p:blipFill>
        <p:spPr bwMode="auto">
          <a:xfrm>
            <a:off x="467544" y="1844824"/>
            <a:ext cx="2520280" cy="2415812"/>
          </a:xfrm>
          <a:prstGeom prst="rect">
            <a:avLst/>
          </a:prstGeom>
          <a:noFill/>
          <a:ln w="9525" cap="flat" cmpd="sng" algn="ctr">
            <a:noFill/>
            <a:prstDash val="solid"/>
            <a:miter lim="800000"/>
            <a:headEnd/>
            <a:tailEnd/>
          </a:ln>
        </p:spPr>
      </p:pic>
      <p:graphicFrame>
        <p:nvGraphicFramePr>
          <p:cNvPr id="8" name="内容占位符 5"/>
          <p:cNvGraphicFramePr/>
          <p:nvPr/>
        </p:nvGraphicFramePr>
        <p:xfrm>
          <a:off x="3275856" y="1772816"/>
          <a:ext cx="5143535" cy="2595880"/>
        </p:xfrm>
        <a:graphic>
          <a:graphicData uri="http://schemas.openxmlformats.org/drawingml/2006/table">
            <a:tbl>
              <a:tblPr firstRow="1" bandRow="1">
                <a:tableStyleId>{5C22544A-7EE6-4342-B048-85BDC9FD1C3A}</a:tableStyleId>
              </a:tblPr>
              <a:tblGrid>
                <a:gridCol w="1143008"/>
                <a:gridCol w="914406"/>
                <a:gridCol w="1028707"/>
                <a:gridCol w="1028707"/>
                <a:gridCol w="1028707"/>
              </a:tblGrid>
              <a:tr h="370840">
                <a:tc>
                  <a:txBody>
                    <a:bodyPr/>
                    <a:lstStyle/>
                    <a:p>
                      <a:endParaRPr lang="zh-CN" altLang="en-US" dirty="0"/>
                    </a:p>
                  </a:txBody>
                  <a:tcPr/>
                </a:tc>
                <a:tc>
                  <a:txBody>
                    <a:bodyPr/>
                    <a:lstStyle/>
                    <a:p>
                      <a:r>
                        <a:rPr lang="en-US" altLang="zh-CN" dirty="0" smtClean="0"/>
                        <a:t>PR(A)</a:t>
                      </a:r>
                      <a:endParaRPr lang="zh-CN" altLang="en-US" dirty="0"/>
                    </a:p>
                  </a:txBody>
                  <a:tcPr/>
                </a:tc>
                <a:tc>
                  <a:txBody>
                    <a:bodyPr/>
                    <a:lstStyle/>
                    <a:p>
                      <a:r>
                        <a:rPr lang="en-US" altLang="zh-CN" dirty="0" smtClean="0"/>
                        <a:t>PR(B)</a:t>
                      </a:r>
                      <a:endParaRPr lang="zh-CN" altLang="en-US" dirty="0"/>
                    </a:p>
                  </a:txBody>
                  <a:tcPr/>
                </a:tc>
                <a:tc>
                  <a:txBody>
                    <a:bodyPr/>
                    <a:lstStyle/>
                    <a:p>
                      <a:r>
                        <a:rPr lang="en-US" altLang="zh-CN" dirty="0" smtClean="0"/>
                        <a:t>PR(C)</a:t>
                      </a:r>
                      <a:endParaRPr lang="zh-CN" altLang="en-US" dirty="0"/>
                    </a:p>
                  </a:txBody>
                  <a:tcPr/>
                </a:tc>
                <a:tc>
                  <a:txBody>
                    <a:bodyPr/>
                    <a:lstStyle/>
                    <a:p>
                      <a:r>
                        <a:rPr lang="en-US" altLang="zh-CN" dirty="0" smtClean="0"/>
                        <a:t>PR(D)</a:t>
                      </a:r>
                      <a:endParaRPr lang="zh-CN" altLang="en-US" dirty="0"/>
                    </a:p>
                  </a:txBody>
                  <a:tcPr/>
                </a:tc>
              </a:tr>
              <a:tr h="370840">
                <a:tc>
                  <a:txBody>
                    <a:bodyPr/>
                    <a:lstStyle/>
                    <a:p>
                      <a:r>
                        <a:rPr lang="zh-CN" altLang="en-US" dirty="0" smtClean="0"/>
                        <a:t>初始</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r>
              <a:tr h="370840">
                <a:tc>
                  <a:txBody>
                    <a:bodyPr/>
                    <a:lstStyle/>
                    <a:p>
                      <a:r>
                        <a:rPr lang="zh-CN" altLang="en-US" dirty="0" smtClean="0"/>
                        <a:t>一次迭代</a:t>
                      </a:r>
                      <a:endParaRPr lang="zh-CN" altLang="en-US" dirty="0"/>
                    </a:p>
                  </a:txBody>
                  <a:tcPr/>
                </a:tc>
                <a:tc>
                  <a:txBody>
                    <a:bodyPr/>
                    <a:lstStyle/>
                    <a:p>
                      <a:r>
                        <a:rPr lang="en-US" altLang="zh-CN" dirty="0" smtClean="0"/>
                        <a:t>0.125</a:t>
                      </a:r>
                      <a:endParaRPr lang="zh-CN" altLang="en-US" dirty="0"/>
                    </a:p>
                  </a:txBody>
                  <a:tcPr/>
                </a:tc>
                <a:tc>
                  <a:txBody>
                    <a:bodyPr/>
                    <a:lstStyle/>
                    <a:p>
                      <a:r>
                        <a:rPr lang="en-US" altLang="zh-CN" dirty="0" smtClean="0"/>
                        <a:t>0.125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r>
              <a:tr h="370840">
                <a:tc>
                  <a:txBody>
                    <a:bodyPr/>
                    <a:lstStyle/>
                    <a:p>
                      <a:r>
                        <a:rPr lang="zh-CN" altLang="en-US" dirty="0" smtClean="0"/>
                        <a:t>二次迭代</a:t>
                      </a:r>
                      <a:endParaRPr lang="zh-CN" altLang="en-US" dirty="0"/>
                    </a:p>
                  </a:txBody>
                  <a:tcPr/>
                </a:tc>
                <a:tc>
                  <a:txBody>
                    <a:bodyPr/>
                    <a:lstStyle/>
                    <a:p>
                      <a:r>
                        <a:rPr lang="en-US" altLang="zh-CN" dirty="0" smtClean="0"/>
                        <a:t>0.125</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0.125</a:t>
                      </a:r>
                      <a:endParaRPr lang="zh-CN" altLang="en-US" dirty="0" smtClean="0"/>
                    </a:p>
                  </a:txBody>
                  <a:tcPr/>
                </a:tc>
                <a:tc>
                  <a:txBody>
                    <a:bodyPr/>
                    <a:lstStyle/>
                    <a:p>
                      <a:r>
                        <a:rPr lang="en-US" altLang="zh-CN" dirty="0" smtClean="0"/>
                        <a:t>0.125</a:t>
                      </a:r>
                      <a:endParaRPr lang="zh-CN" altLang="en-US" dirty="0"/>
                    </a:p>
                  </a:txBody>
                  <a:tcPr/>
                </a:tc>
                <a:tc>
                  <a:txBody>
                    <a:bodyPr/>
                    <a:lstStyle/>
                    <a:p>
                      <a:r>
                        <a:rPr lang="en-US" altLang="zh-CN" dirty="0" smtClean="0"/>
                        <a:t>0.25</a:t>
                      </a:r>
                      <a:endParaRPr lang="zh-CN" altLang="en-US" dirty="0"/>
                    </a:p>
                  </a:txBody>
                  <a:tcPr/>
                </a:tc>
              </a:tr>
              <a:tr h="370840">
                <a:tc>
                  <a:txBody>
                    <a:bodyPr/>
                    <a:lstStyle/>
                    <a:p>
                      <a:r>
                        <a:rPr lang="zh-CN" altLang="en-US" dirty="0" smtClean="0"/>
                        <a:t>三次迭代</a:t>
                      </a:r>
                      <a:endParaRPr lang="zh-CN" altLang="en-US" dirty="0"/>
                    </a:p>
                  </a:txBody>
                  <a:tcPr/>
                </a:tc>
                <a:tc>
                  <a:txBody>
                    <a:bodyPr/>
                    <a:lstStyle/>
                    <a:p>
                      <a:r>
                        <a:rPr lang="en-US" altLang="zh-CN" dirty="0" smtClean="0"/>
                        <a:t>0.125</a:t>
                      </a:r>
                      <a:endParaRPr lang="zh-CN" altLang="en-US" dirty="0"/>
                    </a:p>
                  </a:txBody>
                  <a:tcPr/>
                </a:tc>
                <a:tc>
                  <a:txBody>
                    <a:bodyPr/>
                    <a:lstStyle/>
                    <a:p>
                      <a:r>
                        <a:rPr lang="en-US" altLang="zh-CN" dirty="0" smtClean="0"/>
                        <a:t>0.125</a:t>
                      </a:r>
                      <a:endParaRPr lang="zh-CN" altLang="en-US" dirty="0"/>
                    </a:p>
                  </a:txBody>
                  <a:tcPr/>
                </a:tc>
                <a:tc>
                  <a:txBody>
                    <a:bodyPr/>
                    <a:lstStyle/>
                    <a:p>
                      <a:r>
                        <a:rPr lang="en-US" altLang="zh-CN" dirty="0" smtClean="0"/>
                        <a:t>0.125</a:t>
                      </a:r>
                      <a:endParaRPr lang="zh-CN" altLang="en-US" dirty="0"/>
                    </a:p>
                  </a:txBody>
                  <a:tcPr/>
                </a:tc>
                <a:tc>
                  <a:txBody>
                    <a:bodyPr/>
                    <a:lstStyle/>
                    <a:p>
                      <a:r>
                        <a:rPr lang="en-US" altLang="zh-CN" dirty="0" smtClean="0"/>
                        <a:t>0.125</a:t>
                      </a:r>
                      <a:endParaRPr lang="zh-CN" altLang="en-US" dirty="0"/>
                    </a:p>
                  </a:txBody>
                  <a:tcPr/>
                </a:tc>
              </a:tr>
              <a:tr h="370840">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r>
              <a:tr h="370840">
                <a:tc>
                  <a:txBody>
                    <a:bodyPr/>
                    <a:lstStyle/>
                    <a:p>
                      <a:r>
                        <a:rPr lang="en-US" altLang="zh-CN" dirty="0" smtClean="0"/>
                        <a:t>n</a:t>
                      </a:r>
                      <a:r>
                        <a:rPr lang="zh-CN" altLang="en-US" dirty="0" smtClean="0"/>
                        <a:t>次迭代</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a:t>
                      </a:r>
                      <a:endParaRPr lang="zh-CN" altLang="en-US" dirty="0"/>
                    </a:p>
                  </a:txBody>
                  <a:tcPr/>
                </a:tc>
              </a:tr>
            </a:tbl>
          </a:graphicData>
        </a:graphic>
      </p:graphicFrame>
      <p:sp>
        <p:nvSpPr>
          <p:cNvPr id="11" name="TextBox 10"/>
          <p:cNvSpPr txBox="1"/>
          <p:nvPr/>
        </p:nvSpPr>
        <p:spPr>
          <a:xfrm>
            <a:off x="539552" y="4581128"/>
            <a:ext cx="7992888" cy="1477328"/>
          </a:xfrm>
          <a:prstGeom prst="rect">
            <a:avLst/>
          </a:prstGeom>
          <a:noFill/>
        </p:spPr>
        <p:txBody>
          <a:bodyPr wrap="square" rtlCol="0">
            <a:spAutoFit/>
          </a:bodyPr>
          <a:lstStyle/>
          <a:p>
            <a:r>
              <a:rPr lang="en-US" altLang="zh-CN" b="1" dirty="0" smtClean="0"/>
              <a:t>Rank leak</a:t>
            </a:r>
            <a:r>
              <a:rPr lang="zh-CN" altLang="en-US" b="1" dirty="0" smtClean="0"/>
              <a:t>：一个独立的网页如果没有外出的链接就产生等级泄漏</a:t>
            </a:r>
            <a:endParaRPr lang="en-US" altLang="zh-CN" b="1" dirty="0" smtClean="0"/>
          </a:p>
          <a:p>
            <a:r>
              <a:rPr lang="zh-CN" altLang="en-US" b="1" dirty="0" smtClean="0"/>
              <a:t>解决办法：</a:t>
            </a:r>
            <a:endParaRPr lang="en-US" altLang="zh-CN" b="1" dirty="0" smtClean="0"/>
          </a:p>
          <a:p>
            <a:r>
              <a:rPr lang="en-US" altLang="zh-CN" b="1" dirty="0" smtClean="0"/>
              <a:t>1.</a:t>
            </a:r>
            <a:r>
              <a:rPr lang="zh-CN" altLang="en-US" b="1" dirty="0" smtClean="0"/>
              <a:t>将无出度的节点递归的从图中去掉，待其他节点计算完毕后再添加。</a:t>
            </a:r>
            <a:endParaRPr lang="en-US" altLang="zh-CN" b="1" dirty="0" smtClean="0"/>
          </a:p>
          <a:p>
            <a:r>
              <a:rPr lang="en-US" altLang="zh-CN" b="1" dirty="0" smtClean="0"/>
              <a:t>2.</a:t>
            </a:r>
            <a:r>
              <a:rPr lang="zh-CN" altLang="en-US" b="1" dirty="0" smtClean="0"/>
              <a:t>对无出度的节点添加一条边，指向那些指向它的顶点。</a:t>
            </a:r>
            <a:endParaRPr lang="zh-CN" altLang="en-US" b="1" dirty="0" smtClean="0"/>
          </a:p>
          <a:p>
            <a:endParaRPr lang="zh-CN" altLang="en-US" dirty="0"/>
          </a:p>
        </p:txBody>
      </p:sp>
    </p:spTree>
  </p:cSld>
  <p:clrMapOvr>
    <a:masterClrMapping/>
  </p:clrMapOvr>
  <p:transition>
    <p:cover dir="rd"/>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Rank sink</a:t>
            </a:r>
            <a:endParaRPr lang="zh-CN" altLang="en-US" dirty="0"/>
          </a:p>
        </p:txBody>
      </p:sp>
      <p:pic>
        <p:nvPicPr>
          <p:cNvPr id="5" name="内容占位符 4" descr="div_ex.png"/>
          <p:cNvPicPr>
            <a:picLocks noGrp="1" noChangeAspect="1"/>
          </p:cNvPicPr>
          <p:nvPr>
            <p:ph sz="quarter" idx="1"/>
          </p:nvPr>
        </p:nvPicPr>
        <p:blipFill>
          <a:blip r:embed="rId1" cstate="print"/>
          <a:stretch>
            <a:fillRect/>
          </a:stretch>
        </p:blipFill>
        <p:spPr>
          <a:xfrm>
            <a:off x="642910" y="1857364"/>
            <a:ext cx="2500330" cy="2739215"/>
          </a:xfrm>
        </p:spPr>
      </p:pic>
      <p:graphicFrame>
        <p:nvGraphicFramePr>
          <p:cNvPr id="6" name="内容占位符 5"/>
          <p:cNvGraphicFramePr>
            <a:graphicFrameLocks noGrp="1"/>
          </p:cNvGraphicFramePr>
          <p:nvPr>
            <p:ph sz="quarter" idx="2"/>
          </p:nvPr>
        </p:nvGraphicFramePr>
        <p:xfrm>
          <a:off x="3643306" y="2000240"/>
          <a:ext cx="5143535" cy="2595880"/>
        </p:xfrm>
        <a:graphic>
          <a:graphicData uri="http://schemas.openxmlformats.org/drawingml/2006/table">
            <a:tbl>
              <a:tblPr firstRow="1" bandRow="1">
                <a:tableStyleId>{5C22544A-7EE6-4342-B048-85BDC9FD1C3A}</a:tableStyleId>
              </a:tblPr>
              <a:tblGrid>
                <a:gridCol w="1143008"/>
                <a:gridCol w="914406"/>
                <a:gridCol w="1028707"/>
                <a:gridCol w="1028707"/>
                <a:gridCol w="1028707"/>
              </a:tblGrid>
              <a:tr h="370840">
                <a:tc>
                  <a:txBody>
                    <a:bodyPr/>
                    <a:lstStyle/>
                    <a:p>
                      <a:endParaRPr lang="zh-CN" altLang="en-US" dirty="0"/>
                    </a:p>
                  </a:txBody>
                  <a:tcPr/>
                </a:tc>
                <a:tc>
                  <a:txBody>
                    <a:bodyPr/>
                    <a:lstStyle/>
                    <a:p>
                      <a:r>
                        <a:rPr lang="en-US" altLang="zh-CN" dirty="0" smtClean="0"/>
                        <a:t>PR(A)</a:t>
                      </a:r>
                      <a:endParaRPr lang="zh-CN" altLang="en-US" dirty="0"/>
                    </a:p>
                  </a:txBody>
                  <a:tcPr/>
                </a:tc>
                <a:tc>
                  <a:txBody>
                    <a:bodyPr/>
                    <a:lstStyle/>
                    <a:p>
                      <a:r>
                        <a:rPr lang="en-US" altLang="zh-CN" dirty="0" smtClean="0"/>
                        <a:t>PR(B)</a:t>
                      </a:r>
                      <a:endParaRPr lang="zh-CN" altLang="en-US" dirty="0"/>
                    </a:p>
                  </a:txBody>
                  <a:tcPr/>
                </a:tc>
                <a:tc>
                  <a:txBody>
                    <a:bodyPr/>
                    <a:lstStyle/>
                    <a:p>
                      <a:r>
                        <a:rPr lang="en-US" altLang="zh-CN" dirty="0" smtClean="0"/>
                        <a:t>PR(C)</a:t>
                      </a:r>
                      <a:endParaRPr lang="zh-CN" altLang="en-US" dirty="0"/>
                    </a:p>
                  </a:txBody>
                  <a:tcPr/>
                </a:tc>
                <a:tc>
                  <a:txBody>
                    <a:bodyPr/>
                    <a:lstStyle/>
                    <a:p>
                      <a:r>
                        <a:rPr lang="en-US" altLang="zh-CN" dirty="0" smtClean="0"/>
                        <a:t>PR(D)</a:t>
                      </a:r>
                      <a:endParaRPr lang="zh-CN" altLang="en-US" dirty="0"/>
                    </a:p>
                  </a:txBody>
                  <a:tcPr/>
                </a:tc>
              </a:tr>
              <a:tr h="370840">
                <a:tc>
                  <a:txBody>
                    <a:bodyPr/>
                    <a:lstStyle/>
                    <a:p>
                      <a:r>
                        <a:rPr lang="zh-CN" altLang="en-US" dirty="0" smtClean="0"/>
                        <a:t>初始</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0.25</a:t>
                      </a:r>
                      <a:endParaRPr lang="zh-CN" altLang="en-US" dirty="0"/>
                    </a:p>
                  </a:txBody>
                  <a:tcPr/>
                </a:tc>
              </a:tr>
              <a:tr h="370840">
                <a:tc>
                  <a:txBody>
                    <a:bodyPr/>
                    <a:lstStyle/>
                    <a:p>
                      <a:r>
                        <a:rPr lang="zh-CN" altLang="en-US" dirty="0" smtClean="0"/>
                        <a:t>一次迭代</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0.375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0.375</a:t>
                      </a:r>
                      <a:endParaRPr lang="zh-CN" altLang="en-US" dirty="0"/>
                    </a:p>
                  </a:txBody>
                  <a:tcPr/>
                </a:tc>
              </a:tr>
              <a:tr h="370840">
                <a:tc>
                  <a:txBody>
                    <a:bodyPr/>
                    <a:lstStyle/>
                    <a:p>
                      <a:r>
                        <a:rPr lang="zh-CN" altLang="en-US" dirty="0" smtClean="0"/>
                        <a:t>二次迭代</a:t>
                      </a:r>
                      <a:endParaRPr lang="zh-CN" altLang="en-US" dirty="0"/>
                    </a:p>
                  </a:txBody>
                  <a:tcPr/>
                </a:tc>
                <a:tc>
                  <a:txBody>
                    <a:bodyPr/>
                    <a:lstStyle/>
                    <a:p>
                      <a:r>
                        <a:rPr lang="en-US" altLang="zh-CN" dirty="0" smtClean="0"/>
                        <a:t>0</a:t>
                      </a:r>
                      <a:endParaRPr lang="zh-CN" alt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dirty="0" smtClean="0"/>
                        <a:t>0.375</a:t>
                      </a:r>
                      <a:endParaRPr lang="zh-CN" altLang="en-US" dirty="0" smtClean="0"/>
                    </a:p>
                  </a:txBody>
                  <a:tcPr/>
                </a:tc>
                <a:tc>
                  <a:txBody>
                    <a:bodyPr/>
                    <a:lstStyle/>
                    <a:p>
                      <a:r>
                        <a:rPr lang="en-US" altLang="zh-CN" dirty="0" smtClean="0"/>
                        <a:t>0.375</a:t>
                      </a:r>
                      <a:endParaRPr lang="zh-CN" altLang="en-US" dirty="0"/>
                    </a:p>
                  </a:txBody>
                  <a:tcPr/>
                </a:tc>
                <a:tc>
                  <a:txBody>
                    <a:bodyPr/>
                    <a:lstStyle/>
                    <a:p>
                      <a:r>
                        <a:rPr lang="en-US" altLang="zh-CN" dirty="0" smtClean="0"/>
                        <a:t>0.25</a:t>
                      </a:r>
                      <a:endParaRPr lang="zh-CN" altLang="en-US" dirty="0"/>
                    </a:p>
                  </a:txBody>
                  <a:tcPr/>
                </a:tc>
              </a:tr>
              <a:tr h="370840">
                <a:tc>
                  <a:txBody>
                    <a:bodyPr/>
                    <a:lstStyle/>
                    <a:p>
                      <a:r>
                        <a:rPr lang="zh-CN" altLang="en-US" dirty="0" smtClean="0"/>
                        <a:t>三次迭代</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0.375</a:t>
                      </a:r>
                      <a:endParaRPr lang="zh-CN" altLang="en-US" dirty="0"/>
                    </a:p>
                  </a:txBody>
                  <a:tcPr/>
                </a:tc>
                <a:tc>
                  <a:txBody>
                    <a:bodyPr/>
                    <a:lstStyle/>
                    <a:p>
                      <a:r>
                        <a:rPr lang="en-US" altLang="zh-CN" dirty="0" smtClean="0"/>
                        <a:t>0.375</a:t>
                      </a:r>
                      <a:endParaRPr lang="zh-CN" altLang="en-US" dirty="0"/>
                    </a:p>
                  </a:txBody>
                  <a:tcPr/>
                </a:tc>
              </a:tr>
              <a:tr h="370840">
                <a:tc>
                  <a:txBody>
                    <a:bodyPr/>
                    <a:lstStyle/>
                    <a:p>
                      <a:r>
                        <a:rPr lang="zh-CN" altLang="en-US" dirty="0" smtClean="0"/>
                        <a:t>四次迭代</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0.375</a:t>
                      </a:r>
                      <a:endParaRPr lang="zh-CN" altLang="en-US" dirty="0"/>
                    </a:p>
                  </a:txBody>
                  <a:tcPr/>
                </a:tc>
                <a:tc>
                  <a:txBody>
                    <a:bodyPr/>
                    <a:lstStyle/>
                    <a:p>
                      <a:r>
                        <a:rPr lang="en-US" altLang="zh-CN" dirty="0" smtClean="0"/>
                        <a:t>0.25</a:t>
                      </a:r>
                      <a:endParaRPr lang="zh-CN" altLang="en-US" dirty="0"/>
                    </a:p>
                  </a:txBody>
                  <a:tcPr/>
                </a:tc>
                <a:tc>
                  <a:txBody>
                    <a:bodyPr/>
                    <a:lstStyle/>
                    <a:p>
                      <a:r>
                        <a:rPr lang="en-US" altLang="zh-CN" dirty="0" smtClean="0"/>
                        <a:t>0.375</a:t>
                      </a:r>
                      <a:endParaRPr lang="zh-CN" altLang="en-US" dirty="0"/>
                    </a:p>
                  </a:txBody>
                  <a:tcPr/>
                </a:tc>
              </a:tr>
              <a:tr h="370840">
                <a:tc>
                  <a:txBody>
                    <a:bodyPr/>
                    <a:lstStyle/>
                    <a:p>
                      <a:r>
                        <a:rPr lang="zh-CN" altLang="en-US" dirty="0" smtClean="0"/>
                        <a:t>五次迭代</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c>
                  <a:txBody>
                    <a:bodyPr/>
                    <a:lstStyle/>
                    <a:p>
                      <a:r>
                        <a:rPr lang="en-US" altLang="zh-CN" dirty="0" smtClean="0"/>
                        <a:t>…</a:t>
                      </a:r>
                      <a:endParaRPr lang="zh-CN" altLang="en-US" dirty="0"/>
                    </a:p>
                  </a:txBody>
                  <a:tcPr/>
                </a:tc>
              </a:tr>
            </a:tbl>
          </a:graphicData>
        </a:graphic>
      </p:graphicFrame>
      <p:sp>
        <p:nvSpPr>
          <p:cNvPr id="7" name="TextBox 6"/>
          <p:cNvSpPr txBox="1"/>
          <p:nvPr/>
        </p:nvSpPr>
        <p:spPr>
          <a:xfrm>
            <a:off x="928662" y="5000636"/>
            <a:ext cx="7500990" cy="1015663"/>
          </a:xfrm>
          <a:prstGeom prst="rect">
            <a:avLst/>
          </a:prstGeom>
          <a:noFill/>
        </p:spPr>
        <p:txBody>
          <a:bodyPr wrap="square" rtlCol="0">
            <a:spAutoFit/>
          </a:bodyPr>
          <a:lstStyle/>
          <a:p>
            <a:r>
              <a:rPr lang="en-US" altLang="zh-CN" sz="2000" b="1" dirty="0" smtClean="0"/>
              <a:t>Rank sink</a:t>
            </a:r>
            <a:r>
              <a:rPr lang="zh-CN" altLang="en-US" sz="2000" b="1" dirty="0" smtClean="0"/>
              <a:t>：整个网页图中的一组紧密链接成环的网页如果没有外出的链接就产生</a:t>
            </a:r>
            <a:r>
              <a:rPr lang="en-US" altLang="zh-CN" sz="2000" b="1" dirty="0" smtClean="0"/>
              <a:t>Rank sink</a:t>
            </a:r>
            <a:r>
              <a:rPr lang="zh-CN" altLang="en-US" sz="2000" b="1" dirty="0" smtClean="0"/>
              <a:t>。</a:t>
            </a:r>
            <a:endParaRPr lang="en-US" altLang="zh-CN" sz="2000" b="1" dirty="0" smtClean="0"/>
          </a:p>
          <a:p>
            <a:r>
              <a:rPr lang="zh-CN" altLang="en-US" sz="2000" b="1" dirty="0" smtClean="0"/>
              <a:t>从而引入随机浏览模型。</a:t>
            </a:r>
            <a:endParaRPr lang="zh-CN" altLang="en-US" sz="2000" b="1" dirty="0"/>
          </a:p>
        </p:txBody>
      </p:sp>
    </p:spTree>
  </p:cSld>
  <p:clrMapOvr>
    <a:masterClrMapping/>
  </p:clrMapOvr>
  <p:transition>
    <p:cover dir="rd"/>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PageRank</a:t>
            </a:r>
            <a:r>
              <a:rPr lang="zh-CN" altLang="en-US" dirty="0" smtClean="0"/>
              <a:t>的随机浏览模型</a:t>
            </a:r>
            <a:endParaRPr lang="zh-CN" altLang="en-US" dirty="0"/>
          </a:p>
        </p:txBody>
      </p:sp>
      <p:sp>
        <p:nvSpPr>
          <p:cNvPr id="3" name="内容占位符 2"/>
          <p:cNvSpPr>
            <a:spLocks noGrp="1"/>
          </p:cNvSpPr>
          <p:nvPr>
            <p:ph sz="quarter" idx="1"/>
          </p:nvPr>
        </p:nvSpPr>
        <p:spPr/>
        <p:txBody>
          <a:bodyPr/>
          <a:lstStyle/>
          <a:p>
            <a:r>
              <a:rPr lang="zh-CN" altLang="en-US" sz="2800" dirty="0" smtClean="0"/>
              <a:t>假定一个上网者从一个随机的网页开始浏览</a:t>
            </a:r>
            <a:endParaRPr lang="en-US" altLang="zh-CN" sz="2800" dirty="0" smtClean="0"/>
          </a:p>
          <a:p>
            <a:r>
              <a:rPr lang="zh-CN" altLang="en-US" sz="2800" dirty="0" smtClean="0"/>
              <a:t>上网者不断点击当前网页的链接开始下一次浏览。</a:t>
            </a:r>
            <a:endParaRPr lang="en-US" altLang="zh-CN" sz="2800" dirty="0" smtClean="0"/>
          </a:p>
          <a:p>
            <a:r>
              <a:rPr lang="zh-CN" altLang="en-US" sz="2800" dirty="0" smtClean="0"/>
              <a:t>但是，上网者最终厌倦了，开始了一个随机的网页。</a:t>
            </a:r>
            <a:endParaRPr lang="en-US" altLang="zh-CN" sz="2800" dirty="0" smtClean="0"/>
          </a:p>
          <a:p>
            <a:r>
              <a:rPr lang="zh-CN" altLang="en-US" sz="2800" dirty="0" smtClean="0"/>
              <a:t>随机上网者访问一个新网页的概率就等于这个网页的</a:t>
            </a:r>
            <a:r>
              <a:rPr lang="en-US" altLang="zh-CN" sz="2800" dirty="0" err="1" smtClean="0"/>
              <a:t>PageRank</a:t>
            </a:r>
            <a:r>
              <a:rPr lang="zh-CN" altLang="en-US" sz="2800" dirty="0" smtClean="0"/>
              <a:t>值。因此这个模型更加接近于用户的行为。</a:t>
            </a:r>
            <a:endParaRPr lang="en-US" altLang="zh-CN" sz="2800" dirty="0" smtClean="0"/>
          </a:p>
          <a:p>
            <a:endParaRPr lang="zh-CN" altLang="en-US" sz="2800" dirty="0"/>
          </a:p>
        </p:txBody>
      </p:sp>
    </p:spTree>
  </p:cSld>
  <p:clrMapOvr>
    <a:masterClrMapping/>
  </p:clrMapOvr>
  <p:transition>
    <p:cover dir="rd"/>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pPr marL="0" indent="0">
              <a:buNone/>
            </a:pPr>
            <a:r>
              <a:rPr lang="zh-CN" altLang="en-US" sz="2000">
                <a:latin typeface="Times New Roman" panose="02020603050405020304" charset="0"/>
              </a:rPr>
              <a:t>public class Dedup { </a:t>
            </a:r>
            <a:endParaRPr lang="zh-CN" altLang="en-US" sz="2000">
              <a:latin typeface="Times New Roman" panose="02020603050405020304" charset="0"/>
            </a:endParaRPr>
          </a:p>
          <a:p>
            <a:pPr marL="0" indent="0">
              <a:buNone/>
            </a:pPr>
            <a:r>
              <a:rPr lang="zh-CN" altLang="en-US" sz="2000">
                <a:latin typeface="Times New Roman" panose="02020603050405020304" charset="0"/>
              </a:rPr>
              <a:t>//map将输入中的value复制到输出数据的key上，并直接输出</a:t>
            </a:r>
            <a:endParaRPr lang="zh-CN" altLang="en-US" sz="2000">
              <a:latin typeface="Times New Roman" panose="02020603050405020304" charset="0"/>
            </a:endParaRPr>
          </a:p>
          <a:p>
            <a:pPr marL="0" indent="0">
              <a:buNone/>
            </a:pPr>
            <a:r>
              <a:rPr lang="zh-CN" altLang="en-US" sz="2000">
                <a:latin typeface="Times New Roman" panose="02020603050405020304" charset="0"/>
              </a:rPr>
              <a:t>public static class Map extends Mapper&lt;Object,Text,Text,Text&gt;{ </a:t>
            </a:r>
            <a:endParaRPr lang="zh-CN" altLang="en-US" sz="2000">
              <a:latin typeface="Times New Roman" panose="02020603050405020304" charset="0"/>
            </a:endParaRPr>
          </a:p>
          <a:p>
            <a:pPr marL="0" indent="0">
              <a:buNone/>
            </a:pPr>
            <a:r>
              <a:rPr lang="zh-CN" altLang="en-US" sz="2000">
                <a:solidFill>
                  <a:srgbClr val="FF0000"/>
                </a:solidFill>
                <a:latin typeface="Times New Roman" panose="02020603050405020304" charset="0"/>
              </a:rPr>
              <a:t>     private static Text line=new Text();</a:t>
            </a:r>
            <a:endParaRPr lang="zh-CN" altLang="en-US" sz="2000">
              <a:solidFill>
                <a:srgbClr val="FF0000"/>
              </a:solidFill>
              <a:latin typeface="Times New Roman" panose="02020603050405020304" charset="0"/>
            </a:endParaRPr>
          </a:p>
          <a:p>
            <a:pPr marL="0" indent="0">
              <a:buNone/>
            </a:pPr>
            <a:r>
              <a:rPr lang="zh-CN" altLang="en-US" sz="2000">
                <a:latin typeface="Times New Roman" panose="02020603050405020304" charset="0"/>
              </a:rPr>
              <a:t>     //实现map函数</a:t>
            </a:r>
            <a:endParaRPr lang="zh-CN" altLang="en-US" sz="2000">
              <a:latin typeface="Times New Roman" panose="02020603050405020304" charset="0"/>
            </a:endParaRPr>
          </a:p>
          <a:p>
            <a:pPr marL="0" indent="0">
              <a:buNone/>
            </a:pPr>
            <a:r>
              <a:rPr lang="zh-CN" altLang="en-US" sz="2000">
                <a:latin typeface="Times New Roman" panose="02020603050405020304" charset="0"/>
              </a:rPr>
              <a:t>     public void map(Object key,Text value,Context context) </a:t>
            </a:r>
            <a:endParaRPr lang="zh-CN" altLang="en-US" sz="2000">
              <a:latin typeface="Times New Roman" panose="02020603050405020304" charset="0"/>
            </a:endParaRPr>
          </a:p>
          <a:p>
            <a:pPr marL="0" indent="0">
              <a:buNone/>
            </a:pPr>
            <a:r>
              <a:rPr lang="zh-CN" altLang="en-US" sz="2000">
                <a:latin typeface="Times New Roman" panose="02020603050405020304" charset="0"/>
              </a:rPr>
              <a:t>              throws IOException,InterruptedException{ </a:t>
            </a:r>
            <a:endParaRPr lang="zh-CN" altLang="en-US" sz="2000">
              <a:latin typeface="Times New Roman" panose="02020603050405020304" charset="0"/>
            </a:endParaRPr>
          </a:p>
          <a:p>
            <a:pPr marL="0" indent="0">
              <a:buNone/>
            </a:pPr>
            <a:r>
              <a:rPr lang="zh-CN" altLang="en-US" sz="2000">
                <a:solidFill>
                  <a:srgbClr val="FF0000"/>
                </a:solidFill>
                <a:latin typeface="Times New Roman" panose="02020603050405020304" charset="0"/>
              </a:rPr>
              <a:t>          line=value; </a:t>
            </a:r>
            <a:endParaRPr lang="zh-CN" altLang="en-US" sz="2000">
              <a:solidFill>
                <a:srgbClr val="FF0000"/>
              </a:solidFill>
              <a:latin typeface="Times New Roman" panose="02020603050405020304" charset="0"/>
            </a:endParaRPr>
          </a:p>
          <a:p>
            <a:pPr marL="0" indent="0">
              <a:buNone/>
            </a:pPr>
            <a:r>
              <a:rPr lang="zh-CN" altLang="en-US" sz="2000">
                <a:solidFill>
                  <a:srgbClr val="FF0000"/>
                </a:solidFill>
                <a:latin typeface="Times New Roman" panose="02020603050405020304" charset="0"/>
              </a:rPr>
              <a:t>          context.write(line, new Text("")); </a:t>
            </a:r>
            <a:endParaRPr lang="zh-CN" altLang="en-US" sz="2000">
              <a:solidFill>
                <a:srgbClr val="FF0000"/>
              </a:solidFill>
              <a:latin typeface="Times New Roman" panose="02020603050405020304" charset="0"/>
            </a:endParaRPr>
          </a:p>
          <a:p>
            <a:pPr marL="0" indent="0">
              <a:buNone/>
            </a:pPr>
            <a:r>
              <a:rPr lang="zh-CN" altLang="en-US" sz="2000">
                <a:latin typeface="Times New Roman" panose="02020603050405020304" charset="0"/>
              </a:rPr>
              <a:t>     }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随机浏览模型的图表示</a:t>
            </a:r>
            <a:endParaRPr lang="zh-CN" altLang="en-US" dirty="0"/>
          </a:p>
        </p:txBody>
      </p:sp>
      <p:pic>
        <p:nvPicPr>
          <p:cNvPr id="4" name="Content Placeholder 3"/>
          <p:cNvPicPr>
            <a:picLocks noGrp="1" noChangeAspect="1" noChangeArrowheads="1"/>
          </p:cNvPicPr>
          <p:nvPr>
            <p:ph sz="quarter" idx="1"/>
          </p:nvPr>
        </p:nvPicPr>
        <p:blipFill>
          <a:blip r:embed="rId1" cstate="print"/>
          <a:srcRect/>
          <a:stretch>
            <a:fillRect/>
          </a:stretch>
        </p:blipFill>
        <p:spPr bwMode="auto">
          <a:xfrm>
            <a:off x="2267744" y="1268760"/>
            <a:ext cx="3564046" cy="3528045"/>
          </a:xfrm>
          <a:prstGeom prst="rect">
            <a:avLst/>
          </a:prstGeom>
          <a:noFill/>
          <a:ln w="9525">
            <a:noFill/>
            <a:miter lim="800000"/>
            <a:headEnd/>
            <a:tailEnd/>
          </a:ln>
          <a:effectLst/>
        </p:spPr>
      </p:pic>
      <p:sp>
        <p:nvSpPr>
          <p:cNvPr id="5" name="TextBox 4"/>
          <p:cNvSpPr txBox="1"/>
          <p:nvPr/>
        </p:nvSpPr>
        <p:spPr>
          <a:xfrm>
            <a:off x="971600" y="4725144"/>
            <a:ext cx="7416824" cy="646331"/>
          </a:xfrm>
          <a:prstGeom prst="rect">
            <a:avLst/>
          </a:prstGeom>
          <a:noFill/>
        </p:spPr>
        <p:txBody>
          <a:bodyPr wrap="square" rtlCol="0">
            <a:spAutoFit/>
          </a:bodyPr>
          <a:lstStyle/>
          <a:p>
            <a:r>
              <a:rPr lang="zh-CN" altLang="en-US" dirty="0" smtClean="0"/>
              <a:t>设定任意两个顶点之间都有直接通路，</a:t>
            </a:r>
            <a:endParaRPr lang="en-US" altLang="zh-CN" dirty="0" smtClean="0"/>
          </a:p>
          <a:p>
            <a:r>
              <a:rPr lang="zh-CN" altLang="en-US" dirty="0" smtClean="0"/>
              <a:t>在每个顶点处以概率</a:t>
            </a:r>
            <a:r>
              <a:rPr lang="en-US" altLang="zh-CN" dirty="0" smtClean="0"/>
              <a:t>d</a:t>
            </a:r>
            <a:r>
              <a:rPr lang="zh-CN" altLang="en-US" dirty="0" smtClean="0"/>
              <a:t>按原来蓝色方向转移，以概率</a:t>
            </a:r>
            <a:r>
              <a:rPr lang="en-US" altLang="zh-CN" dirty="0" smtClean="0"/>
              <a:t>1-d</a:t>
            </a:r>
            <a:r>
              <a:rPr lang="zh-CN" altLang="en-US" dirty="0" smtClean="0"/>
              <a:t>按红色方向转移。</a:t>
            </a:r>
            <a:endParaRPr lang="zh-CN" altLang="en-US" dirty="0"/>
          </a:p>
        </p:txBody>
      </p:sp>
    </p:spTree>
  </p:cSld>
  <p:clrMapOvr>
    <a:masterClrMapping/>
  </p:clrMapOvr>
  <p:transition>
    <p:cover dir="rd"/>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随机浏览模型的矩阵表示</a:t>
            </a:r>
            <a:endParaRPr lang="zh-CN" altLang="en-US" dirty="0"/>
          </a:p>
        </p:txBody>
      </p:sp>
      <p:sp>
        <p:nvSpPr>
          <p:cNvPr id="3" name="内容占位符 2"/>
          <p:cNvSpPr>
            <a:spLocks noGrp="1"/>
          </p:cNvSpPr>
          <p:nvPr>
            <p:ph sz="quarter" idx="1"/>
          </p:nvPr>
        </p:nvSpPr>
        <p:spPr/>
        <p:txBody>
          <a:bodyPr/>
          <a:lstStyle/>
          <a:p>
            <a:r>
              <a:rPr lang="zh-CN" altLang="en-US" dirty="0" smtClean="0"/>
              <a:t>回顾简单模型的矩阵表示：</a:t>
            </a:r>
            <a:endParaRPr lang="en-US" altLang="zh-CN" dirty="0" smtClean="0"/>
          </a:p>
          <a:p>
            <a:pPr lvl="1">
              <a:buFont typeface="Arial" panose="020B0604020202020204" pitchFamily="34" charset="0"/>
              <a:buChar char="•"/>
            </a:pPr>
            <a:r>
              <a:rPr lang="en-US" dirty="0" smtClean="0"/>
              <a:t>R</a:t>
            </a:r>
            <a:r>
              <a:rPr lang="en-US" baseline="30000" dirty="0" smtClean="0"/>
              <a:t> </a:t>
            </a:r>
            <a:r>
              <a:rPr lang="en-US" dirty="0" smtClean="0"/>
              <a:t>= HR</a:t>
            </a:r>
            <a:endParaRPr lang="zh-CN" altLang="en-US" dirty="0" smtClean="0"/>
          </a:p>
          <a:p>
            <a:r>
              <a:rPr lang="zh-CN" altLang="en-US" dirty="0" smtClean="0"/>
              <a:t>随机浏览模型的矩阵表示：</a:t>
            </a:r>
            <a:endParaRPr lang="en-US" altLang="zh-CN" dirty="0" smtClean="0"/>
          </a:p>
          <a:p>
            <a:pPr lvl="1">
              <a:buFont typeface="Arial" panose="020B0604020202020204" pitchFamily="34" charset="0"/>
              <a:buChar char="•"/>
            </a:pPr>
            <a:r>
              <a:rPr lang="en-US" altLang="zh-CN" dirty="0" smtClean="0"/>
              <a:t> </a:t>
            </a:r>
            <a:r>
              <a:rPr lang="zh-CN" altLang="en-US" dirty="0" smtClean="0"/>
              <a:t>令：</a:t>
            </a:r>
            <a:r>
              <a:rPr lang="en-US" altLang="zh-CN" dirty="0" smtClean="0"/>
              <a:t>H’ = d*H + (1-d)*</a:t>
            </a:r>
            <a:r>
              <a:rPr lang="en-US" dirty="0" smtClean="0"/>
              <a:t>[1/N]</a:t>
            </a:r>
            <a:r>
              <a:rPr lang="en-US" baseline="-25000" dirty="0" smtClean="0"/>
              <a:t>N</a:t>
            </a:r>
            <a:r>
              <a:rPr lang="en-US" altLang="zh-CN" baseline="-25000" dirty="0" smtClean="0"/>
              <a:t>×</a:t>
            </a:r>
            <a:r>
              <a:rPr lang="en-US" baseline="-25000" dirty="0" smtClean="0"/>
              <a:t>N</a:t>
            </a:r>
            <a:endParaRPr lang="zh-CN" altLang="en-US" dirty="0" smtClean="0"/>
          </a:p>
          <a:p>
            <a:pPr lvl="1">
              <a:buFont typeface="Arial" panose="020B0604020202020204" pitchFamily="34" charset="0"/>
              <a:buChar char="•"/>
            </a:pPr>
            <a:r>
              <a:rPr lang="zh-CN" altLang="en-US" dirty="0" smtClean="0">
                <a:solidFill>
                  <a:srgbClr val="FF0000"/>
                </a:solidFill>
              </a:rPr>
              <a:t>则：</a:t>
            </a:r>
            <a:r>
              <a:rPr lang="en-US" altLang="zh-CN" dirty="0" smtClean="0">
                <a:solidFill>
                  <a:srgbClr val="FF0000"/>
                </a:solidFill>
              </a:rPr>
              <a:t> </a:t>
            </a:r>
            <a:r>
              <a:rPr lang="en-US" dirty="0" smtClean="0">
                <a:solidFill>
                  <a:srgbClr val="FF0000"/>
                </a:solidFill>
              </a:rPr>
              <a:t>R</a:t>
            </a:r>
            <a:r>
              <a:rPr lang="en-US" altLang="zh-CN" dirty="0" smtClean="0">
                <a:solidFill>
                  <a:srgbClr val="FF0000"/>
                </a:solidFill>
              </a:rPr>
              <a:t>= H’ </a:t>
            </a:r>
            <a:r>
              <a:rPr lang="en-US" dirty="0" smtClean="0">
                <a:solidFill>
                  <a:srgbClr val="FF0000"/>
                </a:solidFill>
              </a:rPr>
              <a:t>R</a:t>
            </a:r>
            <a:endParaRPr lang="en-US" altLang="zh-CN" baseline="-25000" dirty="0" smtClean="0"/>
          </a:p>
          <a:p>
            <a:pPr lvl="1">
              <a:buFont typeface="Arial" panose="020B0604020202020204" pitchFamily="34" charset="0"/>
              <a:buChar char="•"/>
            </a:pPr>
            <a:r>
              <a:rPr lang="zh-CN" altLang="en-US" baseline="-25000" dirty="0" smtClean="0"/>
              <a:t>其中</a:t>
            </a:r>
            <a:r>
              <a:rPr lang="en-US" altLang="zh-CN" baseline="-25000" dirty="0" smtClean="0"/>
              <a:t>R</a:t>
            </a:r>
            <a:r>
              <a:rPr lang="zh-CN" altLang="en-US" baseline="-25000" dirty="0" smtClean="0"/>
              <a:t>为列向量，代表</a:t>
            </a:r>
            <a:r>
              <a:rPr lang="en-US" altLang="zh-CN" baseline="-25000" dirty="0" err="1" smtClean="0"/>
              <a:t>PageRank</a:t>
            </a:r>
            <a:r>
              <a:rPr lang="zh-CN" altLang="en-US" baseline="-25000" dirty="0" smtClean="0"/>
              <a:t>值；</a:t>
            </a:r>
            <a:r>
              <a:rPr lang="en-US" altLang="zh-CN" baseline="-25000" dirty="0" smtClean="0"/>
              <a:t>H’</a:t>
            </a:r>
            <a:r>
              <a:rPr lang="zh-CN" altLang="en-US" baseline="-25000" dirty="0" smtClean="0"/>
              <a:t>代表转移矩阵；</a:t>
            </a:r>
            <a:r>
              <a:rPr lang="en-US" altLang="zh-CN" baseline="-25000" dirty="0" smtClean="0"/>
              <a:t>d</a:t>
            </a:r>
            <a:r>
              <a:rPr lang="zh-CN" altLang="en-US" baseline="-25000" dirty="0" smtClean="0"/>
              <a:t>代表阻尼因子，通常设为</a:t>
            </a:r>
            <a:r>
              <a:rPr lang="en-US" altLang="zh-CN" baseline="-25000" dirty="0" smtClean="0"/>
              <a:t>0.85</a:t>
            </a:r>
            <a:r>
              <a:rPr lang="zh-CN" altLang="en-US" baseline="-25000" dirty="0" smtClean="0"/>
              <a:t>。</a:t>
            </a:r>
            <a:endParaRPr lang="zh-CN" altLang="en-US" baseline="-25000" dirty="0" smtClean="0"/>
          </a:p>
          <a:p>
            <a:r>
              <a:rPr lang="zh-CN" altLang="en-US" dirty="0" smtClean="0"/>
              <a:t>由于等式</a:t>
            </a:r>
            <a:r>
              <a:rPr lang="en-US" altLang="zh-CN" dirty="0" smtClean="0"/>
              <a:t>R=HR</a:t>
            </a:r>
            <a:r>
              <a:rPr lang="zh-CN" altLang="en-US" dirty="0" smtClean="0"/>
              <a:t>满足马尔可夫链的性质，如果马尔可夫链收敛，则可</a:t>
            </a:r>
            <a:r>
              <a:rPr lang="en-US" altLang="zh-CN" dirty="0" smtClean="0"/>
              <a:t>R</a:t>
            </a:r>
            <a:r>
              <a:rPr lang="zh-CN" altLang="en-US" dirty="0" smtClean="0"/>
              <a:t>存在唯一解</a:t>
            </a:r>
            <a:endParaRPr lang="en-US" altLang="zh-CN" dirty="0" smtClean="0"/>
          </a:p>
        </p:txBody>
      </p:sp>
    </p:spTree>
  </p:cSld>
  <p:clrMapOvr>
    <a:masterClrMapping/>
  </p:clrMapOvr>
  <p:transition>
    <p:cover dir="rd"/>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4638"/>
            <a:ext cx="7772400" cy="939784"/>
          </a:xfrm>
        </p:spPr>
        <p:txBody>
          <a:bodyPr/>
          <a:lstStyle/>
          <a:p>
            <a:r>
              <a:rPr lang="zh-CN" altLang="en-US" dirty="0" smtClean="0"/>
              <a:t>马尔可夫链收敛定理</a:t>
            </a:r>
            <a:endParaRPr lang="zh-CN" altLang="en-US" dirty="0"/>
          </a:p>
        </p:txBody>
      </p:sp>
      <p:pic>
        <p:nvPicPr>
          <p:cNvPr id="4098" name="Picture 2"/>
          <p:cNvPicPr>
            <a:picLocks noGrp="1" noChangeAspect="1" noChangeArrowheads="1"/>
          </p:cNvPicPr>
          <p:nvPr>
            <p:ph sz="quarter" idx="1"/>
          </p:nvPr>
        </p:nvPicPr>
        <p:blipFill>
          <a:blip r:embed="rId1" cstate="print"/>
          <a:srcRect/>
          <a:stretch>
            <a:fillRect/>
          </a:stretch>
        </p:blipFill>
        <p:spPr bwMode="auto">
          <a:xfrm>
            <a:off x="755576" y="1268760"/>
            <a:ext cx="7500990" cy="5266653"/>
          </a:xfrm>
          <a:prstGeom prst="rect">
            <a:avLst/>
          </a:prstGeom>
          <a:noFill/>
          <a:ln w="9525">
            <a:noFill/>
            <a:miter lim="800000"/>
            <a:headEnd/>
            <a:tailEnd/>
          </a:ln>
          <a:effectLst/>
        </p:spPr>
      </p:pic>
      <p:pic>
        <p:nvPicPr>
          <p:cNvPr id="4" name="Picture 3"/>
          <p:cNvPicPr>
            <a:picLocks noChangeAspect="1" noChangeArrowheads="1"/>
          </p:cNvPicPr>
          <p:nvPr/>
        </p:nvPicPr>
        <p:blipFill>
          <a:blip r:embed="rId2" cstate="print"/>
          <a:srcRect/>
          <a:stretch>
            <a:fillRect/>
          </a:stretch>
        </p:blipFill>
        <p:spPr bwMode="auto">
          <a:xfrm>
            <a:off x="6072198" y="3817226"/>
            <a:ext cx="3071802" cy="3040774"/>
          </a:xfrm>
          <a:prstGeom prst="rect">
            <a:avLst/>
          </a:prstGeom>
          <a:noFill/>
          <a:ln w="9525">
            <a:noFill/>
            <a:miter lim="800000"/>
            <a:headEnd/>
            <a:tailEnd/>
          </a:ln>
          <a:effectLst/>
        </p:spPr>
      </p:pic>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4"/>
                                        </p:tgtEl>
                                        <p:attrNameLst>
                                          <p:attrName>ppt_x</p:attrName>
                                        </p:attrNameLst>
                                      </p:cBhvr>
                                      <p:tavLst>
                                        <p:tav tm="0">
                                          <p:val>
                                            <p:strVal val="ppt_x"/>
                                          </p:val>
                                        </p:tav>
                                        <p:tav tm="100000">
                                          <p:val>
                                            <p:strVal val="ppt_x"/>
                                          </p:val>
                                        </p:tav>
                                      </p:tavLst>
                                    </p:anim>
                                    <p:anim calcmode="lin" valueType="num">
                                      <p:cBhvr additive="base">
                                        <p:cTn id="13" dur="500"/>
                                        <p:tgtEl>
                                          <p:spTgt spid="4"/>
                                        </p:tgtEl>
                                        <p:attrNameLst>
                                          <p:attrName>ppt_y</p:attrName>
                                        </p:attrNameLst>
                                      </p:cBhvr>
                                      <p:tavLst>
                                        <p:tav tm="0">
                                          <p:val>
                                            <p:strVal val="ppt_y"/>
                                          </p:val>
                                        </p:tav>
                                        <p:tav tm="100000">
                                          <p:val>
                                            <p:strVal val="1+ppt_h/2"/>
                                          </p:val>
                                        </p:tav>
                                      </p:tavLst>
                                    </p:anim>
                                    <p:set>
                                      <p:cBhvr>
                                        <p:cTn id="14"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随机浏览模型的邻接表表示</a:t>
            </a:r>
            <a:endParaRPr lang="zh-CN" altLang="en-US" dirty="0"/>
          </a:p>
        </p:txBody>
      </p:sp>
      <p:sp>
        <p:nvSpPr>
          <p:cNvPr id="3" name="内容占位符 2"/>
          <p:cNvSpPr>
            <a:spLocks noGrp="1"/>
          </p:cNvSpPr>
          <p:nvPr>
            <p:ph sz="quarter" idx="1"/>
          </p:nvPr>
        </p:nvSpPr>
        <p:spPr/>
        <p:txBody>
          <a:bodyPr/>
          <a:lstStyle/>
          <a:p>
            <a:r>
              <a:rPr lang="zh-CN" altLang="en-US" dirty="0" smtClean="0"/>
              <a:t>由于网页数目巨大，网页之间的连接关系的邻接矩阵是一个很大的稀疏矩阵。</a:t>
            </a:r>
            <a:endParaRPr lang="en-US" altLang="zh-CN" dirty="0" smtClean="0"/>
          </a:p>
          <a:p>
            <a:r>
              <a:rPr lang="zh-CN" altLang="en-US" dirty="0" smtClean="0"/>
              <a:t>采用邻接表来表示网页之间的连接关系。</a:t>
            </a:r>
            <a:endParaRPr lang="en-US" altLang="zh-CN" dirty="0" smtClean="0"/>
          </a:p>
          <a:p>
            <a:r>
              <a:rPr lang="zh-CN" altLang="en-US" dirty="0" smtClean="0"/>
              <a:t>随机浏览模型的</a:t>
            </a:r>
            <a:r>
              <a:rPr lang="en-US" altLang="zh-CN" dirty="0" err="1" smtClean="0"/>
              <a:t>PageRank</a:t>
            </a:r>
            <a:r>
              <a:rPr lang="zh-CN" altLang="en-US" dirty="0" smtClean="0"/>
              <a:t>公式：</a:t>
            </a:r>
            <a:endParaRPr lang="en-US" altLang="zh-CN" dirty="0" smtClean="0"/>
          </a:p>
          <a:p>
            <a:endParaRPr lang="en-US" altLang="zh-CN" dirty="0" smtClean="0"/>
          </a:p>
          <a:p>
            <a:endParaRPr lang="en-US" altLang="zh-CN" dirty="0" smtClean="0"/>
          </a:p>
          <a:p>
            <a:pPr lvl="1"/>
            <a:r>
              <a:rPr lang="zh-CN" altLang="en-US" dirty="0" smtClean="0"/>
              <a:t>通过迭代计算得到所有节点的</a:t>
            </a:r>
            <a:r>
              <a:rPr lang="en-US" altLang="zh-CN" dirty="0" err="1" smtClean="0"/>
              <a:t>PageRank</a:t>
            </a:r>
            <a:r>
              <a:rPr lang="zh-CN" altLang="en-US" dirty="0" smtClean="0"/>
              <a:t>值。</a:t>
            </a:r>
            <a:endParaRPr lang="en-US" altLang="zh-CN" dirty="0" smtClean="0"/>
          </a:p>
          <a:p>
            <a:endParaRPr lang="zh-CN" altLang="en-US" dirty="0"/>
          </a:p>
        </p:txBody>
      </p:sp>
      <p:pic>
        <p:nvPicPr>
          <p:cNvPr id="4" name="图片 3" descr="80125f33d12ceb608fdb9daec09d9c10.png"/>
          <p:cNvPicPr>
            <a:picLocks noChangeAspect="1"/>
          </p:cNvPicPr>
          <p:nvPr/>
        </p:nvPicPr>
        <p:blipFill>
          <a:blip r:embed="rId1" cstate="print"/>
          <a:stretch>
            <a:fillRect/>
          </a:stretch>
        </p:blipFill>
        <p:spPr>
          <a:xfrm>
            <a:off x="1763688" y="3356992"/>
            <a:ext cx="4643470" cy="845666"/>
          </a:xfrm>
          <a:prstGeom prst="rect">
            <a:avLst/>
          </a:prstGeom>
        </p:spPr>
      </p:pic>
    </p:spTree>
  </p:cSld>
  <p:clrMapOvr>
    <a:masterClrMapping/>
  </p:clrMapOvr>
  <p:transition>
    <p:cover dir="rd"/>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随机浏览模型</a:t>
            </a:r>
            <a:endParaRPr lang="zh-CN" altLang="en-US" dirty="0"/>
          </a:p>
        </p:txBody>
      </p:sp>
      <p:sp>
        <p:nvSpPr>
          <p:cNvPr id="3" name="内容占位符 2"/>
          <p:cNvSpPr>
            <a:spLocks noGrp="1"/>
          </p:cNvSpPr>
          <p:nvPr>
            <p:ph sz="quarter" idx="1"/>
          </p:nvPr>
        </p:nvSpPr>
        <p:spPr/>
        <p:txBody>
          <a:bodyPr/>
          <a:lstStyle/>
          <a:p>
            <a:r>
              <a:rPr lang="zh-CN" altLang="en-US" dirty="0" smtClean="0"/>
              <a:t>随机浏览模型的优点：</a:t>
            </a:r>
            <a:endParaRPr lang="en-US" altLang="zh-CN" dirty="0" smtClean="0"/>
          </a:p>
          <a:p>
            <a:pPr lvl="1"/>
            <a:r>
              <a:rPr lang="zh-CN" altLang="en-US" dirty="0" smtClean="0"/>
              <a:t>更加符合用户的行为</a:t>
            </a:r>
            <a:endParaRPr lang="en-US" altLang="zh-CN" dirty="0" smtClean="0"/>
          </a:p>
          <a:p>
            <a:pPr lvl="1"/>
            <a:r>
              <a:rPr lang="zh-CN" altLang="en-US" dirty="0" smtClean="0"/>
              <a:t>一定程度上解决了</a:t>
            </a:r>
            <a:r>
              <a:rPr lang="en-US" altLang="zh-CN" dirty="0" smtClean="0"/>
              <a:t>rank sink</a:t>
            </a:r>
            <a:r>
              <a:rPr lang="zh-CN" altLang="en-US" dirty="0" smtClean="0"/>
              <a:t>问题</a:t>
            </a:r>
            <a:endParaRPr lang="en-US" altLang="zh-CN" dirty="0" smtClean="0"/>
          </a:p>
          <a:p>
            <a:pPr lvl="1"/>
            <a:r>
              <a:rPr lang="zh-CN" altLang="en-US" dirty="0" smtClean="0"/>
              <a:t>保证</a:t>
            </a:r>
            <a:r>
              <a:rPr lang="en-US" altLang="zh-CN" dirty="0" err="1" smtClean="0"/>
              <a:t>PageRank</a:t>
            </a:r>
            <a:r>
              <a:rPr lang="zh-CN" altLang="en-US" dirty="0" smtClean="0"/>
              <a:t>存在唯一值。</a:t>
            </a:r>
            <a:endParaRPr lang="zh-CN" altLang="en-US" dirty="0"/>
          </a:p>
        </p:txBody>
      </p:sp>
    </p:spTree>
  </p:cSld>
  <p:clrMapOvr>
    <a:masterClrMapping/>
  </p:clrMapOvr>
  <p:transition>
    <p:cover dir="rd"/>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用</a:t>
            </a:r>
            <a:r>
              <a:rPr lang="en-US" altLang="zh-CN" dirty="0" err="1" smtClean="0"/>
              <a:t>MapReduce</a:t>
            </a:r>
            <a:r>
              <a:rPr lang="zh-CN" altLang="en-US" dirty="0" smtClean="0"/>
              <a:t>实现</a:t>
            </a:r>
            <a:r>
              <a:rPr lang="en-US" altLang="zh-CN" dirty="0" err="1" smtClean="0"/>
              <a:t>PageRank</a:t>
            </a:r>
            <a:endParaRPr lang="zh-CN" altLang="en-US" dirty="0"/>
          </a:p>
        </p:txBody>
      </p:sp>
      <p:sp>
        <p:nvSpPr>
          <p:cNvPr id="3" name="内容占位符 2"/>
          <p:cNvSpPr>
            <a:spLocks noGrp="1"/>
          </p:cNvSpPr>
          <p:nvPr>
            <p:ph sz="quarter" idx="1"/>
          </p:nvPr>
        </p:nvSpPr>
        <p:spPr/>
        <p:txBody>
          <a:bodyPr/>
          <a:lstStyle/>
          <a:p>
            <a:r>
              <a:rPr lang="en-US" altLang="zh-CN" dirty="0" smtClean="0"/>
              <a:t>Phase1: </a:t>
            </a:r>
            <a:r>
              <a:rPr lang="en-US" altLang="zh-CN" dirty="0" err="1" smtClean="0"/>
              <a:t>GraphBuilder</a:t>
            </a:r>
            <a:endParaRPr lang="en-US" altLang="zh-CN" dirty="0" smtClean="0"/>
          </a:p>
          <a:p>
            <a:pPr lvl="1"/>
            <a:r>
              <a:rPr lang="zh-CN" altLang="en-US" dirty="0" smtClean="0"/>
              <a:t>建立网页之间的超链接图</a:t>
            </a:r>
            <a:endParaRPr lang="en-US" altLang="zh-CN" dirty="0" smtClean="0"/>
          </a:p>
          <a:p>
            <a:r>
              <a:rPr lang="en-US" altLang="zh-CN" dirty="0" smtClean="0"/>
              <a:t>Phase2: </a:t>
            </a:r>
            <a:r>
              <a:rPr lang="en-US" altLang="zh-CN" dirty="0" err="1" smtClean="0"/>
              <a:t>PageRankIter</a:t>
            </a:r>
            <a:endParaRPr lang="en-US" altLang="zh-CN" dirty="0" smtClean="0"/>
          </a:p>
          <a:p>
            <a:pPr lvl="1"/>
            <a:r>
              <a:rPr lang="zh-CN" altLang="en-US" dirty="0" smtClean="0"/>
              <a:t>迭代计算各个网页的</a:t>
            </a:r>
            <a:r>
              <a:rPr lang="en-US" altLang="zh-CN" dirty="0" err="1" smtClean="0"/>
              <a:t>PageRank</a:t>
            </a:r>
            <a:r>
              <a:rPr lang="zh-CN" altLang="en-US" dirty="0" smtClean="0"/>
              <a:t>值</a:t>
            </a:r>
            <a:endParaRPr lang="en-US" altLang="zh-CN" dirty="0" smtClean="0"/>
          </a:p>
          <a:p>
            <a:r>
              <a:rPr lang="en-US" altLang="zh-CN" dirty="0" smtClean="0"/>
              <a:t>Phase3: </a:t>
            </a:r>
            <a:r>
              <a:rPr lang="en-US" altLang="zh-CN" dirty="0" err="1" smtClean="0"/>
              <a:t>RankViewer</a:t>
            </a:r>
            <a:endParaRPr lang="en-US" altLang="zh-CN" dirty="0" smtClean="0"/>
          </a:p>
          <a:p>
            <a:pPr lvl="1"/>
            <a:r>
              <a:rPr lang="zh-CN" altLang="en-US" dirty="0" smtClean="0"/>
              <a:t>按</a:t>
            </a:r>
            <a:r>
              <a:rPr lang="en-US" altLang="zh-CN" dirty="0" err="1" smtClean="0"/>
              <a:t>PageRank</a:t>
            </a:r>
            <a:r>
              <a:rPr lang="zh-CN" altLang="en-US" dirty="0" smtClean="0"/>
              <a:t>值从大到小输出</a:t>
            </a:r>
            <a:endParaRPr lang="zh-CN" altLang="en-US" dirty="0"/>
          </a:p>
        </p:txBody>
      </p:sp>
    </p:spTree>
  </p:cSld>
  <p:clrMapOvr>
    <a:masterClrMapping/>
  </p:clrMapOvr>
  <p:transition>
    <p:cover dir="rd"/>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Phase1</a:t>
            </a:r>
            <a:r>
              <a:rPr lang="zh-CN" altLang="en-US" dirty="0" smtClean="0"/>
              <a:t>：</a:t>
            </a:r>
            <a:r>
              <a:rPr lang="en-US" altLang="zh-CN" dirty="0" err="1" smtClean="0"/>
              <a:t>GraphBuilder</a:t>
            </a:r>
            <a:endParaRPr lang="zh-CN" altLang="en-US" dirty="0"/>
          </a:p>
        </p:txBody>
      </p:sp>
      <p:sp>
        <p:nvSpPr>
          <p:cNvPr id="3" name="内容占位符 2"/>
          <p:cNvSpPr>
            <a:spLocks noGrp="1"/>
          </p:cNvSpPr>
          <p:nvPr>
            <p:ph sz="quarter" idx="1"/>
          </p:nvPr>
        </p:nvSpPr>
        <p:spPr>
          <a:xfrm>
            <a:off x="323850" y="1196340"/>
            <a:ext cx="8443595" cy="4902835"/>
          </a:xfrm>
        </p:spPr>
        <p:txBody>
          <a:bodyPr/>
          <a:lstStyle/>
          <a:p>
            <a:r>
              <a:rPr lang="zh-CN" altLang="en-US" sz="2400" dirty="0" smtClean="0"/>
              <a:t>原始数据集：维基百科各网页间的链接信息。文本文件，共</a:t>
            </a:r>
            <a:r>
              <a:rPr lang="en-US" altLang="zh-CN" sz="2400" dirty="0" smtClean="0"/>
              <a:t>11.2G</a:t>
            </a:r>
            <a:r>
              <a:rPr lang="zh-CN" altLang="en-US" sz="2400" dirty="0" smtClean="0"/>
              <a:t>。每行包含一个网页名，及其所链接的全部网页名。</a:t>
            </a:r>
            <a:endParaRPr lang="en-US" altLang="zh-CN" sz="2400" dirty="0" smtClean="0"/>
          </a:p>
          <a:p>
            <a:r>
              <a:rPr lang="en-US" altLang="zh-CN" sz="2400" dirty="0" err="1" smtClean="0"/>
              <a:t>GraphBuilder</a:t>
            </a:r>
            <a:r>
              <a:rPr lang="zh-CN" altLang="en-US" sz="2400" dirty="0" smtClean="0"/>
              <a:t>目标：分析原始数据，建立各个网页之间的链接关系。</a:t>
            </a:r>
            <a:endParaRPr lang="en-US" altLang="zh-CN" sz="2400" dirty="0" smtClean="0"/>
          </a:p>
          <a:p>
            <a:pPr lvl="1">
              <a:buFont typeface="Arial" panose="020B0604020202020204" pitchFamily="34" charset="0"/>
              <a:buChar char="•"/>
            </a:pPr>
            <a:r>
              <a:rPr lang="en-US" altLang="zh-CN" sz="2400" dirty="0" smtClean="0"/>
              <a:t>Map</a:t>
            </a:r>
            <a:r>
              <a:rPr lang="zh-CN" altLang="en-US" sz="2400" dirty="0" smtClean="0"/>
              <a:t>：逐行分析原始数据</a:t>
            </a:r>
            <a:r>
              <a:rPr lang="en-US" altLang="zh-CN" sz="2400" dirty="0" smtClean="0"/>
              <a:t>, </a:t>
            </a:r>
            <a:r>
              <a:rPr lang="zh-CN" altLang="en-US" sz="2400" dirty="0" smtClean="0"/>
              <a:t>输出</a:t>
            </a:r>
            <a:r>
              <a:rPr lang="en-US" altLang="zh-CN" sz="2400" dirty="0" smtClean="0"/>
              <a:t>&lt;URL ,(</a:t>
            </a:r>
            <a:r>
              <a:rPr lang="en-US" altLang="zh-CN" sz="2400" dirty="0" err="1" smtClean="0"/>
              <a:t>PR_init</a:t>
            </a:r>
            <a:r>
              <a:rPr lang="en-US" altLang="zh-CN" sz="2400" dirty="0" smtClean="0"/>
              <a:t>, </a:t>
            </a:r>
            <a:r>
              <a:rPr lang="en-US" altLang="zh-CN" sz="2400" dirty="0" err="1" smtClean="0"/>
              <a:t>link_list</a:t>
            </a:r>
            <a:r>
              <a:rPr lang="en-US" altLang="zh-CN" sz="2400" dirty="0" smtClean="0"/>
              <a:t>)&gt;</a:t>
            </a:r>
            <a:endParaRPr lang="en-US" altLang="zh-CN" sz="2400" dirty="0" smtClean="0"/>
          </a:p>
          <a:p>
            <a:pPr lvl="2">
              <a:buFont typeface="Arial" panose="020B0604020202020204" pitchFamily="34" charset="0"/>
              <a:buChar char="•"/>
            </a:pPr>
            <a:r>
              <a:rPr lang="zh-CN" altLang="en-US" sz="2400" dirty="0" smtClean="0">
                <a:solidFill>
                  <a:schemeClr val="tx2"/>
                </a:solidFill>
              </a:rPr>
              <a:t>其中网页的</a:t>
            </a:r>
            <a:r>
              <a:rPr lang="en-US" altLang="zh-CN" sz="2400" dirty="0" smtClean="0">
                <a:solidFill>
                  <a:schemeClr val="tx2"/>
                </a:solidFill>
              </a:rPr>
              <a:t>URL</a:t>
            </a:r>
            <a:r>
              <a:rPr lang="zh-CN" altLang="en-US" sz="2400" dirty="0" smtClean="0">
                <a:solidFill>
                  <a:schemeClr val="tx2"/>
                </a:solidFill>
              </a:rPr>
              <a:t>作为</a:t>
            </a:r>
            <a:r>
              <a:rPr lang="en-US" altLang="zh-CN" sz="2400" dirty="0" smtClean="0">
                <a:solidFill>
                  <a:schemeClr val="tx2"/>
                </a:solidFill>
              </a:rPr>
              <a:t>key,  </a:t>
            </a:r>
            <a:r>
              <a:rPr lang="en-US" altLang="zh-CN" sz="2400" dirty="0" err="1" smtClean="0">
                <a:solidFill>
                  <a:schemeClr val="tx2"/>
                </a:solidFill>
              </a:rPr>
              <a:t>PageRank</a:t>
            </a:r>
            <a:r>
              <a:rPr lang="zh-CN" altLang="en-US" sz="2400" dirty="0" smtClean="0">
                <a:solidFill>
                  <a:schemeClr val="tx2"/>
                </a:solidFill>
              </a:rPr>
              <a:t>初始值（</a:t>
            </a:r>
            <a:r>
              <a:rPr lang="en-US" altLang="zh-CN" sz="2400" dirty="0" err="1" smtClean="0">
                <a:solidFill>
                  <a:schemeClr val="tx2"/>
                </a:solidFill>
              </a:rPr>
              <a:t>PR_init</a:t>
            </a:r>
            <a:r>
              <a:rPr lang="zh-CN" altLang="en-US" sz="2400" dirty="0" smtClean="0">
                <a:solidFill>
                  <a:schemeClr val="tx2"/>
                </a:solidFill>
              </a:rPr>
              <a:t>）和网页的出度列表一起作为</a:t>
            </a:r>
            <a:r>
              <a:rPr lang="en-US" altLang="zh-CN" sz="2400" dirty="0" smtClean="0">
                <a:solidFill>
                  <a:schemeClr val="tx2"/>
                </a:solidFill>
              </a:rPr>
              <a:t>value,</a:t>
            </a:r>
            <a:r>
              <a:rPr lang="zh-CN" altLang="en-US" sz="2400" dirty="0" smtClean="0">
                <a:solidFill>
                  <a:schemeClr val="tx2"/>
                </a:solidFill>
              </a:rPr>
              <a:t>以字符串表示</a:t>
            </a:r>
            <a:r>
              <a:rPr lang="en-US" altLang="zh-CN" sz="2400" dirty="0" smtClean="0">
                <a:solidFill>
                  <a:schemeClr val="tx2"/>
                </a:solidFill>
              </a:rPr>
              <a:t>value</a:t>
            </a:r>
            <a:r>
              <a:rPr lang="zh-CN" altLang="en-US" sz="2400" dirty="0" smtClean="0">
                <a:solidFill>
                  <a:schemeClr val="tx2"/>
                </a:solidFill>
              </a:rPr>
              <a:t>，用特定的符号将二者分开</a:t>
            </a:r>
            <a:r>
              <a:rPr lang="zh-CN" altLang="en-US" sz="2400" dirty="0" smtClean="0"/>
              <a:t>。</a:t>
            </a:r>
            <a:endParaRPr lang="en-US" altLang="zh-CN" sz="2400" dirty="0" smtClean="0"/>
          </a:p>
          <a:p>
            <a:pPr lvl="1">
              <a:buFont typeface="Arial" panose="020B0604020202020204" pitchFamily="34" charset="0"/>
              <a:buChar char="•"/>
            </a:pPr>
            <a:r>
              <a:rPr lang="en-US" altLang="zh-CN" sz="2400" dirty="0" smtClean="0"/>
              <a:t>Reduce: </a:t>
            </a:r>
            <a:r>
              <a:rPr lang="zh-CN" altLang="en-US" sz="2400" dirty="0" smtClean="0"/>
              <a:t>输出</a:t>
            </a:r>
            <a:r>
              <a:rPr lang="en-US" altLang="zh-CN" sz="2400" dirty="0" smtClean="0"/>
              <a:t>&lt;URL, (</a:t>
            </a:r>
            <a:r>
              <a:rPr lang="en-US" altLang="zh-CN" sz="2400" dirty="0" err="1" smtClean="0"/>
              <a:t>PR_init</a:t>
            </a:r>
            <a:r>
              <a:rPr lang="en-US" altLang="zh-CN" sz="2400" dirty="0" smtClean="0"/>
              <a:t>, </a:t>
            </a:r>
            <a:r>
              <a:rPr lang="en-US" altLang="zh-CN" sz="2400" dirty="0" err="1" smtClean="0"/>
              <a:t>link_list</a:t>
            </a:r>
            <a:r>
              <a:rPr lang="en-US" altLang="zh-CN" sz="2400" dirty="0" smtClean="0"/>
              <a:t>)&gt;</a:t>
            </a:r>
            <a:endParaRPr lang="en-US" altLang="zh-CN" sz="2400" dirty="0" smtClean="0"/>
          </a:p>
          <a:p>
            <a:pPr lvl="2">
              <a:buFont typeface="Arial" panose="020B0604020202020204" pitchFamily="34" charset="0"/>
              <a:buChar char="•"/>
            </a:pPr>
            <a:r>
              <a:rPr lang="zh-CN" altLang="en-US" sz="2400" dirty="0" smtClean="0">
                <a:solidFill>
                  <a:schemeClr val="tx2"/>
                </a:solidFill>
              </a:rPr>
              <a:t>该阶段的</a:t>
            </a:r>
            <a:r>
              <a:rPr lang="en-US" altLang="zh-CN" sz="2400" dirty="0" smtClean="0">
                <a:solidFill>
                  <a:schemeClr val="tx2"/>
                </a:solidFill>
              </a:rPr>
              <a:t>Reduce</a:t>
            </a:r>
            <a:r>
              <a:rPr lang="zh-CN" altLang="en-US" sz="2400" dirty="0" smtClean="0">
                <a:solidFill>
                  <a:schemeClr val="tx2"/>
                </a:solidFill>
              </a:rPr>
              <a:t>不需要做任何处理</a:t>
            </a:r>
            <a:endParaRPr lang="en-US" altLang="zh-CN" sz="2400" dirty="0" smtClean="0">
              <a:solidFill>
                <a:schemeClr val="tx2"/>
              </a:solidFill>
            </a:endParaRPr>
          </a:p>
        </p:txBody>
      </p:sp>
    </p:spTree>
  </p:cSld>
  <p:clrMapOvr>
    <a:masterClrMapping/>
  </p:clrMapOvr>
  <p:transition>
    <p:cover dir="rd"/>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Phase2</a:t>
            </a:r>
            <a:r>
              <a:rPr lang="zh-CN" altLang="en-US" dirty="0" smtClean="0"/>
              <a:t>：</a:t>
            </a:r>
            <a:r>
              <a:rPr lang="en-US" altLang="zh-CN" dirty="0" err="1" smtClean="0"/>
              <a:t>PageRankIter</a:t>
            </a:r>
            <a:endParaRPr lang="zh-CN" altLang="en-US" dirty="0"/>
          </a:p>
        </p:txBody>
      </p:sp>
      <p:sp>
        <p:nvSpPr>
          <p:cNvPr id="3" name="内容占位符 2"/>
          <p:cNvSpPr>
            <a:spLocks noGrp="1"/>
          </p:cNvSpPr>
          <p:nvPr>
            <p:ph sz="quarter" idx="1"/>
          </p:nvPr>
        </p:nvSpPr>
        <p:spPr>
          <a:xfrm>
            <a:off x="345440" y="1124585"/>
            <a:ext cx="8451215" cy="4681220"/>
          </a:xfrm>
        </p:spPr>
        <p:txBody>
          <a:bodyPr>
            <a:normAutofit fontScale="65000" lnSpcReduction="10000"/>
          </a:bodyPr>
          <a:lstStyle/>
          <a:p>
            <a:pPr>
              <a:lnSpc>
                <a:spcPct val="14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dirty="0" err="1" smtClean="0">
                <a:ea typeface="宋体" panose="02010600030101010101" pitchFamily="2" charset="-122"/>
              </a:rPr>
              <a:t>PageRankIer</a:t>
            </a:r>
            <a:r>
              <a:rPr lang="zh-CN" altLang="en-US" dirty="0" smtClean="0">
                <a:ea typeface="宋体" panose="02010600030101010101" pitchFamily="2" charset="-122"/>
              </a:rPr>
              <a:t>：迭代计算</a:t>
            </a:r>
            <a:r>
              <a:rPr lang="en-US" altLang="zh-CN" dirty="0" smtClean="0">
                <a:ea typeface="宋体" panose="02010600030101010101" pitchFamily="2" charset="-122"/>
              </a:rPr>
              <a:t>PR</a:t>
            </a:r>
            <a:r>
              <a:rPr lang="zh-CN" altLang="en-US" dirty="0" smtClean="0">
                <a:ea typeface="宋体" panose="02010600030101010101" pitchFamily="2" charset="-122"/>
              </a:rPr>
              <a:t>值，直到</a:t>
            </a:r>
            <a:r>
              <a:rPr lang="en-US" altLang="zh-CN" dirty="0" smtClean="0">
                <a:ea typeface="宋体" panose="02010600030101010101" pitchFamily="2" charset="-122"/>
              </a:rPr>
              <a:t>PR</a:t>
            </a:r>
            <a:r>
              <a:rPr lang="zh-CN" altLang="en-US" dirty="0" smtClean="0">
                <a:ea typeface="宋体" panose="02010600030101010101" pitchFamily="2" charset="-122"/>
              </a:rPr>
              <a:t>值收敛或迭代预定次数。</a:t>
            </a:r>
            <a:endParaRPr lang="en-GB" altLang="zh-CN" dirty="0" smtClean="0">
              <a:ea typeface="宋体" panose="02010600030101010101" pitchFamily="2" charset="-122"/>
            </a:endParaRPr>
          </a:p>
          <a:p>
            <a:pPr>
              <a:lnSpc>
                <a:spcPct val="14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dirty="0" smtClean="0">
                <a:ea typeface="宋体" panose="02010600030101010101" pitchFamily="2" charset="-122"/>
              </a:rPr>
              <a:t>Map</a:t>
            </a:r>
            <a:r>
              <a:rPr lang="zh-CN" altLang="en-US" dirty="0" smtClean="0">
                <a:ea typeface="宋体" panose="02010600030101010101" pitchFamily="2" charset="-122"/>
              </a:rPr>
              <a:t>对上阶段的</a:t>
            </a:r>
            <a:r>
              <a:rPr lang="en-GB" altLang="zh-CN" dirty="0" smtClean="0">
                <a:ea typeface="宋体" panose="02010600030101010101" pitchFamily="2" charset="-122"/>
              </a:rPr>
              <a:t> &lt;URL, (</a:t>
            </a:r>
            <a:r>
              <a:rPr lang="en-GB" altLang="zh-CN" dirty="0" err="1" smtClean="0">
                <a:ea typeface="宋体" panose="02010600030101010101" pitchFamily="2" charset="-122"/>
              </a:rPr>
              <a:t>cur_rank</a:t>
            </a:r>
            <a:r>
              <a:rPr lang="en-GB" altLang="zh-CN" dirty="0" smtClean="0">
                <a:ea typeface="宋体" panose="02010600030101010101" pitchFamily="2" charset="-122"/>
              </a:rPr>
              <a:t>, </a:t>
            </a:r>
            <a:r>
              <a:rPr lang="en-US" altLang="zh-CN" dirty="0" smtClean="0">
                <a:ea typeface="宋体" panose="02010600030101010101" pitchFamily="2" charset="-122"/>
              </a:rPr>
              <a:t>link</a:t>
            </a:r>
            <a:r>
              <a:rPr lang="en-GB" altLang="zh-CN" dirty="0" smtClean="0">
                <a:ea typeface="宋体" panose="02010600030101010101" pitchFamily="2" charset="-122"/>
              </a:rPr>
              <a:t>_list)&gt;</a:t>
            </a:r>
            <a:r>
              <a:rPr lang="zh-CN" altLang="en-US" dirty="0" smtClean="0">
                <a:ea typeface="宋体" panose="02010600030101010101" pitchFamily="2" charset="-122"/>
              </a:rPr>
              <a:t>产生两种</a:t>
            </a:r>
            <a:r>
              <a:rPr lang="en-US" altLang="zh-CN" dirty="0" smtClean="0">
                <a:ea typeface="宋体" panose="02010600030101010101" pitchFamily="2" charset="-122"/>
              </a:rPr>
              <a:t>&lt;key, value&gt;</a:t>
            </a:r>
            <a:r>
              <a:rPr lang="zh-CN" altLang="en-US" dirty="0" smtClean="0">
                <a:ea typeface="宋体" panose="02010600030101010101" pitchFamily="2" charset="-122"/>
              </a:rPr>
              <a:t>对：</a:t>
            </a:r>
            <a:endParaRPr lang="en-GB" altLang="zh-CN" dirty="0" smtClean="0">
              <a:ea typeface="宋体" panose="02010600030101010101" pitchFamily="2" charset="-122"/>
            </a:endParaRPr>
          </a:p>
          <a:p>
            <a:pPr lvl="1">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3075" dirty="0" smtClean="0">
                <a:ea typeface="宋体" panose="02010600030101010101" pitchFamily="2" charset="-122"/>
              </a:rPr>
              <a:t>1 </a:t>
            </a:r>
            <a:r>
              <a:rPr lang="en-GB" altLang="zh-CN" sz="3075" dirty="0" smtClean="0">
                <a:ea typeface="宋体" panose="02010600030101010101" pitchFamily="2" charset="-122"/>
              </a:rPr>
              <a:t>For each </a:t>
            </a:r>
            <a:r>
              <a:rPr lang="en-GB" altLang="zh-CN" sz="3075" i="1" dirty="0" smtClean="0">
                <a:ea typeface="宋体" panose="02010600030101010101" pitchFamily="2" charset="-122"/>
              </a:rPr>
              <a:t>u</a:t>
            </a:r>
            <a:r>
              <a:rPr lang="en-GB" altLang="zh-CN" sz="3075" dirty="0" smtClean="0">
                <a:ea typeface="宋体" panose="02010600030101010101" pitchFamily="2" charset="-122"/>
              </a:rPr>
              <a:t> in </a:t>
            </a:r>
            <a:r>
              <a:rPr lang="en-GB" altLang="zh-CN" sz="3075" dirty="0" err="1" smtClean="0">
                <a:ea typeface="宋体" panose="02010600030101010101" pitchFamily="2" charset="-122"/>
              </a:rPr>
              <a:t>link_list</a:t>
            </a:r>
            <a:r>
              <a:rPr lang="en-GB" altLang="zh-CN" sz="3075" dirty="0" smtClean="0">
                <a:ea typeface="宋体" panose="02010600030101010101" pitchFamily="2" charset="-122"/>
              </a:rPr>
              <a:t>,  </a:t>
            </a:r>
            <a:r>
              <a:rPr lang="zh-CN" altLang="en-US" sz="3075" dirty="0" smtClean="0">
                <a:ea typeface="宋体" panose="02010600030101010101" pitchFamily="2" charset="-122"/>
              </a:rPr>
              <a:t>输出</a:t>
            </a:r>
            <a:r>
              <a:rPr lang="en-GB" altLang="zh-CN" sz="3075" dirty="0" smtClean="0">
                <a:ea typeface="宋体" panose="02010600030101010101" pitchFamily="2" charset="-122"/>
              </a:rPr>
              <a:t> &lt;</a:t>
            </a:r>
            <a:r>
              <a:rPr lang="en-GB" altLang="zh-CN" sz="3075" i="1" dirty="0" smtClean="0">
                <a:ea typeface="宋体" panose="02010600030101010101" pitchFamily="2" charset="-122"/>
              </a:rPr>
              <a:t>u</a:t>
            </a:r>
            <a:r>
              <a:rPr lang="en-GB" altLang="zh-CN" sz="3075" dirty="0" smtClean="0">
                <a:ea typeface="宋体" panose="02010600030101010101" pitchFamily="2" charset="-122"/>
              </a:rPr>
              <a:t>,  </a:t>
            </a:r>
            <a:r>
              <a:rPr lang="en-GB" altLang="zh-CN" sz="3075" dirty="0" err="1" smtClean="0">
                <a:ea typeface="宋体" panose="02010600030101010101" pitchFamily="2" charset="-122"/>
              </a:rPr>
              <a:t>cur_rank</a:t>
            </a:r>
            <a:r>
              <a:rPr lang="en-GB" altLang="zh-CN" sz="3075" dirty="0" smtClean="0">
                <a:ea typeface="宋体" panose="02010600030101010101" pitchFamily="2" charset="-122"/>
              </a:rPr>
              <a:t>/|</a:t>
            </a:r>
            <a:r>
              <a:rPr lang="en-GB" altLang="zh-CN" sz="3075" dirty="0" err="1" smtClean="0">
                <a:ea typeface="宋体" panose="02010600030101010101" pitchFamily="2" charset="-122"/>
              </a:rPr>
              <a:t>link_list</a:t>
            </a:r>
            <a:r>
              <a:rPr lang="en-GB" altLang="zh-CN" sz="3075" dirty="0" smtClean="0">
                <a:ea typeface="宋体" panose="02010600030101010101" pitchFamily="2" charset="-122"/>
              </a:rPr>
              <a:t>|&gt;</a:t>
            </a:r>
            <a:endParaRPr lang="en-GB" altLang="zh-CN" sz="3075" dirty="0" smtClean="0">
              <a:ea typeface="宋体" panose="02010600030101010101" pitchFamily="2" charset="-122"/>
            </a:endParaRPr>
          </a:p>
          <a:p>
            <a:pPr lvl="2">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sz="3075" dirty="0" smtClean="0">
                <a:solidFill>
                  <a:schemeClr val="tx2"/>
                </a:solidFill>
                <a:ea typeface="宋体" panose="02010600030101010101" pitchFamily="2" charset="-122"/>
              </a:rPr>
              <a:t>其中</a:t>
            </a:r>
            <a:r>
              <a:rPr lang="en-US" altLang="zh-CN" sz="3075" dirty="0" smtClean="0">
                <a:solidFill>
                  <a:schemeClr val="tx2"/>
                </a:solidFill>
                <a:ea typeface="宋体" panose="02010600030101010101" pitchFamily="2" charset="-122"/>
              </a:rPr>
              <a:t>u</a:t>
            </a:r>
            <a:r>
              <a:rPr lang="zh-CN" altLang="en-US" sz="3075" dirty="0" smtClean="0">
                <a:solidFill>
                  <a:schemeClr val="tx2"/>
                </a:solidFill>
                <a:ea typeface="宋体" panose="02010600030101010101" pitchFamily="2" charset="-122"/>
              </a:rPr>
              <a:t>代表当前</a:t>
            </a:r>
            <a:r>
              <a:rPr lang="en-US" altLang="zh-CN" sz="3075" dirty="0" smtClean="0">
                <a:solidFill>
                  <a:schemeClr val="tx2"/>
                </a:solidFill>
                <a:ea typeface="宋体" panose="02010600030101010101" pitchFamily="2" charset="-122"/>
              </a:rPr>
              <a:t>URL</a:t>
            </a:r>
            <a:r>
              <a:rPr lang="zh-CN" altLang="en-US" sz="3075" dirty="0" smtClean="0">
                <a:solidFill>
                  <a:schemeClr val="tx2"/>
                </a:solidFill>
                <a:ea typeface="宋体" panose="02010600030101010101" pitchFamily="2" charset="-122"/>
              </a:rPr>
              <a:t>所链接到网页</a:t>
            </a:r>
            <a:r>
              <a:rPr lang="en-US" altLang="zh-CN" sz="3075" dirty="0" smtClean="0">
                <a:solidFill>
                  <a:schemeClr val="tx2"/>
                </a:solidFill>
                <a:ea typeface="宋体" panose="02010600030101010101" pitchFamily="2" charset="-122"/>
              </a:rPr>
              <a:t>ID</a:t>
            </a:r>
            <a:r>
              <a:rPr lang="zh-CN" altLang="en-US" sz="3075" dirty="0" smtClean="0">
                <a:solidFill>
                  <a:schemeClr val="tx2"/>
                </a:solidFill>
                <a:ea typeface="宋体" panose="02010600030101010101" pitchFamily="2" charset="-122"/>
              </a:rPr>
              <a:t>，并作为</a:t>
            </a:r>
            <a:r>
              <a:rPr lang="en-US" altLang="zh-CN" sz="3075" dirty="0" smtClean="0">
                <a:solidFill>
                  <a:schemeClr val="tx2"/>
                </a:solidFill>
                <a:ea typeface="宋体" panose="02010600030101010101" pitchFamily="2" charset="-122"/>
              </a:rPr>
              <a:t>key</a:t>
            </a:r>
            <a:r>
              <a:rPr lang="zh-CN" altLang="en-US" sz="3075" dirty="0" smtClean="0">
                <a:solidFill>
                  <a:schemeClr val="tx2"/>
                </a:solidFill>
                <a:ea typeface="宋体" panose="02010600030101010101" pitchFamily="2" charset="-122"/>
              </a:rPr>
              <a:t>；</a:t>
            </a:r>
            <a:endParaRPr lang="en-US" altLang="zh-CN" sz="3075" dirty="0" smtClean="0">
              <a:solidFill>
                <a:schemeClr val="tx2"/>
              </a:solidFill>
              <a:ea typeface="宋体" panose="02010600030101010101" pitchFamily="2" charset="-122"/>
            </a:endParaRPr>
          </a:p>
          <a:p>
            <a:pPr lvl="2">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3075" dirty="0" err="1" smtClean="0">
                <a:solidFill>
                  <a:schemeClr val="tx2"/>
                </a:solidFill>
                <a:ea typeface="宋体" panose="02010600030101010101" pitchFamily="2" charset="-122"/>
              </a:rPr>
              <a:t>Cur_rank</a:t>
            </a:r>
            <a:r>
              <a:rPr lang="zh-CN" altLang="en-US" sz="3075" dirty="0" smtClean="0">
                <a:solidFill>
                  <a:schemeClr val="tx2"/>
                </a:solidFill>
                <a:ea typeface="宋体" panose="02010600030101010101" pitchFamily="2" charset="-122"/>
              </a:rPr>
              <a:t>为当前</a:t>
            </a:r>
            <a:r>
              <a:rPr lang="en-US" altLang="zh-CN" sz="3075" dirty="0" smtClean="0">
                <a:solidFill>
                  <a:schemeClr val="tx2"/>
                </a:solidFill>
                <a:ea typeface="宋体" panose="02010600030101010101" pitchFamily="2" charset="-122"/>
              </a:rPr>
              <a:t>URL</a:t>
            </a:r>
            <a:r>
              <a:rPr lang="zh-CN" altLang="en-US" sz="3075" dirty="0" smtClean="0">
                <a:solidFill>
                  <a:schemeClr val="tx2"/>
                </a:solidFill>
                <a:ea typeface="宋体" panose="02010600030101010101" pitchFamily="2" charset="-122"/>
              </a:rPr>
              <a:t>的</a:t>
            </a:r>
            <a:r>
              <a:rPr lang="en-US" altLang="zh-CN" sz="3075" dirty="0" err="1" smtClean="0">
                <a:solidFill>
                  <a:schemeClr val="tx2"/>
                </a:solidFill>
                <a:ea typeface="宋体" panose="02010600030101010101" pitchFamily="2" charset="-122"/>
              </a:rPr>
              <a:t>PageRank</a:t>
            </a:r>
            <a:r>
              <a:rPr lang="zh-CN" altLang="en-US" sz="3075" dirty="0" smtClean="0">
                <a:solidFill>
                  <a:schemeClr val="tx2"/>
                </a:solidFill>
                <a:ea typeface="宋体" panose="02010600030101010101" pitchFamily="2" charset="-122"/>
              </a:rPr>
              <a:t>值，</a:t>
            </a:r>
            <a:r>
              <a:rPr lang="en-GB" altLang="zh-CN" sz="3075" dirty="0" smtClean="0">
                <a:solidFill>
                  <a:schemeClr val="tx2"/>
                </a:solidFill>
                <a:ea typeface="宋体" panose="02010600030101010101" pitchFamily="2" charset="-122"/>
              </a:rPr>
              <a:t> |</a:t>
            </a:r>
            <a:r>
              <a:rPr lang="en-GB" altLang="zh-CN" sz="3075" dirty="0" err="1" smtClean="0">
                <a:solidFill>
                  <a:schemeClr val="tx2"/>
                </a:solidFill>
                <a:ea typeface="宋体" panose="02010600030101010101" pitchFamily="2" charset="-122"/>
              </a:rPr>
              <a:t>link_list</a:t>
            </a:r>
            <a:r>
              <a:rPr lang="en-US" altLang="zh-CN" sz="3075" dirty="0" smtClean="0">
                <a:solidFill>
                  <a:schemeClr val="tx2"/>
                </a:solidFill>
                <a:ea typeface="宋体" panose="02010600030101010101" pitchFamily="2" charset="-122"/>
              </a:rPr>
              <a:t>|</a:t>
            </a:r>
            <a:r>
              <a:rPr lang="zh-CN" altLang="en-US" sz="3075" dirty="0" smtClean="0">
                <a:solidFill>
                  <a:schemeClr val="tx2"/>
                </a:solidFill>
                <a:ea typeface="宋体" panose="02010600030101010101" pitchFamily="2" charset="-122"/>
              </a:rPr>
              <a:t>为当前</a:t>
            </a:r>
            <a:r>
              <a:rPr lang="en-US" altLang="zh-CN" sz="3075" dirty="0" smtClean="0">
                <a:solidFill>
                  <a:schemeClr val="tx2"/>
                </a:solidFill>
                <a:ea typeface="宋体" panose="02010600030101010101" pitchFamily="2" charset="-122"/>
              </a:rPr>
              <a:t>URL</a:t>
            </a:r>
            <a:r>
              <a:rPr lang="zh-CN" altLang="en-US" sz="3075" dirty="0" smtClean="0">
                <a:solidFill>
                  <a:schemeClr val="tx2"/>
                </a:solidFill>
                <a:ea typeface="宋体" panose="02010600030101010101" pitchFamily="2" charset="-122"/>
              </a:rPr>
              <a:t>的出度数量，</a:t>
            </a:r>
            <a:r>
              <a:rPr lang="en-GB" altLang="zh-CN" sz="3075" dirty="0" smtClean="0">
                <a:solidFill>
                  <a:schemeClr val="tx2"/>
                </a:solidFill>
                <a:ea typeface="宋体" panose="02010600030101010101" pitchFamily="2" charset="-122"/>
              </a:rPr>
              <a:t> ,  </a:t>
            </a:r>
            <a:r>
              <a:rPr lang="en-GB" altLang="zh-CN" sz="3075" dirty="0" err="1" smtClean="0">
                <a:solidFill>
                  <a:schemeClr val="tx2"/>
                </a:solidFill>
                <a:ea typeface="宋体" panose="02010600030101010101" pitchFamily="2" charset="-122"/>
              </a:rPr>
              <a:t>cur_rank</a:t>
            </a:r>
            <a:r>
              <a:rPr lang="en-GB" altLang="zh-CN" sz="3075" dirty="0" smtClean="0">
                <a:solidFill>
                  <a:schemeClr val="tx2"/>
                </a:solidFill>
                <a:ea typeface="宋体" panose="02010600030101010101" pitchFamily="2" charset="-122"/>
              </a:rPr>
              <a:t>/|</a:t>
            </a:r>
            <a:r>
              <a:rPr lang="en-GB" altLang="zh-CN" sz="3075" dirty="0" err="1" smtClean="0">
                <a:solidFill>
                  <a:schemeClr val="tx2"/>
                </a:solidFill>
                <a:ea typeface="宋体" panose="02010600030101010101" pitchFamily="2" charset="-122"/>
              </a:rPr>
              <a:t>link_list</a:t>
            </a:r>
            <a:r>
              <a:rPr lang="en-GB" altLang="zh-CN" sz="3075" dirty="0" smtClean="0">
                <a:solidFill>
                  <a:schemeClr val="tx2"/>
                </a:solidFill>
                <a:ea typeface="宋体" panose="02010600030101010101" pitchFamily="2" charset="-122"/>
              </a:rPr>
              <a:t>|</a:t>
            </a:r>
            <a:r>
              <a:rPr lang="zh-CN" altLang="en-US" sz="3075" dirty="0" smtClean="0">
                <a:solidFill>
                  <a:schemeClr val="tx2"/>
                </a:solidFill>
                <a:ea typeface="宋体" panose="02010600030101010101" pitchFamily="2" charset="-122"/>
              </a:rPr>
              <a:t>作为</a:t>
            </a:r>
            <a:r>
              <a:rPr lang="en-US" altLang="zh-CN" sz="3075" dirty="0" smtClean="0">
                <a:solidFill>
                  <a:schemeClr val="tx2"/>
                </a:solidFill>
                <a:ea typeface="宋体" panose="02010600030101010101" pitchFamily="2" charset="-122"/>
              </a:rPr>
              <a:t>value</a:t>
            </a:r>
            <a:r>
              <a:rPr lang="zh-CN" altLang="en-US" sz="3075" dirty="0" smtClean="0">
                <a:solidFill>
                  <a:schemeClr val="tx2"/>
                </a:solidFill>
                <a:ea typeface="宋体" panose="02010600030101010101" pitchFamily="2" charset="-122"/>
              </a:rPr>
              <a:t>。</a:t>
            </a:r>
            <a:endParaRPr lang="en-GB" altLang="zh-CN" sz="3075" dirty="0" smtClean="0">
              <a:solidFill>
                <a:schemeClr val="tx2"/>
              </a:solidFill>
              <a:ea typeface="宋体" panose="02010600030101010101" pitchFamily="2" charset="-122"/>
            </a:endParaRPr>
          </a:p>
          <a:p>
            <a:pPr lvl="1">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altLang="zh-CN" sz="3075" dirty="0" smtClean="0">
                <a:ea typeface="宋体" panose="02010600030101010101" pitchFamily="2" charset="-122"/>
              </a:rPr>
              <a:t>2 </a:t>
            </a:r>
            <a:r>
              <a:rPr lang="zh-CN" altLang="en-US" sz="3075" dirty="0" smtClean="0">
                <a:ea typeface="宋体" panose="02010600030101010101" pitchFamily="2" charset="-122"/>
              </a:rPr>
              <a:t>同时在迭代过程中，传递每个网页的链接信息</a:t>
            </a:r>
            <a:r>
              <a:rPr lang="en-GB" altLang="zh-CN" sz="3075" dirty="0" smtClean="0">
                <a:ea typeface="宋体" panose="02010600030101010101" pitchFamily="2" charset="-122"/>
              </a:rPr>
              <a:t>&lt;URL, </a:t>
            </a:r>
            <a:r>
              <a:rPr lang="en-GB" altLang="zh-CN" sz="3075" dirty="0" err="1" smtClean="0">
                <a:ea typeface="宋体" panose="02010600030101010101" pitchFamily="2" charset="-122"/>
              </a:rPr>
              <a:t>link_list</a:t>
            </a:r>
            <a:r>
              <a:rPr lang="en-GB" altLang="zh-CN" sz="3075" dirty="0" smtClean="0">
                <a:ea typeface="宋体" panose="02010600030101010101" pitchFamily="2" charset="-122"/>
              </a:rPr>
              <a:t>&gt;</a:t>
            </a:r>
            <a:endParaRPr lang="en-GB" altLang="zh-CN" sz="3075" dirty="0" smtClean="0">
              <a:ea typeface="宋体" panose="02010600030101010101" pitchFamily="2" charset="-122"/>
            </a:endParaRPr>
          </a:p>
          <a:p>
            <a:pPr lvl="2">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sz="3075" dirty="0" smtClean="0">
                <a:solidFill>
                  <a:schemeClr val="tx2"/>
                </a:solidFill>
                <a:ea typeface="宋体" panose="02010600030101010101" pitchFamily="2" charset="-122"/>
              </a:rPr>
              <a:t>在迭代过程中，必须保留网页的局部链出信息，以维护图的结构。</a:t>
            </a:r>
            <a:endParaRPr lang="en-GB" altLang="zh-CN" sz="3075" dirty="0" smtClean="0">
              <a:solidFill>
                <a:schemeClr val="tx2"/>
              </a:solidFill>
              <a:ea typeface="宋体" panose="02010600030101010101" pitchFamily="2" charset="-122"/>
            </a:endParaRPr>
          </a:p>
        </p:txBody>
      </p:sp>
    </p:spTree>
  </p:cSld>
  <p:clrMapOvr>
    <a:masterClrMapping/>
  </p:clrMapOvr>
  <p:transition>
    <p:cover dir="rd"/>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Phase2</a:t>
            </a:r>
            <a:r>
              <a:rPr lang="zh-CN" altLang="en-US" dirty="0" smtClean="0"/>
              <a:t>：</a:t>
            </a:r>
            <a:r>
              <a:rPr lang="en-US" altLang="zh-CN" dirty="0" err="1" smtClean="0"/>
              <a:t>PageRankIter</a:t>
            </a:r>
            <a:endParaRPr lang="zh-CN" altLang="en-US" dirty="0"/>
          </a:p>
        </p:txBody>
      </p:sp>
      <p:sp>
        <p:nvSpPr>
          <p:cNvPr id="3" name="内容占位符 2"/>
          <p:cNvSpPr>
            <a:spLocks noGrp="1"/>
          </p:cNvSpPr>
          <p:nvPr>
            <p:ph sz="quarter" idx="1"/>
          </p:nvPr>
        </p:nvSpPr>
        <p:spPr/>
        <p:txBody>
          <a:bodyPr>
            <a:normAutofit fontScale="75000" lnSpcReduction="10000"/>
          </a:bodyPr>
          <a:lstStyle/>
          <a:p>
            <a:pPr>
              <a:lnSpc>
                <a:spcPct val="14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dirty="0" smtClean="0">
                <a:ea typeface="宋体" panose="02010600030101010101" pitchFamily="2" charset="-122"/>
              </a:rPr>
              <a:t>Reduce </a:t>
            </a:r>
            <a:r>
              <a:rPr lang="zh-CN" altLang="en-US" dirty="0" smtClean="0">
                <a:ea typeface="宋体" panose="02010600030101010101" pitchFamily="2" charset="-122"/>
              </a:rPr>
              <a:t>对 </a:t>
            </a:r>
            <a:r>
              <a:rPr lang="en-US" altLang="zh-CN" dirty="0" smtClean="0">
                <a:ea typeface="宋体" panose="02010600030101010101" pitchFamily="2" charset="-122"/>
              </a:rPr>
              <a:t>Map</a:t>
            </a:r>
            <a:r>
              <a:rPr lang="zh-CN" altLang="en-US" dirty="0" smtClean="0">
                <a:ea typeface="宋体" panose="02010600030101010101" pitchFamily="2" charset="-122"/>
              </a:rPr>
              <a:t>输出的</a:t>
            </a:r>
            <a:r>
              <a:rPr lang="en-US" altLang="zh-CN" dirty="0" smtClean="0">
                <a:ea typeface="宋体" panose="02010600030101010101" pitchFamily="2" charset="-122"/>
              </a:rPr>
              <a:t>&lt;</a:t>
            </a:r>
            <a:r>
              <a:rPr lang="en-GB" altLang="zh-CN" dirty="0" smtClean="0">
                <a:ea typeface="宋体" panose="02010600030101010101" pitchFamily="2" charset="-122"/>
              </a:rPr>
              <a:t>URL, </a:t>
            </a:r>
            <a:r>
              <a:rPr lang="en-GB" altLang="zh-CN" dirty="0" err="1" smtClean="0">
                <a:ea typeface="宋体" panose="02010600030101010101" pitchFamily="2" charset="-122"/>
              </a:rPr>
              <a:t>url_list</a:t>
            </a:r>
            <a:r>
              <a:rPr lang="en-GB" altLang="zh-CN" dirty="0" smtClean="0">
                <a:ea typeface="宋体" panose="02010600030101010101" pitchFamily="2" charset="-122"/>
              </a:rPr>
              <a:t>&gt; </a:t>
            </a:r>
            <a:r>
              <a:rPr lang="zh-CN" altLang="en-US" dirty="0" smtClean="0">
                <a:ea typeface="宋体" panose="02010600030101010101" pitchFamily="2" charset="-122"/>
              </a:rPr>
              <a:t>和多个</a:t>
            </a:r>
            <a:r>
              <a:rPr lang="en-GB" altLang="zh-CN" dirty="0" smtClean="0">
                <a:ea typeface="宋体" panose="02010600030101010101" pitchFamily="2" charset="-122"/>
              </a:rPr>
              <a:t> 	</a:t>
            </a:r>
            <a:r>
              <a:rPr lang="en-US" altLang="zh-CN" dirty="0" smtClean="0">
                <a:ea typeface="宋体" panose="02010600030101010101" pitchFamily="2" charset="-122"/>
              </a:rPr>
              <a:t>&lt;</a:t>
            </a:r>
            <a:r>
              <a:rPr lang="en-GB" altLang="zh-CN" dirty="0" smtClean="0">
                <a:ea typeface="宋体" panose="02010600030101010101" pitchFamily="2" charset="-122"/>
              </a:rPr>
              <a:t>URL, </a:t>
            </a:r>
            <a:r>
              <a:rPr lang="en-GB" altLang="zh-CN" i="1" dirty="0" err="1" smtClean="0">
                <a:ea typeface="宋体" panose="02010600030101010101" pitchFamily="2" charset="-122"/>
              </a:rPr>
              <a:t>val</a:t>
            </a:r>
            <a:r>
              <a:rPr lang="en-GB" altLang="zh-CN" dirty="0" smtClean="0">
                <a:ea typeface="宋体" panose="02010600030101010101" pitchFamily="2" charset="-122"/>
              </a:rPr>
              <a:t>&gt;</a:t>
            </a:r>
            <a:r>
              <a:rPr lang="zh-CN" altLang="en-US" dirty="0" smtClean="0">
                <a:ea typeface="宋体" panose="02010600030101010101" pitchFamily="2" charset="-122"/>
              </a:rPr>
              <a:t>做如下处理：</a:t>
            </a:r>
            <a:endParaRPr lang="en-US" altLang="zh-CN" dirty="0" smtClean="0">
              <a:ea typeface="宋体" panose="02010600030101010101" pitchFamily="2" charset="-122"/>
            </a:endParaRPr>
          </a:p>
          <a:p>
            <a:pPr lvl="1">
              <a:lnSpc>
                <a:spcPct val="14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dirty="0" smtClean="0">
                <a:ea typeface="宋体" panose="02010600030101010101" pitchFamily="2" charset="-122"/>
              </a:rPr>
              <a:t>其中</a:t>
            </a:r>
            <a:r>
              <a:rPr lang="en-US" altLang="zh-CN" dirty="0" smtClean="0">
                <a:ea typeface="宋体" panose="02010600030101010101" pitchFamily="2" charset="-122"/>
              </a:rPr>
              <a:t>&lt;</a:t>
            </a:r>
            <a:r>
              <a:rPr lang="en-GB" altLang="zh-CN" dirty="0" smtClean="0">
                <a:ea typeface="宋体" panose="02010600030101010101" pitchFamily="2" charset="-122"/>
              </a:rPr>
              <a:t>URL, </a:t>
            </a:r>
            <a:r>
              <a:rPr lang="en-GB" altLang="zh-CN" dirty="0" err="1" smtClean="0">
                <a:ea typeface="宋体" panose="02010600030101010101" pitchFamily="2" charset="-122"/>
              </a:rPr>
              <a:t>url_list</a:t>
            </a:r>
            <a:r>
              <a:rPr lang="en-GB" altLang="zh-CN" dirty="0" smtClean="0">
                <a:ea typeface="宋体" panose="02010600030101010101" pitchFamily="2" charset="-122"/>
              </a:rPr>
              <a:t>&gt; </a:t>
            </a:r>
            <a:r>
              <a:rPr lang="zh-CN" altLang="en-US" dirty="0" smtClean="0">
                <a:ea typeface="宋体" panose="02010600030101010101" pitchFamily="2" charset="-122"/>
              </a:rPr>
              <a:t>为当前</a:t>
            </a:r>
            <a:r>
              <a:rPr lang="en-US" altLang="zh-CN" dirty="0" smtClean="0">
                <a:ea typeface="宋体" panose="02010600030101010101" pitchFamily="2" charset="-122"/>
              </a:rPr>
              <a:t>URL</a:t>
            </a:r>
            <a:r>
              <a:rPr lang="zh-CN" altLang="en-US" dirty="0" smtClean="0">
                <a:ea typeface="宋体" panose="02010600030101010101" pitchFamily="2" charset="-122"/>
              </a:rPr>
              <a:t>的链出信息；</a:t>
            </a:r>
            <a:endParaRPr lang="en-US" altLang="zh-CN" dirty="0" smtClean="0">
              <a:ea typeface="宋体" panose="02010600030101010101" pitchFamily="2" charset="-122"/>
            </a:endParaRPr>
          </a:p>
          <a:p>
            <a:pPr lvl="1">
              <a:lnSpc>
                <a:spcPct val="140000"/>
              </a:lnSpc>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GB" altLang="zh-CN" dirty="0" smtClean="0">
                <a:ea typeface="宋体" panose="02010600030101010101" pitchFamily="2" charset="-122"/>
              </a:rPr>
              <a:t> </a:t>
            </a:r>
            <a:r>
              <a:rPr lang="en-US" altLang="zh-CN" dirty="0" smtClean="0">
                <a:ea typeface="宋体" panose="02010600030101010101" pitchFamily="2" charset="-122"/>
              </a:rPr>
              <a:t>&lt;</a:t>
            </a:r>
            <a:r>
              <a:rPr lang="en-GB" altLang="zh-CN" dirty="0" smtClean="0">
                <a:ea typeface="宋体" panose="02010600030101010101" pitchFamily="2" charset="-122"/>
              </a:rPr>
              <a:t>URL, </a:t>
            </a:r>
            <a:r>
              <a:rPr lang="en-GB" altLang="zh-CN" dirty="0" err="1" smtClean="0">
                <a:ea typeface="宋体" panose="02010600030101010101" pitchFamily="2" charset="-122"/>
              </a:rPr>
              <a:t>val</a:t>
            </a:r>
            <a:r>
              <a:rPr lang="en-GB" altLang="zh-CN" dirty="0" smtClean="0">
                <a:ea typeface="宋体" panose="02010600030101010101" pitchFamily="2" charset="-122"/>
              </a:rPr>
              <a:t>&gt;</a:t>
            </a:r>
            <a:r>
              <a:rPr lang="zh-CN" altLang="en-US" dirty="0" smtClean="0">
                <a:ea typeface="宋体" panose="02010600030101010101" pitchFamily="2" charset="-122"/>
              </a:rPr>
              <a:t>为当前</a:t>
            </a:r>
            <a:r>
              <a:rPr lang="en-US" altLang="zh-CN" dirty="0" smtClean="0">
                <a:ea typeface="宋体" panose="02010600030101010101" pitchFamily="2" charset="-122"/>
              </a:rPr>
              <a:t>URL</a:t>
            </a:r>
            <a:r>
              <a:rPr lang="zh-CN" altLang="en-US" dirty="0" smtClean="0">
                <a:ea typeface="宋体" panose="02010600030101010101" pitchFamily="2" charset="-122"/>
              </a:rPr>
              <a:t>的链入网页对其贡献的</a:t>
            </a:r>
            <a:r>
              <a:rPr lang="en-US" altLang="zh-CN" dirty="0" err="1" smtClean="0">
                <a:ea typeface="宋体" panose="02010600030101010101" pitchFamily="2" charset="-122"/>
              </a:rPr>
              <a:t>PageRank</a:t>
            </a:r>
            <a:r>
              <a:rPr lang="zh-CN" altLang="en-US" dirty="0" smtClean="0">
                <a:ea typeface="宋体" panose="02010600030101010101" pitchFamily="2" charset="-122"/>
              </a:rPr>
              <a:t>值</a:t>
            </a:r>
            <a:endParaRPr lang="en-GB" altLang="zh-CN" dirty="0" smtClean="0">
              <a:ea typeface="宋体" panose="02010600030101010101" pitchFamily="2" charset="-122"/>
            </a:endParaRPr>
          </a:p>
          <a:p>
            <a:pPr lvl="1">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dirty="0" smtClean="0">
                <a:ea typeface="宋体" panose="02010600030101010101" pitchFamily="2" charset="-122"/>
              </a:rPr>
              <a:t>计算所有</a:t>
            </a:r>
            <a:r>
              <a:rPr lang="en-US" altLang="zh-CN" dirty="0" err="1" smtClean="0">
                <a:ea typeface="宋体" panose="02010600030101010101" pitchFamily="2" charset="-122"/>
              </a:rPr>
              <a:t>val</a:t>
            </a:r>
            <a:r>
              <a:rPr lang="zh-CN" altLang="en-US" dirty="0" smtClean="0">
                <a:ea typeface="宋体" panose="02010600030101010101" pitchFamily="2" charset="-122"/>
              </a:rPr>
              <a:t>的和，并乘上</a:t>
            </a:r>
            <a:r>
              <a:rPr lang="en-US" altLang="zh-CN" dirty="0" smtClean="0">
                <a:ea typeface="宋体" panose="02010600030101010101" pitchFamily="2" charset="-122"/>
              </a:rPr>
              <a:t>d</a:t>
            </a:r>
            <a:r>
              <a:rPr lang="zh-CN" altLang="en-US" dirty="0" smtClean="0">
                <a:ea typeface="宋体" panose="02010600030101010101" pitchFamily="2" charset="-122"/>
              </a:rPr>
              <a:t>，在加上常数</a:t>
            </a:r>
            <a:r>
              <a:rPr lang="en-GB" altLang="zh-CN" dirty="0" smtClean="0">
                <a:solidFill>
                  <a:srgbClr val="4C4C4C"/>
                </a:solidFill>
                <a:ea typeface="宋体" panose="02010600030101010101" pitchFamily="2" charset="-122"/>
              </a:rPr>
              <a:t>(1-d) /N</a:t>
            </a:r>
            <a:r>
              <a:rPr lang="zh-CN" altLang="en-US" dirty="0" smtClean="0">
                <a:solidFill>
                  <a:srgbClr val="4C4C4C"/>
                </a:solidFill>
                <a:ea typeface="宋体" panose="02010600030101010101" pitchFamily="2" charset="-122"/>
              </a:rPr>
              <a:t>得到</a:t>
            </a:r>
            <a:r>
              <a:rPr lang="en-US" altLang="zh-CN" dirty="0" err="1" smtClean="0">
                <a:solidFill>
                  <a:srgbClr val="4C4C4C"/>
                </a:solidFill>
                <a:ea typeface="宋体" panose="02010600030101010101" pitchFamily="2" charset="-122"/>
              </a:rPr>
              <a:t>new_rank</a:t>
            </a:r>
            <a:r>
              <a:rPr lang="zh-CN" altLang="en-US" dirty="0" smtClean="0">
                <a:solidFill>
                  <a:srgbClr val="4C4C4C"/>
                </a:solidFill>
                <a:ea typeface="宋体" panose="02010600030101010101" pitchFamily="2" charset="-122"/>
              </a:rPr>
              <a:t>。</a:t>
            </a:r>
            <a:endParaRPr lang="en-GB" altLang="zh-CN" dirty="0" smtClean="0">
              <a:ea typeface="宋体" panose="02010600030101010101" pitchFamily="2" charset="-122"/>
            </a:endParaRPr>
          </a:p>
          <a:p>
            <a:pPr lvl="1">
              <a:lnSpc>
                <a:spcPct val="140000"/>
              </a:lnSpc>
              <a:buFont typeface="Arial" panose="020B0604020202020204" pitchFamily="34" charset="0"/>
              <a:buChar cha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zh-CN" altLang="en-US" dirty="0" smtClean="0">
                <a:ea typeface="宋体" panose="02010600030101010101" pitchFamily="2" charset="-122"/>
              </a:rPr>
              <a:t>输出</a:t>
            </a:r>
            <a:r>
              <a:rPr lang="en-GB" altLang="zh-CN" dirty="0" smtClean="0">
                <a:ea typeface="宋体" panose="02010600030101010101" pitchFamily="2" charset="-122"/>
              </a:rPr>
              <a:t> (URL, (</a:t>
            </a:r>
            <a:r>
              <a:rPr lang="en-GB" altLang="zh-CN" dirty="0" err="1" smtClean="0">
                <a:ea typeface="宋体" panose="02010600030101010101" pitchFamily="2" charset="-122"/>
              </a:rPr>
              <a:t>new_rank</a:t>
            </a:r>
            <a:r>
              <a:rPr lang="en-GB" altLang="zh-CN" dirty="0" smtClean="0">
                <a:ea typeface="宋体" panose="02010600030101010101" pitchFamily="2" charset="-122"/>
              </a:rPr>
              <a:t>, </a:t>
            </a:r>
            <a:r>
              <a:rPr lang="en-GB" altLang="zh-CN" dirty="0" err="1" smtClean="0">
                <a:ea typeface="宋体" panose="02010600030101010101" pitchFamily="2" charset="-122"/>
              </a:rPr>
              <a:t>url_list</a:t>
            </a:r>
            <a:r>
              <a:rPr lang="en-GB" altLang="zh-CN" dirty="0" smtClean="0">
                <a:ea typeface="宋体" panose="02010600030101010101" pitchFamily="2" charset="-122"/>
              </a:rPr>
              <a:t>))</a:t>
            </a:r>
            <a:r>
              <a:rPr lang="zh-CN" altLang="en-US" dirty="0" smtClean="0">
                <a:ea typeface="宋体" panose="02010600030101010101" pitchFamily="2" charset="-122"/>
              </a:rPr>
              <a:t>。</a:t>
            </a:r>
            <a:endParaRPr lang="en-GB" altLang="zh-CN" dirty="0" smtClean="0">
              <a:ea typeface="宋体" panose="02010600030101010101" pitchFamily="2" charset="-122"/>
            </a:endParaRPr>
          </a:p>
          <a:p>
            <a:pPr>
              <a:lnSpc>
                <a:spcPct val="140000"/>
              </a:lnSpc>
            </a:pPr>
            <a:endParaRPr lang="en-US" altLang="zh-CN" dirty="0" smtClean="0"/>
          </a:p>
          <a:p>
            <a:pPr marL="342900" lvl="1" indent="-342900">
              <a:lnSpc>
                <a:spcPct val="140000"/>
              </a:lnSpc>
              <a:buFont typeface="Arial" panose="020B0604020202020204" pitchFamily="34" charset="0"/>
              <a:buChar char="•"/>
            </a:pPr>
            <a:r>
              <a:rPr lang="zh-CN" altLang="en-US" sz="2600" dirty="0" smtClean="0">
                <a:solidFill>
                  <a:schemeClr val="tx2"/>
                </a:solidFill>
                <a:ea typeface="宋体" panose="02010600030101010101" pitchFamily="2" charset="-122"/>
              </a:rPr>
              <a:t>迭代计算公式：</a:t>
            </a:r>
            <a:endParaRPr lang="en-US" altLang="zh-CN" sz="2600" dirty="0" smtClean="0">
              <a:solidFill>
                <a:schemeClr val="tx2"/>
              </a:solidFill>
              <a:ea typeface="宋体" panose="02010600030101010101" pitchFamily="2" charset="-122"/>
            </a:endParaRPr>
          </a:p>
          <a:p>
            <a:pPr marL="742950" lvl="2" indent="-342900">
              <a:lnSpc>
                <a:spcPct val="150000"/>
              </a:lnSpc>
            </a:pPr>
            <a:r>
              <a:rPr lang="en-GB" altLang="zh-CN" sz="2200" dirty="0" smtClean="0">
                <a:solidFill>
                  <a:schemeClr val="tx2"/>
                </a:solidFill>
                <a:ea typeface="宋体" panose="02010600030101010101" pitchFamily="2" charset="-122"/>
              </a:rPr>
              <a:t>PR(A) = (1-d) /N+ d (PR(T</a:t>
            </a:r>
            <a:r>
              <a:rPr lang="en-GB" altLang="zh-CN" sz="2200" baseline="-33000" dirty="0" smtClean="0">
                <a:solidFill>
                  <a:schemeClr val="tx2"/>
                </a:solidFill>
                <a:ea typeface="宋体" panose="02010600030101010101" pitchFamily="2" charset="-122"/>
              </a:rPr>
              <a:t>1</a:t>
            </a:r>
            <a:r>
              <a:rPr lang="en-GB" altLang="zh-CN" sz="2200" dirty="0" smtClean="0">
                <a:solidFill>
                  <a:schemeClr val="tx2"/>
                </a:solidFill>
                <a:ea typeface="宋体" panose="02010600030101010101" pitchFamily="2" charset="-122"/>
              </a:rPr>
              <a:t>)/C(T</a:t>
            </a:r>
            <a:r>
              <a:rPr lang="en-GB" altLang="zh-CN" sz="2200" baseline="-33000" dirty="0" smtClean="0">
                <a:solidFill>
                  <a:schemeClr val="tx2"/>
                </a:solidFill>
                <a:ea typeface="宋体" panose="02010600030101010101" pitchFamily="2" charset="-122"/>
              </a:rPr>
              <a:t>1</a:t>
            </a:r>
            <a:r>
              <a:rPr lang="en-GB" altLang="zh-CN" sz="2200" dirty="0" smtClean="0">
                <a:solidFill>
                  <a:schemeClr val="tx2"/>
                </a:solidFill>
                <a:ea typeface="宋体" panose="02010600030101010101" pitchFamily="2" charset="-122"/>
              </a:rPr>
              <a:t>) + ... + PR(</a:t>
            </a:r>
            <a:r>
              <a:rPr lang="en-GB" altLang="zh-CN" sz="2200" dirty="0" err="1" smtClean="0">
                <a:solidFill>
                  <a:schemeClr val="tx2"/>
                </a:solidFill>
                <a:ea typeface="宋体" panose="02010600030101010101" pitchFamily="2" charset="-122"/>
              </a:rPr>
              <a:t>T</a:t>
            </a:r>
            <a:r>
              <a:rPr lang="en-GB" altLang="zh-CN" sz="2200" baseline="-33000" dirty="0" err="1" smtClean="0">
                <a:solidFill>
                  <a:schemeClr val="tx2"/>
                </a:solidFill>
                <a:ea typeface="宋体" panose="02010600030101010101" pitchFamily="2" charset="-122"/>
              </a:rPr>
              <a:t>n</a:t>
            </a:r>
            <a:r>
              <a:rPr lang="en-GB" altLang="zh-CN" sz="2200" dirty="0" smtClean="0">
                <a:solidFill>
                  <a:schemeClr val="tx2"/>
                </a:solidFill>
                <a:ea typeface="宋体" panose="02010600030101010101" pitchFamily="2" charset="-122"/>
              </a:rPr>
              <a:t>)/C(</a:t>
            </a:r>
            <a:r>
              <a:rPr lang="en-GB" altLang="zh-CN" sz="2200" dirty="0" err="1" smtClean="0">
                <a:solidFill>
                  <a:schemeClr val="tx2"/>
                </a:solidFill>
                <a:ea typeface="宋体" panose="02010600030101010101" pitchFamily="2" charset="-122"/>
              </a:rPr>
              <a:t>T</a:t>
            </a:r>
            <a:r>
              <a:rPr lang="en-GB" altLang="zh-CN" sz="2200" baseline="-33000" dirty="0" err="1" smtClean="0">
                <a:solidFill>
                  <a:schemeClr val="tx2"/>
                </a:solidFill>
                <a:ea typeface="宋体" panose="02010600030101010101" pitchFamily="2" charset="-122"/>
              </a:rPr>
              <a:t>n</a:t>
            </a:r>
            <a:r>
              <a:rPr lang="en-GB" altLang="zh-CN" sz="2200" dirty="0" smtClean="0">
                <a:solidFill>
                  <a:schemeClr val="tx2"/>
                </a:solidFill>
                <a:ea typeface="宋体" panose="02010600030101010101" pitchFamily="2" charset="-122"/>
              </a:rPr>
              <a:t>))</a:t>
            </a:r>
            <a:endParaRPr lang="en-GB" altLang="zh-CN" sz="2200" dirty="0" smtClean="0">
              <a:solidFill>
                <a:schemeClr val="tx2"/>
              </a:solidFill>
              <a:ea typeface="宋体" panose="02010600030101010101" pitchFamily="2" charset="-122"/>
            </a:endParaRPr>
          </a:p>
        </p:txBody>
      </p:sp>
    </p:spTree>
  </p:cSld>
  <p:clrMapOvr>
    <a:masterClrMapping/>
  </p:clrMapOvr>
  <p:transition>
    <p:cover dir="rd"/>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PageRank</a:t>
            </a:r>
            <a:r>
              <a:rPr lang="en-US" dirty="0" smtClean="0"/>
              <a:t> in MapReduce</a:t>
            </a:r>
            <a:endParaRPr lang="en-US" dirty="0"/>
          </a:p>
        </p:txBody>
      </p:sp>
      <p:graphicFrame>
        <p:nvGraphicFramePr>
          <p:cNvPr id="297" name="Table 296"/>
          <p:cNvGraphicFramePr>
            <a:graphicFrameLocks noGrp="1"/>
          </p:cNvGraphicFramePr>
          <p:nvPr/>
        </p:nvGraphicFramePr>
        <p:xfrm>
          <a:off x="6781800" y="20574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5</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1</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2</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3</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298" name="Table 297"/>
          <p:cNvGraphicFramePr>
            <a:graphicFrameLocks noGrp="1"/>
          </p:cNvGraphicFramePr>
          <p:nvPr/>
        </p:nvGraphicFramePr>
        <p:xfrm>
          <a:off x="1905000" y="20574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1</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2</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4</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299" name="Table 298"/>
          <p:cNvGraphicFramePr>
            <a:graphicFrameLocks noGrp="1"/>
          </p:cNvGraphicFramePr>
          <p:nvPr/>
        </p:nvGraphicFramePr>
        <p:xfrm>
          <a:off x="3124200" y="20574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2</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3</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5</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00" name="Table 299"/>
          <p:cNvGraphicFramePr>
            <a:graphicFrameLocks noGrp="1"/>
          </p:cNvGraphicFramePr>
          <p:nvPr/>
        </p:nvGraphicFramePr>
        <p:xfrm>
          <a:off x="4343400" y="20574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4</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01" name="Table 300"/>
          <p:cNvGraphicFramePr>
            <a:graphicFrameLocks noGrp="1"/>
          </p:cNvGraphicFramePr>
          <p:nvPr/>
        </p:nvGraphicFramePr>
        <p:xfrm>
          <a:off x="5562600" y="20574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4</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5</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sp>
        <p:nvSpPr>
          <p:cNvPr id="302" name="Rectangle 301"/>
          <p:cNvSpPr/>
          <p:nvPr/>
        </p:nvSpPr>
        <p:spPr>
          <a:xfrm>
            <a:off x="1905000" y="2349500"/>
            <a:ext cx="9144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03" name="Rectangle 302"/>
          <p:cNvSpPr/>
          <p:nvPr/>
        </p:nvSpPr>
        <p:spPr>
          <a:xfrm>
            <a:off x="1828800" y="3035300"/>
            <a:ext cx="4572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2</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04" name="Rectangle 303"/>
          <p:cNvSpPr/>
          <p:nvPr/>
        </p:nvSpPr>
        <p:spPr>
          <a:xfrm>
            <a:off x="2438400" y="3035300"/>
            <a:ext cx="4572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4</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305" name="Straight Arrow Connector 304"/>
          <p:cNvCxnSpPr>
            <a:endCxn id="304" idx="0"/>
          </p:cNvCxnSpPr>
          <p:nvPr/>
        </p:nvCxnSpPr>
        <p:spPr>
          <a:xfrm rot="16200000" flipH="1">
            <a:off x="24003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06" name="Straight Arrow Connector 305"/>
          <p:cNvCxnSpPr>
            <a:endCxn id="303" idx="0"/>
          </p:cNvCxnSpPr>
          <p:nvPr/>
        </p:nvCxnSpPr>
        <p:spPr>
          <a:xfrm rot="5400000">
            <a:off x="20193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07" name="Rectangle 306"/>
          <p:cNvSpPr/>
          <p:nvPr/>
        </p:nvSpPr>
        <p:spPr>
          <a:xfrm>
            <a:off x="3124200" y="2349500"/>
            <a:ext cx="9144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08" name="Rectangle 307"/>
          <p:cNvSpPr/>
          <p:nvPr/>
        </p:nvSpPr>
        <p:spPr>
          <a:xfrm>
            <a:off x="3048000" y="3035300"/>
            <a:ext cx="4572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endParaRPr kumimoji="0" lang="en-US" sz="1200" b="0" i="1" u="none" strike="noStrike" kern="0" cap="none" spc="0" normalizeH="0" baseline="-2500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09" name="Rectangle 308"/>
          <p:cNvSpPr/>
          <p:nvPr/>
        </p:nvSpPr>
        <p:spPr>
          <a:xfrm>
            <a:off x="3657600" y="30353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5</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310" name="Straight Arrow Connector 309"/>
          <p:cNvCxnSpPr>
            <a:endCxn id="309" idx="0"/>
          </p:cNvCxnSpPr>
          <p:nvPr/>
        </p:nvCxnSpPr>
        <p:spPr>
          <a:xfrm rot="16200000" flipH="1">
            <a:off x="3619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1" name="Straight Arrow Connector 310"/>
          <p:cNvCxnSpPr>
            <a:endCxn id="308" idx="0"/>
          </p:cNvCxnSpPr>
          <p:nvPr/>
        </p:nvCxnSpPr>
        <p:spPr>
          <a:xfrm rot="5400000">
            <a:off x="3238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2" name="Rectangle 311"/>
          <p:cNvSpPr/>
          <p:nvPr/>
        </p:nvSpPr>
        <p:spPr>
          <a:xfrm>
            <a:off x="6781800" y="2349500"/>
            <a:ext cx="914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313" name="Straight Arrow Connector 312"/>
          <p:cNvCxnSpPr/>
          <p:nvPr/>
        </p:nvCxnSpPr>
        <p:spPr>
          <a:xfrm rot="16200000" flipH="1">
            <a:off x="74295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cxnSp>
        <p:nvCxnSpPr>
          <p:cNvPr id="314" name="Straight Arrow Connector 313"/>
          <p:cNvCxnSpPr/>
          <p:nvPr/>
        </p:nvCxnSpPr>
        <p:spPr>
          <a:xfrm rot="5400000">
            <a:off x="6743700" y="2768600"/>
            <a:ext cx="304800" cy="228600"/>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5" name="Rectangle 314"/>
          <p:cNvSpPr/>
          <p:nvPr/>
        </p:nvSpPr>
        <p:spPr>
          <a:xfrm>
            <a:off x="6629400" y="3035300"/>
            <a:ext cx="3048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1</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16" name="Rectangle 315"/>
          <p:cNvSpPr/>
          <p:nvPr/>
        </p:nvSpPr>
        <p:spPr>
          <a:xfrm>
            <a:off x="7086600" y="3035300"/>
            <a:ext cx="3048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2</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17" name="Rectangle 316"/>
          <p:cNvSpPr/>
          <p:nvPr/>
        </p:nvSpPr>
        <p:spPr>
          <a:xfrm>
            <a:off x="7543800" y="3035300"/>
            <a:ext cx="3048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endParaRPr kumimoji="0" lang="en-US" sz="1200" b="0" i="1" u="none" strike="noStrike" kern="0" cap="none" spc="0" normalizeH="0" baseline="-2500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318" name="Straight Arrow Connector 317"/>
          <p:cNvCxnSpPr>
            <a:stCxn id="312" idx="2"/>
            <a:endCxn id="316" idx="0"/>
          </p:cNvCxnSpPr>
          <p:nvPr/>
        </p:nvCxnSpPr>
        <p:spPr>
          <a:xfrm rot="5400000">
            <a:off x="7086600" y="2882900"/>
            <a:ext cx="304800" cy="158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19" name="Rectangle 318"/>
          <p:cNvSpPr/>
          <p:nvPr/>
        </p:nvSpPr>
        <p:spPr>
          <a:xfrm>
            <a:off x="4343400" y="2349500"/>
            <a:ext cx="9144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20" name="Rectangle 319"/>
          <p:cNvSpPr/>
          <p:nvPr/>
        </p:nvSpPr>
        <p:spPr>
          <a:xfrm>
            <a:off x="4343400" y="3035300"/>
            <a:ext cx="9144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4</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321" name="Straight Arrow Connector 320"/>
          <p:cNvCxnSpPr>
            <a:stCxn id="319" idx="2"/>
            <a:endCxn id="320" idx="0"/>
          </p:cNvCxnSpPr>
          <p:nvPr/>
        </p:nvCxnSpPr>
        <p:spPr>
          <a:xfrm rot="5400000">
            <a:off x="4648200" y="2882900"/>
            <a:ext cx="304800" cy="158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2" name="Rectangle 321"/>
          <p:cNvSpPr/>
          <p:nvPr/>
        </p:nvSpPr>
        <p:spPr>
          <a:xfrm>
            <a:off x="5562600" y="2349500"/>
            <a:ext cx="9144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23" name="Rectangle 322"/>
          <p:cNvSpPr/>
          <p:nvPr/>
        </p:nvSpPr>
        <p:spPr>
          <a:xfrm>
            <a:off x="5562600" y="3035300"/>
            <a:ext cx="914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5</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cxnSp>
        <p:nvCxnSpPr>
          <p:cNvPr id="324" name="Straight Arrow Connector 323"/>
          <p:cNvCxnSpPr>
            <a:stCxn id="322" idx="2"/>
            <a:endCxn id="323" idx="0"/>
          </p:cNvCxnSpPr>
          <p:nvPr/>
        </p:nvCxnSpPr>
        <p:spPr>
          <a:xfrm rot="5400000">
            <a:off x="5867400" y="2882900"/>
            <a:ext cx="304800" cy="1588"/>
          </a:xfrm>
          <a:prstGeom prst="straightConnector1">
            <a:avLst/>
          </a:prstGeom>
          <a:ln w="19050">
            <a:tailEnd type="arrow"/>
          </a:ln>
        </p:spPr>
        <p:style>
          <a:lnRef idx="2">
            <a:schemeClr val="dk1"/>
          </a:lnRef>
          <a:fillRef idx="0">
            <a:schemeClr val="dk1"/>
          </a:fillRef>
          <a:effectRef idx="1">
            <a:schemeClr val="dk1"/>
          </a:effectRef>
          <a:fontRef idx="minor">
            <a:schemeClr val="tx1"/>
          </a:fontRef>
        </p:style>
      </p:cxnSp>
      <p:sp>
        <p:nvSpPr>
          <p:cNvPr id="325" name="Rectangle 324"/>
          <p:cNvSpPr/>
          <p:nvPr/>
        </p:nvSpPr>
        <p:spPr>
          <a:xfrm>
            <a:off x="2286000" y="3911600"/>
            <a:ext cx="4572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2</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26" name="Rectangle 325"/>
          <p:cNvSpPr/>
          <p:nvPr/>
        </p:nvSpPr>
        <p:spPr>
          <a:xfrm>
            <a:off x="4724400" y="3911600"/>
            <a:ext cx="4572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4</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27" name="Rectangle 326"/>
          <p:cNvSpPr/>
          <p:nvPr/>
        </p:nvSpPr>
        <p:spPr>
          <a:xfrm>
            <a:off x="3505200" y="3911600"/>
            <a:ext cx="4572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endParaRPr kumimoji="0" lang="en-US" sz="1200" b="0" i="1" u="none" strike="noStrike" kern="0" cap="none" spc="0" normalizeH="0" baseline="-2500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28" name="Rectangle 327"/>
          <p:cNvSpPr/>
          <p:nvPr/>
        </p:nvSpPr>
        <p:spPr>
          <a:xfrm>
            <a:off x="6553200" y="39116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5</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29" name="Rectangle 328"/>
          <p:cNvSpPr/>
          <p:nvPr/>
        </p:nvSpPr>
        <p:spPr>
          <a:xfrm>
            <a:off x="1600200" y="3911600"/>
            <a:ext cx="3048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1</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30" name="Rectangle 329"/>
          <p:cNvSpPr/>
          <p:nvPr/>
        </p:nvSpPr>
        <p:spPr>
          <a:xfrm>
            <a:off x="2895600" y="3911600"/>
            <a:ext cx="3048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2</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31" name="Rectangle 330"/>
          <p:cNvSpPr/>
          <p:nvPr/>
        </p:nvSpPr>
        <p:spPr>
          <a:xfrm>
            <a:off x="4114800" y="3911600"/>
            <a:ext cx="3048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endParaRPr kumimoji="0" lang="en-US" sz="1200" b="0" i="1" u="none" strike="noStrike" kern="0" cap="none" spc="0" normalizeH="0" baseline="-25000" noProof="0" dirty="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332" name="Rectangle 331"/>
          <p:cNvSpPr/>
          <p:nvPr/>
        </p:nvSpPr>
        <p:spPr>
          <a:xfrm>
            <a:off x="5334000" y="3911600"/>
            <a:ext cx="9144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4</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33" name="Rectangle 332"/>
          <p:cNvSpPr/>
          <p:nvPr/>
        </p:nvSpPr>
        <p:spPr>
          <a:xfrm>
            <a:off x="7162800" y="3911600"/>
            <a:ext cx="9144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sz="1200" b="0" i="1" u="none" strike="noStrike" kern="0" cap="none" spc="0" normalizeH="0" baseline="0" noProof="0" dirty="0" smtClean="0">
                <a:ln>
                  <a:noFill/>
                </a:ln>
                <a:solidFill>
                  <a:schemeClr val="bg1"/>
                </a:solidFill>
                <a:effectLst/>
                <a:uLnTx/>
                <a:uFillTx/>
                <a:latin typeface="Arial" panose="020B0604020202020204" pitchFamily="34" charset="0"/>
                <a:ea typeface="+mn-ea"/>
                <a:cs typeface="Arial" panose="020B0604020202020204" pitchFamily="34" charset="0"/>
              </a:rPr>
              <a:t>n</a:t>
            </a:r>
            <a:r>
              <a:rPr kumimoji="0" lang="en-US" sz="1200" b="0" i="1" u="none" strike="noStrike" kern="0" cap="none" spc="0" normalizeH="0" baseline="-25000" noProof="0" dirty="0" smtClean="0">
                <a:ln>
                  <a:noFill/>
                </a:ln>
                <a:solidFill>
                  <a:schemeClr val="bg1"/>
                </a:solidFill>
                <a:effectLst/>
                <a:uLnTx/>
                <a:uFillTx/>
                <a:latin typeface="Arial" panose="020B0604020202020204" pitchFamily="34" charset="0"/>
                <a:ea typeface="+mn-ea"/>
                <a:cs typeface="Arial" panose="020B0604020202020204" pitchFamily="34" charset="0"/>
              </a:rPr>
              <a:t>5</a:t>
            </a:r>
            <a:endParaRPr kumimoji="0" lang="en-US" sz="1200" b="0" i="1" u="none" strike="noStrike" kern="0" cap="none" spc="0" normalizeH="0" baseline="-2500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334" name="Rectangle 333"/>
          <p:cNvSpPr/>
          <p:nvPr/>
        </p:nvSpPr>
        <p:spPr>
          <a:xfrm>
            <a:off x="1600200" y="4635500"/>
            <a:ext cx="304800" cy="3810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35" name="Rectangle 334"/>
          <p:cNvSpPr/>
          <p:nvPr/>
        </p:nvSpPr>
        <p:spPr>
          <a:xfrm>
            <a:off x="2362200" y="4635500"/>
            <a:ext cx="762000" cy="3810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36" name="Rectangle 335"/>
          <p:cNvSpPr/>
          <p:nvPr/>
        </p:nvSpPr>
        <p:spPr>
          <a:xfrm>
            <a:off x="3581400" y="4635500"/>
            <a:ext cx="762000" cy="38100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37" name="Rectangle 336"/>
          <p:cNvSpPr/>
          <p:nvPr/>
        </p:nvSpPr>
        <p:spPr>
          <a:xfrm>
            <a:off x="4800600" y="4635500"/>
            <a:ext cx="1371600" cy="38100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sp>
        <p:nvSpPr>
          <p:cNvPr id="338" name="Rectangle 337"/>
          <p:cNvSpPr/>
          <p:nvPr/>
        </p:nvSpPr>
        <p:spPr>
          <a:xfrm>
            <a:off x="6629400" y="4635500"/>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a:ln>
                <a:noFill/>
              </a:ln>
              <a:solidFill>
                <a:schemeClr val="bg1"/>
              </a:solidFill>
              <a:effectLst/>
              <a:uLnTx/>
              <a:uFillTx/>
              <a:latin typeface="Calibri" panose="020F0502020204030204"/>
              <a:ea typeface="+mn-ea"/>
              <a:cs typeface="+mn-cs"/>
            </a:endParaRPr>
          </a:p>
        </p:txBody>
      </p:sp>
      <p:cxnSp>
        <p:nvCxnSpPr>
          <p:cNvPr id="339" name="Straight Arrow Connector 338"/>
          <p:cNvCxnSpPr>
            <a:stCxn id="329" idx="2"/>
            <a:endCxn id="334" idx="0"/>
          </p:cNvCxnSpPr>
          <p:nvPr/>
        </p:nvCxnSpPr>
        <p:spPr>
          <a:xfrm rot="5400000">
            <a:off x="1581150" y="4464050"/>
            <a:ext cx="342900" cy="1588"/>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0" name="Straight Arrow Connector 339"/>
          <p:cNvCxnSpPr>
            <a:stCxn id="325" idx="2"/>
          </p:cNvCxnSpPr>
          <p:nvPr/>
        </p:nvCxnSpPr>
        <p:spPr>
          <a:xfrm rot="16200000" flipH="1">
            <a:off x="23812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1" name="Straight Arrow Connector 340"/>
          <p:cNvCxnSpPr>
            <a:stCxn id="330" idx="2"/>
          </p:cNvCxnSpPr>
          <p:nvPr/>
        </p:nvCxnSpPr>
        <p:spPr>
          <a:xfrm rot="5400000">
            <a:off x="2800350" y="4387850"/>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2" name="Straight Arrow Connector 341"/>
          <p:cNvCxnSpPr>
            <a:stCxn id="327" idx="2"/>
          </p:cNvCxnSpPr>
          <p:nvPr/>
        </p:nvCxnSpPr>
        <p:spPr>
          <a:xfrm rot="16200000" flipH="1">
            <a:off x="36004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3" name="Straight Arrow Connector 342"/>
          <p:cNvCxnSpPr>
            <a:stCxn id="331" idx="2"/>
          </p:cNvCxnSpPr>
          <p:nvPr/>
        </p:nvCxnSpPr>
        <p:spPr>
          <a:xfrm rot="5400000">
            <a:off x="4019550" y="4387850"/>
            <a:ext cx="342900" cy="1524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4" name="Straight Arrow Connector 343"/>
          <p:cNvCxnSpPr>
            <a:stCxn id="326" idx="2"/>
          </p:cNvCxnSpPr>
          <p:nvPr/>
        </p:nvCxnSpPr>
        <p:spPr>
          <a:xfrm rot="16200000" flipH="1">
            <a:off x="4933950" y="4311650"/>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5" name="Straight Arrow Connector 344"/>
          <p:cNvCxnSpPr>
            <a:stCxn id="332" idx="2"/>
          </p:cNvCxnSpPr>
          <p:nvPr/>
        </p:nvCxnSpPr>
        <p:spPr>
          <a:xfrm rot="5400000">
            <a:off x="55816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6" name="Straight Arrow Connector 345"/>
          <p:cNvCxnSpPr>
            <a:stCxn id="328" idx="2"/>
          </p:cNvCxnSpPr>
          <p:nvPr/>
        </p:nvCxnSpPr>
        <p:spPr>
          <a:xfrm rot="16200000" flipH="1">
            <a:off x="6762750" y="4311650"/>
            <a:ext cx="342900" cy="3048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cxnSp>
        <p:nvCxnSpPr>
          <p:cNvPr id="347" name="Straight Arrow Connector 346"/>
          <p:cNvCxnSpPr>
            <a:stCxn id="333" idx="2"/>
          </p:cNvCxnSpPr>
          <p:nvPr/>
        </p:nvCxnSpPr>
        <p:spPr>
          <a:xfrm rot="5400000">
            <a:off x="7410450" y="4425950"/>
            <a:ext cx="342900" cy="76200"/>
          </a:xfrm>
          <a:prstGeom prst="straightConnector1">
            <a:avLst/>
          </a:prstGeom>
          <a:ln w="15875">
            <a:tailEnd type="arrow"/>
          </a:ln>
        </p:spPr>
        <p:style>
          <a:lnRef idx="2">
            <a:schemeClr val="dk1"/>
          </a:lnRef>
          <a:fillRef idx="0">
            <a:schemeClr val="dk1"/>
          </a:fillRef>
          <a:effectRef idx="1">
            <a:schemeClr val="dk1"/>
          </a:effectRef>
          <a:fontRef idx="minor">
            <a:schemeClr val="tx1"/>
          </a:fontRef>
        </p:style>
      </p:cxnSp>
      <p:graphicFrame>
        <p:nvGraphicFramePr>
          <p:cNvPr id="348" name="Table 347"/>
          <p:cNvGraphicFramePr>
            <a:graphicFrameLocks noGrp="1"/>
          </p:cNvGraphicFramePr>
          <p:nvPr/>
        </p:nvGraphicFramePr>
        <p:xfrm>
          <a:off x="6553200" y="50419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ysClr val="windowText" lastClr="000000"/>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ysClr val="windowText" lastClr="000000"/>
                          </a:solidFill>
                          <a:effectLst/>
                          <a:uLnTx/>
                          <a:uFillTx/>
                          <a:latin typeface="Arial" panose="020B0604020202020204" pitchFamily="34" charset="0"/>
                          <a:ea typeface="+mn-ea"/>
                          <a:cs typeface="Arial" panose="020B0604020202020204" pitchFamily="34" charset="0"/>
                        </a:rPr>
                        <a:t>5</a:t>
                      </a:r>
                      <a:r>
                        <a:rPr lang="en-US" sz="1200" dirty="0" smtClean="0">
                          <a:solidFill>
                            <a:sysClr val="windowText" lastClr="000000"/>
                          </a:solidFill>
                          <a:latin typeface="Arial" panose="020B0604020202020204" pitchFamily="34" charset="0"/>
                          <a:cs typeface="Arial" panose="020B0604020202020204" pitchFamily="34" charset="0"/>
                        </a:rPr>
                        <a:t> [</a:t>
                      </a:r>
                      <a:r>
                        <a:rPr lang="en-US" sz="1200" i="1" dirty="0" smtClean="0">
                          <a:solidFill>
                            <a:sysClr val="windowText" lastClr="000000"/>
                          </a:solidFill>
                          <a:latin typeface="Arial" panose="020B0604020202020204" pitchFamily="34" charset="0"/>
                          <a:cs typeface="Arial" panose="020B0604020202020204" pitchFamily="34" charset="0"/>
                        </a:rPr>
                        <a:t>n</a:t>
                      </a:r>
                      <a:r>
                        <a:rPr lang="en-US" sz="1200" i="1" baseline="-25000" dirty="0" smtClean="0">
                          <a:solidFill>
                            <a:sysClr val="windowText" lastClr="000000"/>
                          </a:solidFill>
                          <a:latin typeface="Arial" panose="020B0604020202020204" pitchFamily="34" charset="0"/>
                          <a:cs typeface="Arial" panose="020B0604020202020204" pitchFamily="34" charset="0"/>
                        </a:rPr>
                        <a:t>1</a:t>
                      </a:r>
                      <a:r>
                        <a:rPr lang="en-US" sz="1200" dirty="0" smtClean="0">
                          <a:solidFill>
                            <a:sysClr val="windowText" lastClr="000000"/>
                          </a:solidFill>
                          <a:latin typeface="Arial" panose="020B0604020202020204" pitchFamily="34" charset="0"/>
                          <a:cs typeface="Arial" panose="020B0604020202020204" pitchFamily="34" charset="0"/>
                        </a:rPr>
                        <a:t>, </a:t>
                      </a:r>
                      <a:r>
                        <a:rPr lang="en-US" sz="1200" i="1" dirty="0" smtClean="0">
                          <a:solidFill>
                            <a:sysClr val="windowText" lastClr="000000"/>
                          </a:solidFill>
                          <a:latin typeface="Arial" panose="020B0604020202020204" pitchFamily="34" charset="0"/>
                          <a:cs typeface="Arial" panose="020B0604020202020204" pitchFamily="34" charset="0"/>
                        </a:rPr>
                        <a:t>n</a:t>
                      </a:r>
                      <a:r>
                        <a:rPr lang="en-US" sz="1200" i="1" baseline="-25000" dirty="0" smtClean="0">
                          <a:solidFill>
                            <a:sysClr val="windowText" lastClr="000000"/>
                          </a:solidFill>
                          <a:latin typeface="Arial" panose="020B0604020202020204" pitchFamily="34" charset="0"/>
                          <a:cs typeface="Arial" panose="020B0604020202020204" pitchFamily="34" charset="0"/>
                        </a:rPr>
                        <a:t>2</a:t>
                      </a:r>
                      <a:r>
                        <a:rPr lang="en-US" sz="1200" dirty="0" smtClean="0">
                          <a:solidFill>
                            <a:sysClr val="windowText" lastClr="000000"/>
                          </a:solidFill>
                          <a:latin typeface="Arial" panose="020B0604020202020204" pitchFamily="34" charset="0"/>
                          <a:cs typeface="Arial" panose="020B0604020202020204" pitchFamily="34" charset="0"/>
                        </a:rPr>
                        <a:t>, </a:t>
                      </a:r>
                      <a:r>
                        <a:rPr lang="en-US" sz="1200" i="1" dirty="0" smtClean="0">
                          <a:solidFill>
                            <a:sysClr val="windowText" lastClr="000000"/>
                          </a:solidFill>
                          <a:latin typeface="Arial" panose="020B0604020202020204" pitchFamily="34" charset="0"/>
                          <a:cs typeface="Arial" panose="020B0604020202020204" pitchFamily="34" charset="0"/>
                        </a:rPr>
                        <a:t>n</a:t>
                      </a:r>
                      <a:r>
                        <a:rPr lang="en-US" sz="1200" i="1" baseline="-25000" dirty="0" smtClean="0">
                          <a:solidFill>
                            <a:sysClr val="windowText" lastClr="000000"/>
                          </a:solidFill>
                          <a:latin typeface="Arial" panose="020B0604020202020204" pitchFamily="34" charset="0"/>
                          <a:cs typeface="Arial" panose="020B0604020202020204" pitchFamily="34" charset="0"/>
                        </a:rPr>
                        <a:t>3</a:t>
                      </a:r>
                      <a:r>
                        <a:rPr lang="en-US" sz="1200" dirty="0" smtClean="0">
                          <a:solidFill>
                            <a:sysClr val="windowText" lastClr="000000"/>
                          </a:solidFill>
                          <a:latin typeface="Arial" panose="020B0604020202020204" pitchFamily="34" charset="0"/>
                          <a:cs typeface="Arial" panose="020B0604020202020204" pitchFamily="34" charset="0"/>
                        </a:rPr>
                        <a:t>]</a:t>
                      </a:r>
                      <a:endParaRPr lang="en-US" sz="1200" dirty="0" smtClean="0">
                        <a:solidFill>
                          <a:sysClr val="windowText" lastClr="000000"/>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49" name="Table 348"/>
          <p:cNvGraphicFramePr>
            <a:graphicFrameLocks noGrp="1"/>
          </p:cNvGraphicFramePr>
          <p:nvPr/>
        </p:nvGraphicFramePr>
        <p:xfrm>
          <a:off x="1524000" y="50419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1</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2</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4</a:t>
                      </a:r>
                      <a:r>
                        <a:rPr lang="en-US" sz="1200" dirty="0" smtClean="0">
                          <a:solidFill>
                            <a:schemeClr val="tx1"/>
                          </a:solidFill>
                          <a:latin typeface="Arial" panose="020B0604020202020204" pitchFamily="34" charset="0"/>
                          <a:cs typeface="Arial" panose="020B0604020202020204" pitchFamily="34" charset="0"/>
                        </a:rPr>
                        <a:t>]</a:t>
                      </a:r>
                      <a:endParaRPr lang="en-US" sz="1200" dirty="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50" name="Table 349"/>
          <p:cNvGraphicFramePr>
            <a:graphicFrameLocks noGrp="1"/>
          </p:cNvGraphicFramePr>
          <p:nvPr/>
        </p:nvGraphicFramePr>
        <p:xfrm>
          <a:off x="2286000" y="50419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2</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3</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5</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51" name="Table 350"/>
          <p:cNvGraphicFramePr>
            <a:graphicFrameLocks noGrp="1"/>
          </p:cNvGraphicFramePr>
          <p:nvPr/>
        </p:nvGraphicFramePr>
        <p:xfrm>
          <a:off x="3505200" y="50419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chemeClr val="tx1"/>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chemeClr val="tx1"/>
                          </a:solidFill>
                          <a:effectLst/>
                          <a:uLnTx/>
                          <a:uFillTx/>
                          <a:latin typeface="Arial" panose="020B0604020202020204" pitchFamily="34" charset="0"/>
                          <a:ea typeface="+mn-ea"/>
                          <a:cs typeface="Arial" panose="020B0604020202020204" pitchFamily="34" charset="0"/>
                        </a:rPr>
                        <a:t>3</a:t>
                      </a:r>
                      <a:r>
                        <a:rPr lang="en-US" sz="1200" dirty="0" smtClean="0">
                          <a:solidFill>
                            <a:schemeClr val="tx1"/>
                          </a:solidFill>
                          <a:latin typeface="Arial" panose="020B0604020202020204" pitchFamily="34" charset="0"/>
                          <a:cs typeface="Arial" panose="020B0604020202020204" pitchFamily="34" charset="0"/>
                        </a:rPr>
                        <a:t> [</a:t>
                      </a:r>
                      <a:r>
                        <a:rPr lang="en-US" sz="1200" i="1" dirty="0" smtClean="0">
                          <a:solidFill>
                            <a:schemeClr val="tx1"/>
                          </a:solidFill>
                          <a:latin typeface="Arial" panose="020B0604020202020204" pitchFamily="34" charset="0"/>
                          <a:cs typeface="Arial" panose="020B0604020202020204" pitchFamily="34" charset="0"/>
                        </a:rPr>
                        <a:t>n</a:t>
                      </a:r>
                      <a:r>
                        <a:rPr lang="en-US" sz="1200" i="1" baseline="-25000" dirty="0" smtClean="0">
                          <a:solidFill>
                            <a:schemeClr val="tx1"/>
                          </a:solidFill>
                          <a:latin typeface="Arial" panose="020B0604020202020204" pitchFamily="34" charset="0"/>
                          <a:cs typeface="Arial" panose="020B0604020202020204" pitchFamily="34" charset="0"/>
                        </a:rPr>
                        <a:t>4</a:t>
                      </a:r>
                      <a:r>
                        <a:rPr lang="en-US" sz="1200" dirty="0" smtClean="0">
                          <a:solidFill>
                            <a:schemeClr val="tx1"/>
                          </a:solidFill>
                          <a:latin typeface="Arial" panose="020B0604020202020204" pitchFamily="34" charset="0"/>
                          <a:cs typeface="Arial" panose="020B0604020202020204" pitchFamily="34" charset="0"/>
                        </a:rPr>
                        <a:t>]</a:t>
                      </a:r>
                      <a:endParaRPr lang="en-US" sz="1200" dirty="0" smtClean="0">
                        <a:solidFill>
                          <a:schemeClr val="tx1"/>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graphicFrame>
        <p:nvGraphicFramePr>
          <p:cNvPr id="352" name="Table 351"/>
          <p:cNvGraphicFramePr>
            <a:graphicFrameLocks noGrp="1"/>
          </p:cNvGraphicFramePr>
          <p:nvPr/>
        </p:nvGraphicFramePr>
        <p:xfrm>
          <a:off x="4724400" y="5041900"/>
          <a:ext cx="1447800" cy="279400"/>
        </p:xfrm>
        <a:graphic>
          <a:graphicData uri="http://schemas.openxmlformats.org/drawingml/2006/table">
            <a:tbl>
              <a:tblPr firstRow="1" bandRow="1"/>
              <a:tblGrid>
                <a:gridCol w="1447800"/>
              </a:tblGrid>
              <a:tr h="279400">
                <a:tc>
                  <a:txBody>
                    <a:bodyPr/>
                    <a:lstStyle>
                      <a:defPPr>
                        <a:defRPr lang="en-US"/>
                      </a:defPPr>
                      <a:lvl1pPr marL="0" algn="l" defTabSz="913765" rtl="0" eaLnBrk="1" latinLnBrk="0" hangingPunct="1">
                        <a:defRPr sz="1800" kern="1200">
                          <a:solidFill>
                            <a:schemeClr val="tx1"/>
                          </a:solidFill>
                          <a:latin typeface="Calibri" panose="020F0502020204030204"/>
                        </a:defRPr>
                      </a:lvl1pPr>
                      <a:lvl2pPr marL="457200" algn="l" defTabSz="913765" rtl="0" eaLnBrk="1" latinLnBrk="0" hangingPunct="1">
                        <a:defRPr sz="1800" kern="1200">
                          <a:solidFill>
                            <a:schemeClr val="tx1"/>
                          </a:solidFill>
                          <a:latin typeface="Calibri" panose="020F0502020204030204"/>
                        </a:defRPr>
                      </a:lvl2pPr>
                      <a:lvl3pPr marL="914400" algn="l" defTabSz="913765" rtl="0" eaLnBrk="1" latinLnBrk="0" hangingPunct="1">
                        <a:defRPr sz="1800" kern="1200">
                          <a:solidFill>
                            <a:schemeClr val="tx1"/>
                          </a:solidFill>
                          <a:latin typeface="Calibri" panose="020F0502020204030204"/>
                        </a:defRPr>
                      </a:lvl3pPr>
                      <a:lvl4pPr marL="1371600" algn="l" defTabSz="913765" rtl="0" eaLnBrk="1" latinLnBrk="0" hangingPunct="1">
                        <a:defRPr sz="1800" kern="1200">
                          <a:solidFill>
                            <a:schemeClr val="tx1"/>
                          </a:solidFill>
                          <a:latin typeface="Calibri" panose="020F0502020204030204"/>
                        </a:defRPr>
                      </a:lvl4pPr>
                      <a:lvl5pPr marL="1828800" algn="l" defTabSz="913765" rtl="0" eaLnBrk="1" latinLnBrk="0" hangingPunct="1">
                        <a:defRPr sz="1800" kern="1200">
                          <a:solidFill>
                            <a:schemeClr val="tx1"/>
                          </a:solidFill>
                          <a:latin typeface="Calibri" panose="020F0502020204030204"/>
                        </a:defRPr>
                      </a:lvl5pPr>
                      <a:lvl6pPr marL="2285365" algn="l" defTabSz="913765" rtl="0" eaLnBrk="1" latinLnBrk="0" hangingPunct="1">
                        <a:defRPr sz="1800" kern="1200">
                          <a:solidFill>
                            <a:schemeClr val="tx1"/>
                          </a:solidFill>
                          <a:latin typeface="Calibri" panose="020F0502020204030204"/>
                        </a:defRPr>
                      </a:lvl6pPr>
                      <a:lvl7pPr marL="2742565" algn="l" defTabSz="913765" rtl="0" eaLnBrk="1" latinLnBrk="0" hangingPunct="1">
                        <a:defRPr sz="1800" kern="1200">
                          <a:solidFill>
                            <a:schemeClr val="tx1"/>
                          </a:solidFill>
                          <a:latin typeface="Calibri" panose="020F0502020204030204"/>
                        </a:defRPr>
                      </a:lvl7pPr>
                      <a:lvl8pPr marL="3199765" algn="l" defTabSz="913765" rtl="0" eaLnBrk="1" latinLnBrk="0" hangingPunct="1">
                        <a:defRPr sz="1800" kern="1200">
                          <a:solidFill>
                            <a:schemeClr val="tx1"/>
                          </a:solidFill>
                          <a:latin typeface="Calibri" panose="020F0502020204030204"/>
                        </a:defRPr>
                      </a:lvl8pPr>
                      <a:lvl9pPr marL="3656965" algn="l" defTabSz="913765" rtl="0" eaLnBrk="1" latinLnBrk="0" hangingPunct="1">
                        <a:defRPr sz="1800" kern="1200">
                          <a:solidFill>
                            <a:schemeClr val="tx1"/>
                          </a:solidFill>
                          <a:latin typeface="Calibri" panose="020F0502020204030204"/>
                        </a:defRPr>
                      </a:lvl9pPr>
                    </a:lstStyle>
                    <a:p>
                      <a:pPr marL="0" marR="0" indent="0" algn="l" defTabSz="914400" rtl="0" eaLnBrk="1" fontAlgn="auto" latinLnBrk="0" hangingPunct="1">
                        <a:lnSpc>
                          <a:spcPct val="100000"/>
                        </a:lnSpc>
                        <a:spcBef>
                          <a:spcPts val="0"/>
                        </a:spcBef>
                        <a:spcAft>
                          <a:spcPts val="0"/>
                        </a:spcAft>
                        <a:buClrTx/>
                        <a:buSzTx/>
                        <a:buFontTx/>
                        <a:buNone/>
                        <a:defRPr/>
                      </a:pPr>
                      <a:r>
                        <a:rPr kumimoji="0" lang="en-US" sz="1200" b="1" i="1" u="none" strike="noStrike" kern="1200" cap="none" spc="0" normalizeH="0" baseline="0" noProof="0" dirty="0" smtClean="0">
                          <a:ln>
                            <a:noFill/>
                          </a:ln>
                          <a:solidFill>
                            <a:sysClr val="windowText" lastClr="000000"/>
                          </a:solidFill>
                          <a:effectLst/>
                          <a:uLnTx/>
                          <a:uFillTx/>
                          <a:latin typeface="Arial" panose="020B0604020202020204" pitchFamily="34" charset="0"/>
                          <a:ea typeface="+mn-ea"/>
                          <a:cs typeface="Arial" panose="020B0604020202020204" pitchFamily="34" charset="0"/>
                        </a:rPr>
                        <a:t>n</a:t>
                      </a:r>
                      <a:r>
                        <a:rPr kumimoji="0" lang="en-US" sz="1200" b="1" i="1" u="none" strike="noStrike" kern="1200" cap="none" spc="0" normalizeH="0" baseline="-25000" noProof="0" dirty="0" smtClean="0">
                          <a:ln>
                            <a:noFill/>
                          </a:ln>
                          <a:solidFill>
                            <a:sysClr val="windowText" lastClr="000000"/>
                          </a:solidFill>
                          <a:effectLst/>
                          <a:uLnTx/>
                          <a:uFillTx/>
                          <a:latin typeface="Arial" panose="020B0604020202020204" pitchFamily="34" charset="0"/>
                          <a:ea typeface="+mn-ea"/>
                          <a:cs typeface="Arial" panose="020B0604020202020204" pitchFamily="34" charset="0"/>
                        </a:rPr>
                        <a:t>4</a:t>
                      </a:r>
                      <a:r>
                        <a:rPr lang="en-US" sz="1200" dirty="0" smtClean="0">
                          <a:solidFill>
                            <a:sysClr val="windowText" lastClr="000000"/>
                          </a:solidFill>
                          <a:latin typeface="Arial" panose="020B0604020202020204" pitchFamily="34" charset="0"/>
                          <a:cs typeface="Arial" panose="020B0604020202020204" pitchFamily="34" charset="0"/>
                        </a:rPr>
                        <a:t> [</a:t>
                      </a:r>
                      <a:r>
                        <a:rPr lang="en-US" sz="1200" i="1" dirty="0" smtClean="0">
                          <a:solidFill>
                            <a:sysClr val="windowText" lastClr="000000"/>
                          </a:solidFill>
                          <a:latin typeface="Arial" panose="020B0604020202020204" pitchFamily="34" charset="0"/>
                          <a:cs typeface="Arial" panose="020B0604020202020204" pitchFamily="34" charset="0"/>
                        </a:rPr>
                        <a:t>n</a:t>
                      </a:r>
                      <a:r>
                        <a:rPr lang="en-US" sz="1200" i="1" baseline="-25000" dirty="0" smtClean="0">
                          <a:solidFill>
                            <a:sysClr val="windowText" lastClr="000000"/>
                          </a:solidFill>
                          <a:latin typeface="Arial" panose="020B0604020202020204" pitchFamily="34" charset="0"/>
                          <a:cs typeface="Arial" panose="020B0604020202020204" pitchFamily="34" charset="0"/>
                        </a:rPr>
                        <a:t>5</a:t>
                      </a:r>
                      <a:r>
                        <a:rPr lang="en-US" sz="1200" dirty="0" smtClean="0">
                          <a:solidFill>
                            <a:sysClr val="windowText" lastClr="000000"/>
                          </a:solidFill>
                          <a:latin typeface="Arial" panose="020B0604020202020204" pitchFamily="34" charset="0"/>
                          <a:cs typeface="Arial" panose="020B0604020202020204" pitchFamily="34" charset="0"/>
                        </a:rPr>
                        <a:t>]</a:t>
                      </a:r>
                      <a:endParaRPr lang="en-US" sz="1200" dirty="0" smtClean="0">
                        <a:solidFill>
                          <a:sysClr val="windowText" lastClr="000000"/>
                        </a:solidFill>
                        <a:latin typeface="Arial" panose="020B0604020202020204" pitchFamily="34" charset="0"/>
                        <a:cs typeface="Arial" panose="020B0604020202020204" pitchFamily="34" charset="0"/>
                      </a:endParaRP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noFill/>
                  </a:tcPr>
                </a:tc>
              </a:tr>
            </a:tbl>
          </a:graphicData>
        </a:graphic>
      </p:graphicFrame>
      <p:sp>
        <p:nvSpPr>
          <p:cNvPr id="353" name="TextBox 352"/>
          <p:cNvSpPr txBox="1"/>
          <p:nvPr/>
        </p:nvSpPr>
        <p:spPr>
          <a:xfrm>
            <a:off x="829096" y="2730500"/>
            <a:ext cx="646331" cy="369332"/>
          </a:xfrm>
          <a:prstGeom prst="rect">
            <a:avLst/>
          </a:prstGeom>
          <a:noFill/>
        </p:spPr>
        <p:txBody>
          <a:bodyPr wrap="none" rtlCol="0">
            <a:spAutoFit/>
          </a:bodyPr>
          <a:lstStyle/>
          <a:p>
            <a:pPr algn="r"/>
            <a:r>
              <a:rPr lang="en-US" b="1" dirty="0" smtClean="0">
                <a:latin typeface="Arial" panose="020B0604020202020204" pitchFamily="34" charset="0"/>
                <a:cs typeface="Arial" panose="020B0604020202020204" pitchFamily="34" charset="0"/>
              </a:rPr>
              <a:t>Map</a:t>
            </a:r>
            <a:endParaRPr lang="en-US" b="1" dirty="0">
              <a:latin typeface="Arial" panose="020B0604020202020204" pitchFamily="34" charset="0"/>
              <a:cs typeface="Arial" panose="020B0604020202020204" pitchFamily="34" charset="0"/>
            </a:endParaRPr>
          </a:p>
        </p:txBody>
      </p:sp>
      <p:sp>
        <p:nvSpPr>
          <p:cNvPr id="354" name="TextBox 353"/>
          <p:cNvSpPr txBox="1"/>
          <p:nvPr/>
        </p:nvSpPr>
        <p:spPr>
          <a:xfrm>
            <a:off x="457200" y="4330700"/>
            <a:ext cx="1018227" cy="369332"/>
          </a:xfrm>
          <a:prstGeom prst="rect">
            <a:avLst/>
          </a:prstGeom>
          <a:noFill/>
        </p:spPr>
        <p:txBody>
          <a:bodyPr wrap="none" rtlCol="0">
            <a:spAutoFit/>
          </a:bodyPr>
          <a:lstStyle/>
          <a:p>
            <a:pPr algn="r"/>
            <a:r>
              <a:rPr lang="en-US" b="1" dirty="0" smtClean="0">
                <a:latin typeface="Arial" panose="020B0604020202020204" pitchFamily="34" charset="0"/>
                <a:cs typeface="Arial" panose="020B0604020202020204" pitchFamily="34" charset="0"/>
              </a:rPr>
              <a:t>Reduce</a:t>
            </a:r>
            <a:endParaRPr lang="en-US" b="1" dirty="0">
              <a:latin typeface="Arial" panose="020B0604020202020204" pitchFamily="34" charset="0"/>
              <a:cs typeface="Arial" panose="020B0604020202020204" pitchFamily="34" charset="0"/>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2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2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3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35"/>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3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8"/>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3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40"/>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41"/>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34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3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345"/>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346"/>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7"/>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48"/>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349"/>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35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351"/>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3" grpId="0" bldLvl="0" animBg="1"/>
      <p:bldP spid="304" grpId="0" bldLvl="0" animBg="1"/>
      <p:bldP spid="308" grpId="0" bldLvl="0" animBg="1"/>
      <p:bldP spid="309" grpId="0" bldLvl="0" animBg="1"/>
      <p:bldP spid="315" grpId="0" bldLvl="0" animBg="1"/>
      <p:bldP spid="316" grpId="0" bldLvl="0" animBg="1"/>
      <p:bldP spid="317" grpId="0" bldLvl="0" animBg="1"/>
      <p:bldP spid="320" grpId="0" bldLvl="0" animBg="1"/>
      <p:bldP spid="323" grpId="0" bldLvl="0" animBg="1"/>
      <p:bldP spid="325" grpId="0" bldLvl="0" animBg="1"/>
      <p:bldP spid="326" grpId="0" bldLvl="0" animBg="1"/>
      <p:bldP spid="327" grpId="0" bldLvl="0" animBg="1"/>
      <p:bldP spid="328" grpId="0" bldLvl="0" animBg="1"/>
      <p:bldP spid="329" grpId="0" bldLvl="0" animBg="1"/>
      <p:bldP spid="330" grpId="0" bldLvl="0" animBg="1"/>
      <p:bldP spid="331" grpId="0" bldLvl="0" animBg="1"/>
      <p:bldP spid="332" grpId="0" bldLvl="0" animBg="1"/>
      <p:bldP spid="333" grpId="0" bldLvl="0" animBg="1"/>
      <p:bldP spid="334" grpId="0" bldLvl="0" animBg="1"/>
      <p:bldP spid="335" grpId="0" bldLvl="0" animBg="1"/>
      <p:bldP spid="336" grpId="0" bldLvl="0" animBg="1"/>
      <p:bldP spid="337" grpId="0" bldLvl="0" animBg="1"/>
      <p:bldP spid="33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pPr marL="0" indent="0">
              <a:buNone/>
            </a:pPr>
            <a:r>
              <a:rPr lang="zh-CN" altLang="en-US" sz="2000">
                <a:latin typeface="Times New Roman" panose="02020603050405020304" charset="0"/>
              </a:rPr>
              <a:t>//reduce将输入中的key复制到输出数据的key上，并直接输出</a:t>
            </a:r>
            <a:endParaRPr lang="zh-CN" altLang="en-US" sz="2000">
              <a:latin typeface="Times New Roman" panose="02020603050405020304" charset="0"/>
            </a:endParaRPr>
          </a:p>
          <a:p>
            <a:pPr marL="0" indent="0">
              <a:buNone/>
            </a:pPr>
            <a:r>
              <a:rPr lang="zh-CN" altLang="en-US" sz="2000">
                <a:latin typeface="Times New Roman" panose="02020603050405020304" charset="0"/>
              </a:rPr>
              <a:t>public static class Reduce extends Reducer&lt;Text,Text,Text,Text&gt;{ </a:t>
            </a:r>
            <a:endParaRPr lang="zh-CN" altLang="en-US" sz="2000">
              <a:latin typeface="Times New Roman" panose="02020603050405020304" charset="0"/>
            </a:endParaRPr>
          </a:p>
          <a:p>
            <a:pPr marL="0" indent="0">
              <a:buNone/>
            </a:pPr>
            <a:r>
              <a:rPr lang="zh-CN" altLang="en-US" sz="2000">
                <a:latin typeface="Times New Roman" panose="02020603050405020304" charset="0"/>
              </a:rPr>
              <a:t>//实现reduce函数</a:t>
            </a:r>
            <a:endParaRPr lang="zh-CN" altLang="en-US" sz="2000">
              <a:latin typeface="Times New Roman" panose="02020603050405020304" charset="0"/>
            </a:endParaRPr>
          </a:p>
          <a:p>
            <a:pPr marL="0" indent="0">
              <a:buNone/>
            </a:pPr>
            <a:r>
              <a:rPr lang="zh-CN" altLang="en-US" sz="2000">
                <a:latin typeface="Times New Roman" panose="02020603050405020304" charset="0"/>
              </a:rPr>
              <a:t>      public void reduce(Text key,Iterable&lt;Text&gt; values,Context context) </a:t>
            </a:r>
            <a:endParaRPr lang="zh-CN" altLang="en-US" sz="2000">
              <a:latin typeface="Times New Roman" panose="02020603050405020304" charset="0"/>
            </a:endParaRPr>
          </a:p>
          <a:p>
            <a:pPr marL="0" indent="0">
              <a:buNone/>
            </a:pPr>
            <a:r>
              <a:rPr lang="zh-CN" altLang="en-US" sz="2000">
                <a:latin typeface="Times New Roman" panose="02020603050405020304" charset="0"/>
              </a:rPr>
              <a:t>               throws IOException,InterruptedException{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r>
              <a:rPr lang="zh-CN" altLang="en-US" sz="2000">
                <a:solidFill>
                  <a:srgbClr val="FF0000"/>
                </a:solidFill>
                <a:latin typeface="Times New Roman" panose="02020603050405020304" charset="0"/>
              </a:rPr>
              <a:t>context.write(key, new Text("")); </a:t>
            </a:r>
            <a:endParaRPr lang="zh-CN" altLang="en-US" sz="2000">
              <a:solidFill>
                <a:srgbClr val="FF0000"/>
              </a:solidFill>
              <a:latin typeface="Times New Roman" panose="02020603050405020304" charset="0"/>
            </a:endParaRPr>
          </a:p>
          <a:p>
            <a:pPr marL="0" indent="0">
              <a:buNone/>
            </a:pPr>
            <a:r>
              <a:rPr lang="zh-CN" altLang="en-US" sz="2000">
                <a:latin typeface="Times New Roman" panose="02020603050405020304" charset="0"/>
              </a:rPr>
              <a:t>      }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smtClean="0"/>
              <a:t>Phase2</a:t>
            </a:r>
            <a:r>
              <a:rPr lang="zh-CN" altLang="en-US" dirty="0" smtClean="0"/>
              <a:t>：</a:t>
            </a:r>
            <a:r>
              <a:rPr lang="en-US" dirty="0" err="1" smtClean="0"/>
              <a:t>PageRank</a:t>
            </a:r>
            <a:r>
              <a:rPr lang="en-US" altLang="zh-CN" dirty="0" err="1" smtClean="0"/>
              <a:t>Iter</a:t>
            </a:r>
            <a:r>
              <a:rPr lang="en-US" dirty="0" smtClean="0"/>
              <a:t> </a:t>
            </a:r>
            <a:endParaRPr lang="en-US" dirty="0"/>
          </a:p>
        </p:txBody>
      </p:sp>
      <p:pic>
        <p:nvPicPr>
          <p:cNvPr id="5" name="Content Placeholder 4" descr="graphs-pr.png"/>
          <p:cNvPicPr>
            <a:picLocks noGrp="1" noChangeAspect="1"/>
          </p:cNvPicPr>
          <p:nvPr>
            <p:ph sz="quarter" idx="1"/>
          </p:nvPr>
        </p:nvPicPr>
        <p:blipFill>
          <a:blip r:embed="rId1" cstate="print"/>
          <a:stretch>
            <a:fillRect/>
          </a:stretch>
        </p:blipFill>
        <p:spPr>
          <a:xfrm>
            <a:off x="1152525" y="1733550"/>
            <a:ext cx="6915150" cy="3771900"/>
          </a:xfrm>
        </p:spPr>
      </p:pic>
      <p:sp>
        <p:nvSpPr>
          <p:cNvPr id="4" name="TextBox 3"/>
          <p:cNvSpPr txBox="1"/>
          <p:nvPr/>
        </p:nvSpPr>
        <p:spPr>
          <a:xfrm>
            <a:off x="3131840" y="5733256"/>
            <a:ext cx="3528392" cy="369332"/>
          </a:xfrm>
          <a:prstGeom prst="rect">
            <a:avLst/>
          </a:prstGeom>
          <a:noFill/>
        </p:spPr>
        <p:txBody>
          <a:bodyPr wrap="square" rtlCol="0">
            <a:spAutoFit/>
          </a:bodyPr>
          <a:lstStyle/>
          <a:p>
            <a:r>
              <a:rPr lang="en-US" altLang="zh-CN" dirty="0" err="1" smtClean="0"/>
              <a:t>PageRankIter</a:t>
            </a:r>
            <a:r>
              <a:rPr lang="zh-CN" altLang="en-US" dirty="0" smtClean="0"/>
              <a:t>伪代码</a:t>
            </a:r>
            <a:endParaRPr lang="zh-CN" altLang="en-US" dirty="0"/>
          </a:p>
        </p:txBody>
      </p:sp>
    </p:spTree>
  </p:cSld>
  <p:clrMapOvr>
    <a:masterClrMapping/>
  </p:clrMapOvr>
  <p:transition>
    <p:cover dir="rd"/>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Phase3</a:t>
            </a:r>
            <a:r>
              <a:rPr lang="zh-CN" altLang="en-US" dirty="0" smtClean="0"/>
              <a:t>：</a:t>
            </a:r>
            <a:r>
              <a:rPr lang="en-US" altLang="zh-CN" dirty="0" err="1" smtClean="0"/>
              <a:t>Rankviewer</a:t>
            </a:r>
            <a:endParaRPr lang="zh-CN" altLang="en-US" dirty="0"/>
          </a:p>
        </p:txBody>
      </p:sp>
      <p:sp>
        <p:nvSpPr>
          <p:cNvPr id="3" name="内容占位符 2"/>
          <p:cNvSpPr>
            <a:spLocks noGrp="1"/>
          </p:cNvSpPr>
          <p:nvPr>
            <p:ph sz="quarter" idx="1"/>
          </p:nvPr>
        </p:nvSpPr>
        <p:spPr/>
        <p:txBody>
          <a:bodyPr>
            <a:normAutofit fontScale="85000" lnSpcReduction="10000"/>
          </a:bodyPr>
          <a:lstStyle/>
          <a:p>
            <a:pPr>
              <a:lnSpc>
                <a:spcPct val="120000"/>
              </a:lnSpc>
            </a:pPr>
            <a:r>
              <a:rPr lang="en-US" altLang="zh-CN" dirty="0" err="1" smtClean="0"/>
              <a:t>PageRankViewer</a:t>
            </a:r>
            <a:r>
              <a:rPr lang="zh-CN" altLang="en-US" dirty="0" smtClean="0"/>
              <a:t>：将最终结果排序输出。</a:t>
            </a:r>
            <a:endParaRPr lang="en-US" altLang="zh-CN" dirty="0" smtClean="0"/>
          </a:p>
          <a:p>
            <a:pPr lvl="1">
              <a:lnSpc>
                <a:spcPct val="120000"/>
              </a:lnSpc>
              <a:buFont typeface="Arial" panose="020B0604020202020204" pitchFamily="34" charset="0"/>
              <a:buChar char="•"/>
            </a:pPr>
            <a:r>
              <a:rPr lang="en-US" altLang="zh-CN" dirty="0" err="1" smtClean="0"/>
              <a:t>PageRankViewer</a:t>
            </a:r>
            <a:r>
              <a:rPr lang="zh-CN" altLang="en-US" dirty="0" smtClean="0"/>
              <a:t>从最后一次迭代的结果读出文件，并将文件名和其</a:t>
            </a:r>
            <a:r>
              <a:rPr lang="en-US" altLang="zh-CN" dirty="0" smtClean="0"/>
              <a:t>PR</a:t>
            </a:r>
            <a:r>
              <a:rPr lang="zh-CN" altLang="en-US" dirty="0" smtClean="0"/>
              <a:t>值读出，并以</a:t>
            </a:r>
            <a:r>
              <a:rPr lang="en-US" altLang="zh-CN" dirty="0" smtClean="0"/>
              <a:t>PR</a:t>
            </a:r>
            <a:r>
              <a:rPr lang="zh-CN" altLang="en-US" dirty="0" smtClean="0"/>
              <a:t>值为</a:t>
            </a:r>
            <a:r>
              <a:rPr lang="en-US" altLang="zh-CN" dirty="0" smtClean="0"/>
              <a:t>key</a:t>
            </a:r>
            <a:r>
              <a:rPr lang="zh-CN" altLang="en-US" dirty="0" smtClean="0"/>
              <a:t>网页名为</a:t>
            </a:r>
            <a:r>
              <a:rPr lang="en-US" altLang="zh-CN" dirty="0" smtClean="0"/>
              <a:t>value</a:t>
            </a:r>
            <a:r>
              <a:rPr lang="zh-CN" altLang="en-US" dirty="0" smtClean="0"/>
              <a:t>，并且以</a:t>
            </a:r>
            <a:r>
              <a:rPr lang="en-US" altLang="zh-CN" dirty="0" smtClean="0"/>
              <a:t>PR</a:t>
            </a:r>
            <a:r>
              <a:rPr lang="zh-CN" altLang="en-US" dirty="0" smtClean="0"/>
              <a:t>值从大到小的顺序输出。</a:t>
            </a:r>
            <a:endParaRPr lang="en-US" altLang="zh-CN" dirty="0" smtClean="0"/>
          </a:p>
          <a:p>
            <a:pPr>
              <a:lnSpc>
                <a:spcPct val="120000"/>
              </a:lnSpc>
              <a:buFont typeface="Arial" panose="020B0604020202020204" pitchFamily="34" charset="0"/>
              <a:buChar char="•"/>
            </a:pPr>
            <a:r>
              <a:rPr lang="zh-CN" altLang="en-US" dirty="0" smtClean="0"/>
              <a:t>排序过程中可以采用框架自身的排序处理，重载</a:t>
            </a:r>
            <a:r>
              <a:rPr lang="en-US" altLang="zh-CN" dirty="0" smtClean="0"/>
              <a:t>key</a:t>
            </a:r>
            <a:r>
              <a:rPr lang="zh-CN" altLang="en-US" dirty="0" smtClean="0"/>
              <a:t>的比较函数，使其经过</a:t>
            </a:r>
            <a:r>
              <a:rPr lang="en-US" altLang="zh-CN" dirty="0" smtClean="0"/>
              <a:t>shuffle</a:t>
            </a:r>
            <a:r>
              <a:rPr lang="zh-CN" altLang="en-US" dirty="0" smtClean="0"/>
              <a:t>和</a:t>
            </a:r>
            <a:r>
              <a:rPr lang="en-US" altLang="zh-CN" dirty="0" smtClean="0"/>
              <a:t>sort</a:t>
            </a:r>
            <a:r>
              <a:rPr lang="zh-CN" altLang="en-US" dirty="0" smtClean="0"/>
              <a:t>后反序（从大到小）输出</a:t>
            </a:r>
            <a:endParaRPr lang="en-US" altLang="zh-CN" dirty="0" smtClean="0"/>
          </a:p>
          <a:p>
            <a:pPr lvl="2">
              <a:lnSpc>
                <a:spcPct val="120000"/>
              </a:lnSpc>
            </a:pPr>
            <a:r>
              <a:rPr lang="en-US" altLang="zh-CN" sz="1600" b="1" dirty="0" smtClean="0"/>
              <a:t>public static class </a:t>
            </a:r>
            <a:r>
              <a:rPr lang="en-US" altLang="zh-CN" sz="1600" b="1" dirty="0" err="1" smtClean="0"/>
              <a:t>DecFloatWritable</a:t>
            </a:r>
            <a:r>
              <a:rPr lang="en-US" altLang="zh-CN" sz="1600" b="1" dirty="0" smtClean="0"/>
              <a:t> extends </a:t>
            </a:r>
            <a:r>
              <a:rPr lang="en-US" altLang="zh-CN" sz="1600" b="1" u="sng" dirty="0" err="1" smtClean="0"/>
              <a:t>FloatWritable</a:t>
            </a:r>
            <a:r>
              <a:rPr lang="en-US" altLang="zh-CN" sz="1600" b="1" u="sng" dirty="0" smtClean="0"/>
              <a:t> {</a:t>
            </a:r>
            <a:endParaRPr lang="en-US" altLang="zh-CN" sz="1600" b="1" u="sng" dirty="0" smtClean="0"/>
          </a:p>
          <a:p>
            <a:pPr lvl="2">
              <a:lnSpc>
                <a:spcPct val="120000"/>
              </a:lnSpc>
            </a:pPr>
            <a:r>
              <a:rPr lang="en-US" altLang="zh-CN" sz="1600" dirty="0" smtClean="0"/>
              <a:t>…</a:t>
            </a:r>
            <a:endParaRPr lang="zh-CN" altLang="en-US" sz="1600" dirty="0" smtClean="0"/>
          </a:p>
          <a:p>
            <a:pPr lvl="2">
              <a:lnSpc>
                <a:spcPct val="120000"/>
              </a:lnSpc>
            </a:pPr>
            <a:r>
              <a:rPr lang="en-US" altLang="zh-CN" sz="1600" dirty="0" smtClean="0"/>
              <a:t>@Override</a:t>
            </a:r>
            <a:endParaRPr lang="en-US" altLang="zh-CN" sz="1600" dirty="0" smtClean="0"/>
          </a:p>
          <a:p>
            <a:pPr lvl="2">
              <a:lnSpc>
                <a:spcPct val="120000"/>
              </a:lnSpc>
            </a:pPr>
            <a:r>
              <a:rPr lang="en-US" altLang="zh-CN" sz="1600" b="1" dirty="0" smtClean="0"/>
              <a:t>         public </a:t>
            </a:r>
            <a:r>
              <a:rPr lang="en-US" altLang="zh-CN" sz="1600" b="1" dirty="0" err="1" smtClean="0"/>
              <a:t>int</a:t>
            </a:r>
            <a:r>
              <a:rPr lang="en-US" altLang="zh-CN" sz="1600" b="1" dirty="0" smtClean="0"/>
              <a:t> </a:t>
            </a:r>
            <a:r>
              <a:rPr lang="en-US" altLang="zh-CN" sz="1600" b="1" u="sng" dirty="0" err="1" smtClean="0"/>
              <a:t>compareTo</a:t>
            </a:r>
            <a:r>
              <a:rPr lang="en-US" altLang="zh-CN" sz="1600" b="1" u="sng" dirty="0" smtClean="0"/>
              <a:t>(Object o) {</a:t>
            </a:r>
            <a:endParaRPr lang="en-US" altLang="zh-CN" sz="1600" b="1" u="sng" dirty="0" smtClean="0"/>
          </a:p>
          <a:p>
            <a:pPr lvl="2">
              <a:lnSpc>
                <a:spcPct val="120000"/>
              </a:lnSpc>
            </a:pPr>
            <a:r>
              <a:rPr lang="en-US" altLang="zh-CN" sz="1600" b="1" dirty="0" smtClean="0"/>
              <a:t>                  return -</a:t>
            </a:r>
            <a:r>
              <a:rPr lang="en-US" altLang="zh-CN" sz="1600" b="1" u="sng" dirty="0" err="1" smtClean="0"/>
              <a:t>super.compareTo</a:t>
            </a:r>
            <a:r>
              <a:rPr lang="en-US" altLang="zh-CN" sz="1600" b="1" u="sng" dirty="0" smtClean="0"/>
              <a:t>(o);</a:t>
            </a:r>
            <a:endParaRPr lang="en-US" altLang="zh-CN" sz="1600" b="1" u="sng" dirty="0" smtClean="0"/>
          </a:p>
          <a:p>
            <a:pPr lvl="2">
              <a:lnSpc>
                <a:spcPct val="120000"/>
              </a:lnSpc>
            </a:pPr>
            <a:r>
              <a:rPr lang="en-US" altLang="zh-CN" sz="1600" dirty="0" smtClean="0"/>
              <a:t>          }</a:t>
            </a:r>
            <a:endParaRPr lang="zh-CN" altLang="en-US" sz="1600" dirty="0" smtClean="0"/>
          </a:p>
          <a:p>
            <a:pPr lvl="2">
              <a:lnSpc>
                <a:spcPct val="120000"/>
              </a:lnSpc>
            </a:pPr>
            <a:r>
              <a:rPr lang="en-US" altLang="zh-CN" sz="1600" dirty="0" smtClean="0"/>
              <a:t>}</a:t>
            </a:r>
            <a:endParaRPr lang="en-US" altLang="zh-CN" sz="1600" dirty="0" smtClean="0"/>
          </a:p>
        </p:txBody>
      </p:sp>
    </p:spTree>
  </p:cSld>
  <p:clrMapOvr>
    <a:masterClrMapping/>
  </p:clrMapOvr>
  <p:transition>
    <p:cover dir="rd"/>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PageRank</a:t>
            </a:r>
            <a:r>
              <a:rPr lang="zh-CN" altLang="en-US" dirty="0" smtClean="0"/>
              <a:t>迭代终止条件</a:t>
            </a:r>
            <a:endParaRPr lang="zh-CN" altLang="en-US" dirty="0"/>
          </a:p>
        </p:txBody>
      </p:sp>
      <p:sp>
        <p:nvSpPr>
          <p:cNvPr id="3" name="内容占位符 2"/>
          <p:cNvSpPr>
            <a:spLocks noGrp="1"/>
          </p:cNvSpPr>
          <p:nvPr>
            <p:ph sz="quarter" idx="1"/>
          </p:nvPr>
        </p:nvSpPr>
        <p:spPr/>
        <p:txBody>
          <a:bodyPr/>
          <a:lstStyle/>
          <a:p>
            <a:r>
              <a:rPr lang="zh-CN" altLang="en-US" dirty="0" smtClean="0"/>
              <a:t>可选的终止条件：</a:t>
            </a:r>
            <a:endParaRPr lang="en-US" altLang="zh-CN" dirty="0" smtClean="0"/>
          </a:p>
          <a:p>
            <a:pPr lvl="1"/>
            <a:r>
              <a:rPr lang="zh-CN" altLang="en-US" dirty="0" smtClean="0"/>
              <a:t>各网页的</a:t>
            </a:r>
            <a:r>
              <a:rPr lang="en-US" altLang="zh-CN" dirty="0" err="1" smtClean="0"/>
              <a:t>PageRank</a:t>
            </a:r>
            <a:r>
              <a:rPr lang="zh-CN" altLang="en-US" dirty="0" smtClean="0"/>
              <a:t>值不再改变；</a:t>
            </a:r>
            <a:endParaRPr lang="en-US" altLang="zh-CN" dirty="0" smtClean="0"/>
          </a:p>
          <a:p>
            <a:pPr lvl="1"/>
            <a:r>
              <a:rPr lang="zh-CN" altLang="en-US" dirty="0" smtClean="0"/>
              <a:t>各网页的</a:t>
            </a:r>
            <a:r>
              <a:rPr lang="en-US" altLang="zh-CN" dirty="0" err="1" smtClean="0"/>
              <a:t>PageRank</a:t>
            </a:r>
            <a:r>
              <a:rPr lang="zh-CN" altLang="en-US" dirty="0" smtClean="0"/>
              <a:t>值排序不再变化；</a:t>
            </a:r>
            <a:endParaRPr lang="en-US" altLang="zh-CN" dirty="0" smtClean="0"/>
          </a:p>
          <a:p>
            <a:pPr lvl="1"/>
            <a:r>
              <a:rPr lang="zh-CN" altLang="en-US" dirty="0" smtClean="0"/>
              <a:t>迭代至固定次数；</a:t>
            </a:r>
            <a:endParaRPr lang="zh-CN" altLang="en-US" dirty="0"/>
          </a:p>
        </p:txBody>
      </p:sp>
    </p:spTree>
  </p:cSld>
  <p:clrMapOvr>
    <a:masterClrMapping/>
  </p:clrMapOvr>
  <p:transition>
    <p:cover dir="rd"/>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4638"/>
            <a:ext cx="7772400" cy="868346"/>
          </a:xfrm>
        </p:spPr>
        <p:txBody>
          <a:bodyPr/>
          <a:lstStyle/>
          <a:p>
            <a:r>
              <a:rPr lang="zh-CN" altLang="en-US" dirty="0" smtClean="0"/>
              <a:t>多趟</a:t>
            </a:r>
            <a:r>
              <a:rPr lang="en-US" altLang="zh-CN" dirty="0" err="1" smtClean="0"/>
              <a:t>MapReduce</a:t>
            </a:r>
            <a:r>
              <a:rPr lang="zh-CN" altLang="en-US" dirty="0" smtClean="0"/>
              <a:t>的处理</a:t>
            </a:r>
            <a:endParaRPr lang="zh-CN" altLang="en-US" dirty="0"/>
          </a:p>
        </p:txBody>
      </p:sp>
      <p:sp>
        <p:nvSpPr>
          <p:cNvPr id="3" name="内容占位符 2"/>
          <p:cNvSpPr>
            <a:spLocks noGrp="1"/>
          </p:cNvSpPr>
          <p:nvPr>
            <p:ph sz="quarter" idx="1"/>
          </p:nvPr>
        </p:nvSpPr>
        <p:spPr>
          <a:xfrm>
            <a:off x="752766" y="1142985"/>
            <a:ext cx="7772400" cy="5143536"/>
          </a:xfrm>
        </p:spPr>
        <p:txBody>
          <a:bodyPr>
            <a:noAutofit/>
          </a:bodyPr>
          <a:lstStyle/>
          <a:p>
            <a:pPr>
              <a:spcBef>
                <a:spcPts val="0"/>
              </a:spcBef>
              <a:buNone/>
            </a:pPr>
            <a:r>
              <a:rPr lang="en-US" altLang="zh-CN" sz="1600" b="1" dirty="0" smtClean="0"/>
              <a:t>public class </a:t>
            </a:r>
            <a:r>
              <a:rPr lang="en-US" altLang="zh-CN" sz="1600" b="1" dirty="0" err="1" smtClean="0"/>
              <a:t>PageRankDriver</a:t>
            </a:r>
            <a:r>
              <a:rPr lang="en-US" altLang="zh-CN" sz="1600" b="1" dirty="0" smtClean="0"/>
              <a:t> </a:t>
            </a:r>
            <a:endParaRPr lang="en-US" altLang="zh-CN" sz="1600" b="1" dirty="0" smtClean="0"/>
          </a:p>
          <a:p>
            <a:pPr>
              <a:spcBef>
                <a:spcPts val="0"/>
              </a:spcBef>
              <a:buNone/>
            </a:pPr>
            <a:r>
              <a:rPr lang="en-US" altLang="zh-CN" sz="1600" b="1" dirty="0" smtClean="0"/>
              <a:t>{</a:t>
            </a:r>
            <a:endParaRPr lang="en-US" altLang="zh-CN" sz="1600" b="1" dirty="0" smtClean="0"/>
          </a:p>
          <a:p>
            <a:pPr>
              <a:spcBef>
                <a:spcPts val="0"/>
              </a:spcBef>
              <a:buNone/>
            </a:pPr>
            <a:r>
              <a:rPr lang="en-US" altLang="zh-CN" sz="1600" dirty="0" smtClean="0"/>
              <a:t>	private static </a:t>
            </a:r>
            <a:r>
              <a:rPr lang="en-US" altLang="zh-CN" sz="1600" dirty="0" err="1" smtClean="0"/>
              <a:t>int</a:t>
            </a:r>
            <a:r>
              <a:rPr lang="en-US" altLang="zh-CN" sz="1600" dirty="0" smtClean="0"/>
              <a:t> </a:t>
            </a:r>
            <a:r>
              <a:rPr lang="en-US" altLang="zh-CN" sz="1600" i="1" dirty="0" smtClean="0"/>
              <a:t>times = 10</a:t>
            </a:r>
            <a:r>
              <a:rPr lang="en-US" altLang="zh-CN" sz="1600" b="1" i="1" dirty="0" smtClean="0"/>
              <a:t>;</a:t>
            </a:r>
            <a:endParaRPr lang="zh-CN" altLang="en-US" sz="1600" dirty="0" smtClean="0"/>
          </a:p>
          <a:p>
            <a:pPr>
              <a:spcBef>
                <a:spcPts val="0"/>
              </a:spcBef>
              <a:buNone/>
            </a:pPr>
            <a:r>
              <a:rPr lang="en-US" altLang="zh-CN" sz="1600" b="1" dirty="0" smtClean="0"/>
              <a:t>	public static void main(String </a:t>
            </a:r>
            <a:r>
              <a:rPr lang="en-US" altLang="zh-CN" sz="1600" b="1" dirty="0" err="1" smtClean="0"/>
              <a:t>args</a:t>
            </a:r>
            <a:r>
              <a:rPr lang="en-US" altLang="zh-CN" sz="1600" b="1" dirty="0" smtClean="0"/>
              <a:t>[]) throws Exception</a:t>
            </a:r>
            <a:endParaRPr lang="en-US" altLang="zh-CN" sz="1600" b="1" dirty="0" smtClean="0"/>
          </a:p>
          <a:p>
            <a:pPr>
              <a:spcBef>
                <a:spcPts val="0"/>
              </a:spcBef>
              <a:buNone/>
            </a:pPr>
            <a:r>
              <a:rPr lang="en-US" altLang="zh-CN" sz="1600" b="1" dirty="0" smtClean="0"/>
              <a:t>	{</a:t>
            </a:r>
            <a:endParaRPr lang="en-US" altLang="zh-CN" sz="1600" b="1" dirty="0" smtClean="0"/>
          </a:p>
          <a:p>
            <a:pPr>
              <a:spcBef>
                <a:spcPts val="0"/>
              </a:spcBef>
              <a:buNone/>
            </a:pPr>
            <a:r>
              <a:rPr lang="en-US" altLang="zh-CN" sz="1600" dirty="0" smtClean="0"/>
              <a:t>		String[] </a:t>
            </a:r>
            <a:r>
              <a:rPr lang="en-US" altLang="zh-CN" sz="1600" dirty="0" err="1" smtClean="0"/>
              <a:t>forGB</a:t>
            </a:r>
            <a:r>
              <a:rPr lang="en-US" altLang="zh-CN" sz="1600" dirty="0" smtClean="0"/>
              <a:t> = {"", </a:t>
            </a:r>
            <a:r>
              <a:rPr lang="en-US" altLang="zh-CN" sz="1600" dirty="0" err="1" smtClean="0"/>
              <a:t>args</a:t>
            </a:r>
            <a:r>
              <a:rPr lang="en-US" altLang="zh-CN" sz="1600" dirty="0" smtClean="0"/>
              <a:t>[1]+"/Data0"};</a:t>
            </a:r>
            <a:endParaRPr lang="en-US" altLang="zh-CN" sz="1600" dirty="0" smtClean="0"/>
          </a:p>
          <a:p>
            <a:pPr>
              <a:spcBef>
                <a:spcPts val="0"/>
              </a:spcBef>
              <a:buNone/>
            </a:pPr>
            <a:r>
              <a:rPr lang="en-US" altLang="zh-CN" sz="1600" dirty="0" smtClean="0"/>
              <a:t>		</a:t>
            </a:r>
            <a:r>
              <a:rPr lang="en-US" altLang="zh-CN" sz="1600" dirty="0" err="1" smtClean="0"/>
              <a:t>forGB</a:t>
            </a:r>
            <a:r>
              <a:rPr lang="en-US" altLang="zh-CN" sz="1600" dirty="0" smtClean="0"/>
              <a:t>[0] = </a:t>
            </a:r>
            <a:r>
              <a:rPr lang="en-US" altLang="zh-CN" sz="1600" dirty="0" err="1" smtClean="0"/>
              <a:t>args</a:t>
            </a:r>
            <a:r>
              <a:rPr lang="en-US" altLang="zh-CN" sz="1600" dirty="0" smtClean="0"/>
              <a:t>[0];</a:t>
            </a:r>
            <a:endParaRPr lang="en-US" altLang="zh-CN" sz="1600" dirty="0" smtClean="0"/>
          </a:p>
          <a:p>
            <a:pPr>
              <a:spcBef>
                <a:spcPts val="0"/>
              </a:spcBef>
              <a:buNone/>
            </a:pPr>
            <a:r>
              <a:rPr lang="en-US" altLang="zh-CN" sz="1600" dirty="0" smtClean="0">
                <a:solidFill>
                  <a:srgbClr val="FF0000"/>
                </a:solidFill>
              </a:rPr>
              <a:t>		</a:t>
            </a:r>
            <a:r>
              <a:rPr lang="en-US" altLang="zh-CN" sz="1600" dirty="0" err="1" smtClean="0">
                <a:solidFill>
                  <a:srgbClr val="FF0000"/>
                </a:solidFill>
              </a:rPr>
              <a:t>GraphBuilder.</a:t>
            </a:r>
            <a:r>
              <a:rPr lang="en-US" altLang="zh-CN" sz="1600" i="1" dirty="0" err="1" smtClean="0">
                <a:solidFill>
                  <a:srgbClr val="FF0000"/>
                </a:solidFill>
              </a:rPr>
              <a:t>main</a:t>
            </a:r>
            <a:r>
              <a:rPr lang="en-US" altLang="zh-CN" sz="1600" i="1" dirty="0" smtClean="0">
                <a:solidFill>
                  <a:srgbClr val="FF0000"/>
                </a:solidFill>
              </a:rPr>
              <a:t>(</a:t>
            </a:r>
            <a:r>
              <a:rPr lang="en-US" altLang="zh-CN" sz="1600" i="1" dirty="0" err="1" smtClean="0">
                <a:solidFill>
                  <a:srgbClr val="FF0000"/>
                </a:solidFill>
              </a:rPr>
              <a:t>forGB</a:t>
            </a:r>
            <a:r>
              <a:rPr lang="en-US" altLang="zh-CN" sz="1600" i="1" dirty="0" smtClean="0">
                <a:solidFill>
                  <a:srgbClr val="FF0000"/>
                </a:solidFill>
              </a:rPr>
              <a:t>)</a:t>
            </a:r>
            <a:r>
              <a:rPr lang="en-US" altLang="zh-CN" sz="1600" i="1" dirty="0" smtClean="0"/>
              <a:t>;</a:t>
            </a:r>
            <a:endParaRPr lang="en-US" altLang="zh-CN" sz="1600" i="1" dirty="0" smtClean="0"/>
          </a:p>
          <a:p>
            <a:pPr>
              <a:spcBef>
                <a:spcPts val="0"/>
              </a:spcBef>
              <a:buNone/>
            </a:pPr>
            <a:endParaRPr lang="zh-CN" altLang="en-US" sz="1600" dirty="0" smtClean="0"/>
          </a:p>
          <a:p>
            <a:pPr>
              <a:spcBef>
                <a:spcPts val="0"/>
              </a:spcBef>
              <a:buNone/>
            </a:pPr>
            <a:r>
              <a:rPr lang="en-US" altLang="zh-CN" sz="1600" dirty="0" smtClean="0"/>
              <a:t>		String[] </a:t>
            </a:r>
            <a:r>
              <a:rPr lang="en-US" altLang="zh-CN" sz="1600" dirty="0" err="1" smtClean="0"/>
              <a:t>forItr</a:t>
            </a:r>
            <a:r>
              <a:rPr lang="en-US" altLang="zh-CN" sz="1600" dirty="0" smtClean="0"/>
              <a:t> = {"</a:t>
            </a:r>
            <a:r>
              <a:rPr lang="en-US" altLang="zh-CN" sz="1600" dirty="0" err="1" smtClean="0"/>
              <a:t>Data","Data</a:t>
            </a:r>
            <a:r>
              <a:rPr lang="en-US" altLang="zh-CN" sz="1600" dirty="0" smtClean="0"/>
              <a:t>"};</a:t>
            </a:r>
            <a:endParaRPr lang="en-US" altLang="zh-CN" sz="1600" dirty="0" smtClean="0"/>
          </a:p>
          <a:p>
            <a:pPr>
              <a:spcBef>
                <a:spcPts val="0"/>
              </a:spcBef>
              <a:buNone/>
            </a:pPr>
            <a:r>
              <a:rPr lang="nn-NO" altLang="zh-CN" sz="1600" b="1" dirty="0" smtClean="0"/>
              <a:t>		for (int i=0; i&lt;</a:t>
            </a:r>
            <a:r>
              <a:rPr lang="nn-NO" altLang="zh-CN" sz="1600" b="1" i="1" dirty="0" smtClean="0"/>
              <a:t>times; i++) {</a:t>
            </a:r>
            <a:endParaRPr lang="nn-NO" altLang="zh-CN" sz="1600" b="1" i="1" dirty="0" smtClean="0"/>
          </a:p>
          <a:p>
            <a:pPr>
              <a:spcBef>
                <a:spcPts val="0"/>
              </a:spcBef>
              <a:buNone/>
            </a:pPr>
            <a:r>
              <a:rPr lang="en-US" altLang="zh-CN" sz="1600" dirty="0" smtClean="0"/>
              <a:t>			</a:t>
            </a:r>
            <a:r>
              <a:rPr lang="en-US" altLang="zh-CN" sz="1600" dirty="0" err="1" smtClean="0"/>
              <a:t>forItr</a:t>
            </a:r>
            <a:r>
              <a:rPr lang="en-US" altLang="zh-CN" sz="1600" dirty="0" smtClean="0"/>
              <a:t>[0] = </a:t>
            </a:r>
            <a:r>
              <a:rPr lang="en-US" altLang="zh-CN" sz="1600" dirty="0" err="1" smtClean="0"/>
              <a:t>args</a:t>
            </a:r>
            <a:r>
              <a:rPr lang="en-US" altLang="zh-CN" sz="1600" dirty="0" smtClean="0"/>
              <a:t>[1]+"/Data"+(</a:t>
            </a:r>
            <a:r>
              <a:rPr lang="en-US" altLang="zh-CN" sz="1600" dirty="0" err="1" smtClean="0"/>
              <a:t>i</a:t>
            </a:r>
            <a:r>
              <a:rPr lang="en-US" altLang="zh-CN" sz="1600" dirty="0" smtClean="0"/>
              <a:t>);</a:t>
            </a:r>
            <a:endParaRPr lang="en-US" altLang="zh-CN" sz="1600" dirty="0" smtClean="0"/>
          </a:p>
          <a:p>
            <a:pPr>
              <a:spcBef>
                <a:spcPts val="0"/>
              </a:spcBef>
              <a:buNone/>
            </a:pPr>
            <a:r>
              <a:rPr lang="en-US" altLang="zh-CN" sz="1600" dirty="0" smtClean="0"/>
              <a:t>			</a:t>
            </a:r>
            <a:r>
              <a:rPr lang="en-US" altLang="zh-CN" sz="1600" dirty="0" err="1" smtClean="0"/>
              <a:t>forItr</a:t>
            </a:r>
            <a:r>
              <a:rPr lang="en-US" altLang="zh-CN" sz="1600" dirty="0" smtClean="0"/>
              <a:t>[1] = </a:t>
            </a:r>
            <a:r>
              <a:rPr lang="en-US" altLang="zh-CN" sz="1600" dirty="0" err="1" smtClean="0"/>
              <a:t>args</a:t>
            </a:r>
            <a:r>
              <a:rPr lang="en-US" altLang="zh-CN" sz="1600" dirty="0" smtClean="0"/>
              <a:t>[1]+"/Data"+(i+1);</a:t>
            </a:r>
            <a:endParaRPr lang="en-US" altLang="zh-CN" sz="1600" dirty="0" smtClean="0"/>
          </a:p>
          <a:p>
            <a:pPr>
              <a:spcBef>
                <a:spcPts val="0"/>
              </a:spcBef>
              <a:buNone/>
            </a:pPr>
            <a:r>
              <a:rPr lang="en-US" altLang="zh-CN" sz="1600" dirty="0" smtClean="0">
                <a:solidFill>
                  <a:srgbClr val="FF0000"/>
                </a:solidFill>
              </a:rPr>
              <a:t>			</a:t>
            </a:r>
            <a:r>
              <a:rPr lang="en-US" altLang="zh-CN" sz="1600" dirty="0" err="1" smtClean="0">
                <a:solidFill>
                  <a:srgbClr val="FF0000"/>
                </a:solidFill>
              </a:rPr>
              <a:t>PageRankIter.</a:t>
            </a:r>
            <a:r>
              <a:rPr lang="en-US" altLang="zh-CN" sz="1600" i="1" dirty="0" err="1" smtClean="0">
                <a:solidFill>
                  <a:srgbClr val="FF0000"/>
                </a:solidFill>
              </a:rPr>
              <a:t>main</a:t>
            </a:r>
            <a:r>
              <a:rPr lang="en-US" altLang="zh-CN" sz="1600" i="1" dirty="0" smtClean="0">
                <a:solidFill>
                  <a:srgbClr val="FF0000"/>
                </a:solidFill>
              </a:rPr>
              <a:t>(</a:t>
            </a:r>
            <a:r>
              <a:rPr lang="en-US" altLang="zh-CN" sz="1600" i="1" dirty="0" err="1" smtClean="0">
                <a:solidFill>
                  <a:srgbClr val="FF0000"/>
                </a:solidFill>
              </a:rPr>
              <a:t>forItr</a:t>
            </a:r>
            <a:r>
              <a:rPr lang="en-US" altLang="zh-CN" sz="1600" i="1" dirty="0" smtClean="0">
                <a:solidFill>
                  <a:srgbClr val="FF0000"/>
                </a:solidFill>
              </a:rPr>
              <a:t>);</a:t>
            </a:r>
            <a:endParaRPr lang="en-US" altLang="zh-CN" sz="1600" i="1" dirty="0" smtClean="0">
              <a:solidFill>
                <a:srgbClr val="FF0000"/>
              </a:solidFill>
            </a:endParaRPr>
          </a:p>
          <a:p>
            <a:pPr>
              <a:spcBef>
                <a:spcPts val="0"/>
              </a:spcBef>
              <a:buNone/>
            </a:pPr>
            <a:r>
              <a:rPr lang="en-US" altLang="zh-CN" sz="1600" dirty="0" smtClean="0"/>
              <a:t>		}</a:t>
            </a:r>
            <a:endParaRPr lang="en-US" altLang="zh-CN" sz="1600" dirty="0" smtClean="0"/>
          </a:p>
          <a:p>
            <a:pPr>
              <a:spcBef>
                <a:spcPts val="0"/>
              </a:spcBef>
              <a:buNone/>
            </a:pPr>
            <a:endParaRPr lang="zh-CN" altLang="en-US" sz="1600" dirty="0" smtClean="0"/>
          </a:p>
          <a:p>
            <a:pPr>
              <a:spcBef>
                <a:spcPts val="0"/>
              </a:spcBef>
              <a:buNone/>
            </a:pPr>
            <a:r>
              <a:rPr lang="en-US" altLang="zh-CN" sz="1600" dirty="0" smtClean="0"/>
              <a:t>		String[] </a:t>
            </a:r>
            <a:r>
              <a:rPr lang="en-US" altLang="zh-CN" sz="1600" dirty="0" err="1" smtClean="0"/>
              <a:t>forRV</a:t>
            </a:r>
            <a:r>
              <a:rPr lang="en-US" altLang="zh-CN" sz="1600" dirty="0" smtClean="0"/>
              <a:t> = {</a:t>
            </a:r>
            <a:r>
              <a:rPr lang="en-US" altLang="zh-CN" sz="1600" dirty="0" err="1" smtClean="0"/>
              <a:t>args</a:t>
            </a:r>
            <a:r>
              <a:rPr lang="en-US" altLang="zh-CN" sz="1600" dirty="0" smtClean="0"/>
              <a:t>[1]+"/Data"+</a:t>
            </a:r>
            <a:r>
              <a:rPr lang="en-US" altLang="zh-CN" sz="1600" i="1" dirty="0" smtClean="0"/>
              <a:t>times, </a:t>
            </a:r>
            <a:r>
              <a:rPr lang="en-US" altLang="zh-CN" sz="1600" i="1" dirty="0" err="1" smtClean="0"/>
              <a:t>args</a:t>
            </a:r>
            <a:r>
              <a:rPr lang="en-US" altLang="zh-CN" sz="1600" i="1" dirty="0" smtClean="0"/>
              <a:t>[1]+"/</a:t>
            </a:r>
            <a:r>
              <a:rPr lang="en-US" altLang="zh-CN" sz="1600" i="1" dirty="0" err="1" smtClean="0"/>
              <a:t>FinalRank</a:t>
            </a:r>
            <a:r>
              <a:rPr lang="en-US" altLang="zh-CN" sz="1600" i="1" dirty="0" smtClean="0"/>
              <a:t>"};</a:t>
            </a:r>
            <a:endParaRPr lang="en-US" altLang="zh-CN" sz="1600" i="1" dirty="0" smtClean="0"/>
          </a:p>
          <a:p>
            <a:pPr>
              <a:spcBef>
                <a:spcPts val="0"/>
              </a:spcBef>
              <a:buNone/>
            </a:pPr>
            <a:r>
              <a:rPr lang="en-US" altLang="zh-CN" sz="1600" dirty="0" smtClean="0">
                <a:solidFill>
                  <a:srgbClr val="FF0000"/>
                </a:solidFill>
              </a:rPr>
              <a:t>		</a:t>
            </a:r>
            <a:r>
              <a:rPr lang="en-US" altLang="zh-CN" sz="1600" dirty="0" err="1" smtClean="0">
                <a:solidFill>
                  <a:srgbClr val="FF0000"/>
                </a:solidFill>
              </a:rPr>
              <a:t>PageRankViewer.</a:t>
            </a:r>
            <a:r>
              <a:rPr lang="en-US" altLang="zh-CN" sz="1600" i="1" dirty="0" err="1" smtClean="0">
                <a:solidFill>
                  <a:srgbClr val="FF0000"/>
                </a:solidFill>
              </a:rPr>
              <a:t>main</a:t>
            </a:r>
            <a:r>
              <a:rPr lang="en-US" altLang="zh-CN" sz="1600" i="1" dirty="0" smtClean="0">
                <a:solidFill>
                  <a:srgbClr val="FF0000"/>
                </a:solidFill>
              </a:rPr>
              <a:t>(</a:t>
            </a:r>
            <a:r>
              <a:rPr lang="en-US" altLang="zh-CN" sz="1600" i="1" dirty="0" err="1" smtClean="0">
                <a:solidFill>
                  <a:srgbClr val="FF0000"/>
                </a:solidFill>
              </a:rPr>
              <a:t>forRV</a:t>
            </a:r>
            <a:r>
              <a:rPr lang="en-US" altLang="zh-CN" sz="1600" i="1" dirty="0" smtClean="0">
                <a:solidFill>
                  <a:srgbClr val="FF0000"/>
                </a:solidFill>
              </a:rPr>
              <a:t>);</a:t>
            </a:r>
            <a:endParaRPr lang="en-US" altLang="zh-CN" sz="1600" i="1" dirty="0" smtClean="0">
              <a:solidFill>
                <a:srgbClr val="FF0000"/>
              </a:solidFill>
            </a:endParaRPr>
          </a:p>
          <a:p>
            <a:pPr>
              <a:spcBef>
                <a:spcPts val="0"/>
              </a:spcBef>
              <a:buNone/>
            </a:pPr>
            <a:r>
              <a:rPr lang="en-US" altLang="zh-CN" sz="1600" dirty="0" smtClean="0"/>
              <a:t>	}</a:t>
            </a:r>
            <a:endParaRPr lang="en-US" altLang="zh-CN" sz="1600" dirty="0" smtClean="0"/>
          </a:p>
          <a:p>
            <a:pPr>
              <a:spcBef>
                <a:spcPts val="0"/>
              </a:spcBef>
              <a:buNone/>
            </a:pPr>
            <a:r>
              <a:rPr lang="en-US" altLang="zh-CN" sz="1600" dirty="0" smtClean="0"/>
              <a:t>}</a:t>
            </a:r>
            <a:endParaRPr lang="en-US" altLang="zh-CN" sz="1600" dirty="0" smtClean="0"/>
          </a:p>
          <a:p>
            <a:pPr>
              <a:spcBef>
                <a:spcPts val="0"/>
              </a:spcBef>
              <a:buNone/>
            </a:pPr>
            <a:r>
              <a:rPr lang="zh-CN" altLang="en-US" sz="1400" dirty="0" smtClean="0"/>
              <a:t>也可以使用</a:t>
            </a:r>
            <a:r>
              <a:rPr lang="en-US" altLang="zh-CN" sz="1400" u="sng" dirty="0" err="1" smtClean="0"/>
              <a:t>org.apache.hadoop.util.ProgramDriver</a:t>
            </a:r>
            <a:endParaRPr lang="zh-CN" altLang="en-US" sz="1400" dirty="0"/>
          </a:p>
        </p:txBody>
      </p:sp>
    </p:spTree>
  </p:cSld>
  <p:clrMapOvr>
    <a:masterClrMapping/>
  </p:clrMapOvr>
  <p:transition>
    <p:cover dir="rd"/>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zh-CN" altLang="en-US" dirty="0" smtClean="0"/>
              <a:t>单源最短路径</a:t>
            </a:r>
            <a:endParaRPr lang="en-US" dirty="0" smtClean="0"/>
          </a:p>
        </p:txBody>
      </p:sp>
      <p:sp>
        <p:nvSpPr>
          <p:cNvPr id="89091" name="Content Placeholder 2"/>
          <p:cNvSpPr>
            <a:spLocks noGrp="1"/>
          </p:cNvSpPr>
          <p:nvPr>
            <p:ph idx="1"/>
          </p:nvPr>
        </p:nvSpPr>
        <p:spPr/>
        <p:txBody>
          <a:bodyPr/>
          <a:lstStyle/>
          <a:p>
            <a:r>
              <a:rPr lang="zh-CN" altLang="en-US" b="1" dirty="0" smtClean="0"/>
              <a:t>问题</a:t>
            </a:r>
            <a:r>
              <a:rPr lang="en-GB" b="1" dirty="0" smtClean="0"/>
              <a:t>:</a:t>
            </a:r>
            <a:r>
              <a:rPr lang="en-GB" dirty="0" smtClean="0"/>
              <a:t> </a:t>
            </a:r>
            <a:r>
              <a:rPr lang="zh-CN" altLang="en-US" dirty="0" smtClean="0"/>
              <a:t>在图中寻找一个起始点到一个或多个目标点之间的最短路径</a:t>
            </a:r>
            <a:endParaRPr lang="en-GB" dirty="0" smtClean="0"/>
          </a:p>
          <a:p>
            <a:pPr lvl="1"/>
            <a:r>
              <a:rPr lang="zh-CN" altLang="en-US" dirty="0" smtClean="0"/>
              <a:t>最短路径通常指最小的权重或最少代价。</a:t>
            </a:r>
            <a:endParaRPr lang="en-US" altLang="zh-CN" dirty="0" smtClean="0"/>
          </a:p>
          <a:p>
            <a:r>
              <a:rPr lang="zh-CN" altLang="en-US" dirty="0" smtClean="0"/>
              <a:t>串行算法：</a:t>
            </a:r>
            <a:r>
              <a:rPr lang="en-GB" dirty="0" smtClean="0"/>
              <a:t> </a:t>
            </a:r>
            <a:r>
              <a:rPr lang="en-GB" dirty="0" err="1" smtClean="0"/>
              <a:t>Dijkstra</a:t>
            </a:r>
            <a:r>
              <a:rPr lang="zh-CN" altLang="en-US" dirty="0" smtClean="0"/>
              <a:t>算法</a:t>
            </a:r>
            <a:endParaRPr lang="en-GB" dirty="0" smtClean="0"/>
          </a:p>
          <a:p>
            <a:r>
              <a:rPr lang="en-GB" dirty="0" err="1" smtClean="0"/>
              <a:t>MapReduce</a:t>
            </a:r>
            <a:r>
              <a:rPr lang="zh-CN" altLang="en-US" dirty="0" smtClean="0"/>
              <a:t>：并行广度优先</a:t>
            </a:r>
            <a:r>
              <a:rPr lang="en-GB" dirty="0" smtClean="0"/>
              <a:t> (BFS)</a:t>
            </a:r>
            <a:endParaRPr lang="en-US" dirty="0" smtClean="0"/>
          </a:p>
        </p:txBody>
      </p:sp>
    </p:spTree>
  </p:cSld>
  <p:clrMapOvr>
    <a:masterClrMapping/>
  </p:clrMapOvr>
  <p:transition>
    <p:cover dir="rd"/>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a:xfrm>
            <a:off x="914400" y="274638"/>
            <a:ext cx="7772400" cy="939784"/>
          </a:xfrm>
        </p:spPr>
        <p:txBody>
          <a:bodyPr>
            <a:normAutofit/>
          </a:bodyPr>
          <a:lstStyle/>
          <a:p>
            <a:r>
              <a:rPr lang="en-US" sz="3600" dirty="0" err="1" smtClean="0"/>
              <a:t>Dijkstra</a:t>
            </a:r>
            <a:r>
              <a:rPr lang="zh-CN" altLang="en-US" sz="3600" dirty="0" smtClean="0"/>
              <a:t>最短路径算法</a:t>
            </a:r>
            <a:endParaRPr lang="en-US" sz="3600" dirty="0" smtClean="0"/>
          </a:p>
        </p:txBody>
      </p:sp>
      <p:sp>
        <p:nvSpPr>
          <p:cNvPr id="82947" name="Oval 5"/>
          <p:cNvSpPr>
            <a:spLocks noChangeArrowheads="1"/>
          </p:cNvSpPr>
          <p:nvPr/>
        </p:nvSpPr>
        <p:spPr bwMode="auto">
          <a:xfrm>
            <a:off x="1828800" y="3200400"/>
            <a:ext cx="838200" cy="8382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a:solidFill>
                  <a:schemeClr val="bg2"/>
                </a:solidFill>
              </a:rPr>
              <a:t>0</a:t>
            </a:r>
            <a:endParaRPr lang="en-US">
              <a:solidFill>
                <a:schemeClr val="bg2"/>
              </a:solidFill>
            </a:endParaRPr>
          </a:p>
        </p:txBody>
      </p:sp>
      <p:sp>
        <p:nvSpPr>
          <p:cNvPr id="7" name="Oval 6"/>
          <p:cNvSpPr/>
          <p:nvPr/>
        </p:nvSpPr>
        <p:spPr bwMode="auto">
          <a:xfrm>
            <a:off x="35814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sp>
        <p:nvSpPr>
          <p:cNvPr id="8" name="Oval 7"/>
          <p:cNvSpPr/>
          <p:nvPr/>
        </p:nvSpPr>
        <p:spPr bwMode="auto">
          <a:xfrm>
            <a:off x="3581400" y="47244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sp>
        <p:nvSpPr>
          <p:cNvPr id="22" name="Oval 21"/>
          <p:cNvSpPr/>
          <p:nvPr/>
        </p:nvSpPr>
        <p:spPr bwMode="auto">
          <a:xfrm>
            <a:off x="59436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sp>
        <p:nvSpPr>
          <p:cNvPr id="23" name="Oval 22"/>
          <p:cNvSpPr/>
          <p:nvPr/>
        </p:nvSpPr>
        <p:spPr bwMode="auto">
          <a:xfrm>
            <a:off x="5943600" y="47244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cxnSp>
        <p:nvCxnSpPr>
          <p:cNvPr id="82952" name="Straight Arrow Connector 77"/>
          <p:cNvCxnSpPr>
            <a:cxnSpLocks noChangeShapeType="1"/>
          </p:cNvCxnSpPr>
          <p:nvPr/>
        </p:nvCxnSpPr>
        <p:spPr bwMode="auto">
          <a:xfrm>
            <a:off x="2667000" y="39624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3" name="Straight Arrow Connector 78"/>
          <p:cNvCxnSpPr>
            <a:cxnSpLocks noChangeShapeType="1"/>
          </p:cNvCxnSpPr>
          <p:nvPr/>
        </p:nvCxnSpPr>
        <p:spPr bwMode="auto">
          <a:xfrm flipV="1">
            <a:off x="2667000" y="25146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4" name="Straight Arrow Connector 79"/>
          <p:cNvCxnSpPr>
            <a:cxnSpLocks noChangeShapeType="1"/>
          </p:cNvCxnSpPr>
          <p:nvPr/>
        </p:nvCxnSpPr>
        <p:spPr bwMode="auto">
          <a:xfrm>
            <a:off x="4495800" y="5181600"/>
            <a:ext cx="13716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5" name="Straight Arrow Connector 82"/>
          <p:cNvCxnSpPr>
            <a:cxnSpLocks noChangeShapeType="1"/>
          </p:cNvCxnSpPr>
          <p:nvPr/>
        </p:nvCxnSpPr>
        <p:spPr bwMode="auto">
          <a:xfrm>
            <a:off x="4495800" y="2284413"/>
            <a:ext cx="13716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6" name="Straight Arrow Connector 83"/>
          <p:cNvCxnSpPr>
            <a:cxnSpLocks noChangeShapeType="1"/>
          </p:cNvCxnSpPr>
          <p:nvPr/>
        </p:nvCxnSpPr>
        <p:spPr bwMode="auto">
          <a:xfrm rot="5400000" flipH="1" flipV="1">
            <a:off x="4152900" y="3009900"/>
            <a:ext cx="2133600" cy="1600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7"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8" name="Straight Arrow Connector 87"/>
          <p:cNvCxnSpPr>
            <a:cxnSpLocks noChangeShapeType="1"/>
          </p:cNvCxnSpPr>
          <p:nvPr/>
        </p:nvCxnSpPr>
        <p:spPr bwMode="auto">
          <a:xfrm rot="5400000" flipH="1" flipV="1">
            <a:off x="32011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59"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60" name="Straight Arrow Connector 90"/>
          <p:cNvCxnSpPr>
            <a:cxnSpLocks noChangeShapeType="1"/>
          </p:cNvCxnSpPr>
          <p:nvPr/>
        </p:nvCxnSpPr>
        <p:spPr bwMode="auto">
          <a:xfrm rot="5400000" flipH="1" flipV="1">
            <a:off x="55633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82961"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82962"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82963"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dirty="0">
                <a:solidFill>
                  <a:schemeClr val="tx2"/>
                </a:solidFill>
              </a:rPr>
              <a:t>5</a:t>
            </a:r>
            <a:endParaRPr lang="en-US" b="0" dirty="0">
              <a:solidFill>
                <a:schemeClr val="tx2"/>
              </a:solidFill>
            </a:endParaRPr>
          </a:p>
        </p:txBody>
      </p:sp>
      <p:sp>
        <p:nvSpPr>
          <p:cNvPr id="82964"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82965"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82966"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82967"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82968"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82969"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dirty="0">
                <a:solidFill>
                  <a:schemeClr val="tx2"/>
                </a:solidFill>
              </a:rPr>
              <a:t>7</a:t>
            </a:r>
            <a:endParaRPr lang="en-US" b="0" dirty="0">
              <a:solidFill>
                <a:schemeClr val="tx2"/>
              </a:solidFill>
            </a:endParaRPr>
          </a:p>
        </p:txBody>
      </p:sp>
      <p:sp>
        <p:nvSpPr>
          <p:cNvPr id="82970"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82971"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82972" name="TextBox 29"/>
          <p:cNvSpPr txBox="1">
            <a:spLocks noChangeArrowheads="1"/>
          </p:cNvSpPr>
          <p:nvPr/>
        </p:nvSpPr>
        <p:spPr bwMode="auto">
          <a:xfrm>
            <a:off x="0" y="6611938"/>
            <a:ext cx="1265238" cy="246062"/>
          </a:xfrm>
          <a:prstGeom prst="rect">
            <a:avLst/>
          </a:prstGeom>
          <a:noFill/>
          <a:ln w="9525">
            <a:noFill/>
            <a:miter lim="800000"/>
          </a:ln>
        </p:spPr>
        <p:txBody>
          <a:bodyPr wrap="none">
            <a:spAutoFit/>
          </a:bodyPr>
          <a:lstStyle/>
          <a:p>
            <a:r>
              <a:rPr lang="en-US" sz="1000" b="0">
                <a:solidFill>
                  <a:schemeClr val="bg1"/>
                </a:solidFill>
              </a:rPr>
              <a:t>Example from CLR</a:t>
            </a:r>
            <a:endParaRPr lang="en-US" sz="1000" b="0">
              <a:solidFill>
                <a:schemeClr val="bg1"/>
              </a:solidFill>
            </a:endParaRPr>
          </a:p>
        </p:txBody>
      </p:sp>
    </p:spTree>
  </p:cSld>
  <p:clrMapOvr>
    <a:masterClrMapping/>
  </p:clrMapOvr>
  <p:transition>
    <p:cover dir="rd"/>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Oval 5"/>
          <p:cNvSpPr>
            <a:spLocks noChangeArrowheads="1"/>
          </p:cNvSpPr>
          <p:nvPr/>
        </p:nvSpPr>
        <p:spPr bwMode="auto">
          <a:xfrm>
            <a:off x="1828800" y="3200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rPr>
              <a:t>0</a:t>
            </a:r>
            <a:endParaRPr lang="en-US">
              <a:solidFill>
                <a:schemeClr val="bg2"/>
              </a:solidFill>
            </a:endParaRPr>
          </a:p>
        </p:txBody>
      </p:sp>
      <p:sp>
        <p:nvSpPr>
          <p:cNvPr id="7" name="Oval 6"/>
          <p:cNvSpPr/>
          <p:nvPr/>
        </p:nvSpPr>
        <p:spPr bwMode="auto">
          <a:xfrm>
            <a:off x="35814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10</a:t>
            </a:r>
            <a:endParaRPr lang="en-US" dirty="0">
              <a:solidFill>
                <a:schemeClr val="bg2"/>
              </a:solidFill>
            </a:endParaRPr>
          </a:p>
        </p:txBody>
      </p:sp>
      <p:sp>
        <p:nvSpPr>
          <p:cNvPr id="83973" name="Oval 7"/>
          <p:cNvSpPr>
            <a:spLocks noChangeArrowheads="1"/>
          </p:cNvSpPr>
          <p:nvPr/>
        </p:nvSpPr>
        <p:spPr bwMode="auto">
          <a:xfrm>
            <a:off x="3581400" y="4724400"/>
            <a:ext cx="838200" cy="8382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a:solidFill>
                  <a:schemeClr val="bg2"/>
                </a:solidFill>
                <a:sym typeface="Symbol" panose="05050102010706020507" pitchFamily="18" charset="2"/>
              </a:rPr>
              <a:t>5</a:t>
            </a:r>
            <a:endParaRPr lang="en-US">
              <a:solidFill>
                <a:schemeClr val="bg2"/>
              </a:solidFill>
            </a:endParaRPr>
          </a:p>
        </p:txBody>
      </p:sp>
      <p:sp>
        <p:nvSpPr>
          <p:cNvPr id="22" name="Oval 21"/>
          <p:cNvSpPr/>
          <p:nvPr/>
        </p:nvSpPr>
        <p:spPr bwMode="auto">
          <a:xfrm>
            <a:off x="59436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sp>
        <p:nvSpPr>
          <p:cNvPr id="23" name="Oval 22"/>
          <p:cNvSpPr/>
          <p:nvPr/>
        </p:nvSpPr>
        <p:spPr bwMode="auto">
          <a:xfrm>
            <a:off x="5943600" y="47244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a:t>
            </a:r>
            <a:endParaRPr lang="en-US" dirty="0">
              <a:solidFill>
                <a:schemeClr val="bg2"/>
              </a:solidFill>
            </a:endParaRPr>
          </a:p>
        </p:txBody>
      </p:sp>
      <p:sp>
        <p:nvSpPr>
          <p:cNvPr id="83996" name="TextBox 29"/>
          <p:cNvSpPr txBox="1">
            <a:spLocks noChangeArrowheads="1"/>
          </p:cNvSpPr>
          <p:nvPr/>
        </p:nvSpPr>
        <p:spPr bwMode="auto">
          <a:xfrm>
            <a:off x="0" y="6611938"/>
            <a:ext cx="1265238" cy="246062"/>
          </a:xfrm>
          <a:prstGeom prst="rect">
            <a:avLst/>
          </a:prstGeom>
          <a:noFill/>
          <a:ln w="9525">
            <a:noFill/>
            <a:miter lim="800000"/>
          </a:ln>
        </p:spPr>
        <p:txBody>
          <a:bodyPr wrap="none">
            <a:spAutoFit/>
          </a:bodyPr>
          <a:lstStyle/>
          <a:p>
            <a:r>
              <a:rPr lang="en-US" sz="1000" b="0" dirty="0">
                <a:solidFill>
                  <a:schemeClr val="bg1"/>
                </a:solidFill>
              </a:rPr>
              <a:t>Example from CLR</a:t>
            </a:r>
            <a:endParaRPr lang="en-US" sz="1000" b="0" dirty="0">
              <a:solidFill>
                <a:schemeClr val="bg1"/>
              </a:solidFill>
            </a:endParaRPr>
          </a:p>
        </p:txBody>
      </p:sp>
      <p:cxnSp>
        <p:nvCxnSpPr>
          <p:cNvPr id="29" name="Straight Arrow Connector 77"/>
          <p:cNvCxnSpPr>
            <a:cxnSpLocks noChangeShapeType="1"/>
          </p:cNvCxnSpPr>
          <p:nvPr/>
        </p:nvCxnSpPr>
        <p:spPr bwMode="auto">
          <a:xfrm>
            <a:off x="2667000" y="39624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78"/>
          <p:cNvCxnSpPr>
            <a:cxnSpLocks noChangeShapeType="1"/>
          </p:cNvCxnSpPr>
          <p:nvPr/>
        </p:nvCxnSpPr>
        <p:spPr bwMode="auto">
          <a:xfrm flipV="1">
            <a:off x="2667000" y="25146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79"/>
          <p:cNvCxnSpPr>
            <a:cxnSpLocks noChangeShapeType="1"/>
          </p:cNvCxnSpPr>
          <p:nvPr/>
        </p:nvCxnSpPr>
        <p:spPr bwMode="auto">
          <a:xfrm>
            <a:off x="4495800" y="5181600"/>
            <a:ext cx="13716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82"/>
          <p:cNvCxnSpPr>
            <a:cxnSpLocks noChangeShapeType="1"/>
          </p:cNvCxnSpPr>
          <p:nvPr/>
        </p:nvCxnSpPr>
        <p:spPr bwMode="auto">
          <a:xfrm>
            <a:off x="4495800" y="2284413"/>
            <a:ext cx="13716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83"/>
          <p:cNvCxnSpPr>
            <a:cxnSpLocks noChangeShapeType="1"/>
          </p:cNvCxnSpPr>
          <p:nvPr/>
        </p:nvCxnSpPr>
        <p:spPr bwMode="auto">
          <a:xfrm rot="5400000" flipH="1" flipV="1">
            <a:off x="4152900" y="3009900"/>
            <a:ext cx="2133600" cy="1600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87"/>
          <p:cNvCxnSpPr>
            <a:cxnSpLocks noChangeShapeType="1"/>
          </p:cNvCxnSpPr>
          <p:nvPr/>
        </p:nvCxnSpPr>
        <p:spPr bwMode="auto">
          <a:xfrm rot="5400000" flipH="1" flipV="1">
            <a:off x="32011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6"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90"/>
          <p:cNvCxnSpPr>
            <a:cxnSpLocks noChangeShapeType="1"/>
          </p:cNvCxnSpPr>
          <p:nvPr/>
        </p:nvCxnSpPr>
        <p:spPr bwMode="auto">
          <a:xfrm rot="5400000" flipH="1" flipV="1">
            <a:off x="55633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39"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40"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dirty="0">
                <a:solidFill>
                  <a:schemeClr val="tx2"/>
                </a:solidFill>
              </a:rPr>
              <a:t>5</a:t>
            </a:r>
            <a:endParaRPr lang="en-US" b="0" dirty="0">
              <a:solidFill>
                <a:schemeClr val="tx2"/>
              </a:solidFill>
            </a:endParaRPr>
          </a:p>
        </p:txBody>
      </p:sp>
      <p:sp>
        <p:nvSpPr>
          <p:cNvPr id="41"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2"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43"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4"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45"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46"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dirty="0">
                <a:solidFill>
                  <a:schemeClr val="tx2"/>
                </a:solidFill>
              </a:rPr>
              <a:t>7</a:t>
            </a:r>
            <a:endParaRPr lang="en-US" b="0" dirty="0">
              <a:solidFill>
                <a:schemeClr val="tx2"/>
              </a:solidFill>
            </a:endParaRPr>
          </a:p>
        </p:txBody>
      </p:sp>
      <p:sp>
        <p:nvSpPr>
          <p:cNvPr id="47"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48"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50" name="Title 1"/>
          <p:cNvSpPr txBox="1"/>
          <p:nvPr/>
        </p:nvSpPr>
        <p:spPr bwMode="auto">
          <a:xfrm>
            <a:off x="936600" y="371773"/>
            <a:ext cx="5616575" cy="576262"/>
          </a:xfrm>
          <a:prstGeom prst="rect">
            <a:avLst/>
          </a:prstGeom>
          <a:noFill/>
          <a:ln w="9525">
            <a:noFill/>
            <a:miter lim="800000"/>
          </a:ln>
          <a:effectLst/>
        </p:spPr>
        <p:txBody>
          <a:bodyPr vert="horz" wrap="square" lIns="91440" tIns="45720" rIns="91440" bIns="45720" numCol="1" anchor="b" anchorCtr="0" compatLnSpc="1"/>
          <a:lstStyle/>
          <a:p>
            <a:pPr marL="0" marR="0" lvl="0" indent="0" defTabSz="914400" fontAlgn="base">
              <a:lnSpc>
                <a:spcPct val="100000"/>
              </a:lnSpc>
              <a:spcBef>
                <a:spcPct val="0"/>
              </a:spcBef>
              <a:spcAft>
                <a:spcPct val="0"/>
              </a:spcAft>
              <a:buClrTx/>
              <a:buSzTx/>
              <a:defRPr/>
            </a:pPr>
            <a:r>
              <a:rPr lang="en-US" sz="3600" dirty="0" err="1" smtClean="0">
                <a:solidFill>
                  <a:schemeClr val="tx2"/>
                </a:solidFill>
                <a:latin typeface="+mj-lt"/>
                <a:ea typeface="+mj-ea"/>
                <a:cs typeface="+mj-cs"/>
              </a:rPr>
              <a:t>Dijkstra</a:t>
            </a:r>
            <a:r>
              <a:rPr lang="zh-CN" altLang="en-US" sz="3600" dirty="0" err="1" smtClean="0">
                <a:solidFill>
                  <a:schemeClr val="tx2"/>
                </a:solidFill>
                <a:latin typeface="+mj-lt"/>
                <a:ea typeface="+mj-ea"/>
                <a:cs typeface="+mj-cs"/>
              </a:rPr>
              <a:t>最短路径算法</a:t>
            </a:r>
            <a:endParaRPr lang="en-US" sz="3600" dirty="0" err="1" smtClean="0">
              <a:solidFill>
                <a:schemeClr val="tx2"/>
              </a:solidFill>
              <a:latin typeface="+mj-lt"/>
              <a:ea typeface="+mj-ea"/>
              <a:cs typeface="+mj-cs"/>
            </a:endParaRPr>
          </a:p>
        </p:txBody>
      </p:sp>
    </p:spTree>
  </p:cSld>
  <p:clrMapOvr>
    <a:masterClrMapping/>
  </p:clrMapOvr>
  <p:transition>
    <p:cover dir="rd"/>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Oval 5"/>
          <p:cNvSpPr>
            <a:spLocks noChangeArrowheads="1"/>
          </p:cNvSpPr>
          <p:nvPr/>
        </p:nvSpPr>
        <p:spPr bwMode="auto">
          <a:xfrm>
            <a:off x="1828800" y="3200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rPr>
              <a:t>0</a:t>
            </a:r>
            <a:endParaRPr lang="en-US">
              <a:solidFill>
                <a:schemeClr val="bg2"/>
              </a:solidFill>
            </a:endParaRPr>
          </a:p>
        </p:txBody>
      </p:sp>
      <p:sp>
        <p:nvSpPr>
          <p:cNvPr id="7" name="Oval 6"/>
          <p:cNvSpPr/>
          <p:nvPr/>
        </p:nvSpPr>
        <p:spPr bwMode="auto">
          <a:xfrm>
            <a:off x="35814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8</a:t>
            </a:r>
            <a:endParaRPr lang="en-US" dirty="0">
              <a:solidFill>
                <a:schemeClr val="bg2"/>
              </a:solidFill>
            </a:endParaRPr>
          </a:p>
        </p:txBody>
      </p:sp>
      <p:sp>
        <p:nvSpPr>
          <p:cNvPr id="84997" name="Oval 7"/>
          <p:cNvSpPr>
            <a:spLocks noChangeArrowheads="1"/>
          </p:cNvSpPr>
          <p:nvPr/>
        </p:nvSpPr>
        <p:spPr bwMode="auto">
          <a:xfrm>
            <a:off x="35814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5</a:t>
            </a:r>
            <a:endParaRPr lang="en-US">
              <a:solidFill>
                <a:schemeClr val="bg2"/>
              </a:solidFill>
            </a:endParaRPr>
          </a:p>
        </p:txBody>
      </p:sp>
      <p:sp>
        <p:nvSpPr>
          <p:cNvPr id="22" name="Oval 21"/>
          <p:cNvSpPr/>
          <p:nvPr/>
        </p:nvSpPr>
        <p:spPr bwMode="auto">
          <a:xfrm>
            <a:off x="59436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14</a:t>
            </a:r>
            <a:endParaRPr lang="en-US" dirty="0">
              <a:solidFill>
                <a:schemeClr val="bg2"/>
              </a:solidFill>
            </a:endParaRPr>
          </a:p>
        </p:txBody>
      </p:sp>
      <p:sp>
        <p:nvSpPr>
          <p:cNvPr id="84999" name="Oval 22"/>
          <p:cNvSpPr>
            <a:spLocks noChangeArrowheads="1"/>
          </p:cNvSpPr>
          <p:nvPr/>
        </p:nvSpPr>
        <p:spPr bwMode="auto">
          <a:xfrm>
            <a:off x="5943600" y="4724400"/>
            <a:ext cx="838200" cy="8382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a:solidFill>
                  <a:schemeClr val="bg2"/>
                </a:solidFill>
                <a:sym typeface="Symbol" panose="05050102010706020507" pitchFamily="18" charset="2"/>
              </a:rPr>
              <a:t>7</a:t>
            </a:r>
            <a:endParaRPr lang="en-US">
              <a:solidFill>
                <a:schemeClr val="bg2"/>
              </a:solidFill>
            </a:endParaRPr>
          </a:p>
        </p:txBody>
      </p:sp>
      <p:sp>
        <p:nvSpPr>
          <p:cNvPr id="85020" name="TextBox 29"/>
          <p:cNvSpPr txBox="1">
            <a:spLocks noChangeArrowheads="1"/>
          </p:cNvSpPr>
          <p:nvPr/>
        </p:nvSpPr>
        <p:spPr bwMode="auto">
          <a:xfrm>
            <a:off x="0" y="6611938"/>
            <a:ext cx="1265238" cy="246062"/>
          </a:xfrm>
          <a:prstGeom prst="rect">
            <a:avLst/>
          </a:prstGeom>
          <a:noFill/>
          <a:ln w="9525">
            <a:noFill/>
            <a:miter lim="800000"/>
          </a:ln>
        </p:spPr>
        <p:txBody>
          <a:bodyPr wrap="none">
            <a:spAutoFit/>
          </a:bodyPr>
          <a:lstStyle/>
          <a:p>
            <a:r>
              <a:rPr lang="en-US" sz="1000" b="0" dirty="0">
                <a:solidFill>
                  <a:schemeClr val="bg1"/>
                </a:solidFill>
              </a:rPr>
              <a:t>Example from CLR</a:t>
            </a:r>
            <a:endParaRPr lang="en-US" sz="1000" b="0" dirty="0">
              <a:solidFill>
                <a:schemeClr val="bg1"/>
              </a:solidFill>
            </a:endParaRPr>
          </a:p>
        </p:txBody>
      </p:sp>
      <p:cxnSp>
        <p:nvCxnSpPr>
          <p:cNvPr id="29" name="Straight Arrow Connector 77"/>
          <p:cNvCxnSpPr>
            <a:cxnSpLocks noChangeShapeType="1"/>
          </p:cNvCxnSpPr>
          <p:nvPr/>
        </p:nvCxnSpPr>
        <p:spPr bwMode="auto">
          <a:xfrm>
            <a:off x="2667000" y="39624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78"/>
          <p:cNvCxnSpPr>
            <a:cxnSpLocks noChangeShapeType="1"/>
          </p:cNvCxnSpPr>
          <p:nvPr/>
        </p:nvCxnSpPr>
        <p:spPr bwMode="auto">
          <a:xfrm flipV="1">
            <a:off x="2667000" y="25146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79"/>
          <p:cNvCxnSpPr>
            <a:cxnSpLocks noChangeShapeType="1"/>
          </p:cNvCxnSpPr>
          <p:nvPr/>
        </p:nvCxnSpPr>
        <p:spPr bwMode="auto">
          <a:xfrm>
            <a:off x="4495800" y="5181600"/>
            <a:ext cx="13716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82"/>
          <p:cNvCxnSpPr>
            <a:cxnSpLocks noChangeShapeType="1"/>
          </p:cNvCxnSpPr>
          <p:nvPr/>
        </p:nvCxnSpPr>
        <p:spPr bwMode="auto">
          <a:xfrm>
            <a:off x="4495800" y="2284413"/>
            <a:ext cx="13716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83"/>
          <p:cNvCxnSpPr>
            <a:cxnSpLocks noChangeShapeType="1"/>
          </p:cNvCxnSpPr>
          <p:nvPr/>
        </p:nvCxnSpPr>
        <p:spPr bwMode="auto">
          <a:xfrm rot="5400000" flipH="1" flipV="1">
            <a:off x="4152900" y="3009900"/>
            <a:ext cx="2133600" cy="1600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87"/>
          <p:cNvCxnSpPr>
            <a:cxnSpLocks noChangeShapeType="1"/>
          </p:cNvCxnSpPr>
          <p:nvPr/>
        </p:nvCxnSpPr>
        <p:spPr bwMode="auto">
          <a:xfrm rot="5400000" flipH="1" flipV="1">
            <a:off x="3201194" y="3734594"/>
            <a:ext cx="19812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6"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90"/>
          <p:cNvCxnSpPr>
            <a:cxnSpLocks noChangeShapeType="1"/>
          </p:cNvCxnSpPr>
          <p:nvPr/>
        </p:nvCxnSpPr>
        <p:spPr bwMode="auto">
          <a:xfrm rot="5400000" flipH="1" flipV="1">
            <a:off x="55633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39"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40"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dirty="0">
                <a:solidFill>
                  <a:schemeClr val="tx2"/>
                </a:solidFill>
              </a:rPr>
              <a:t>5</a:t>
            </a:r>
            <a:endParaRPr lang="en-US" b="0" dirty="0">
              <a:solidFill>
                <a:schemeClr val="tx2"/>
              </a:solidFill>
            </a:endParaRPr>
          </a:p>
        </p:txBody>
      </p:sp>
      <p:sp>
        <p:nvSpPr>
          <p:cNvPr id="41"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2"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43"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4"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45"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46"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dirty="0">
                <a:solidFill>
                  <a:schemeClr val="tx2"/>
                </a:solidFill>
              </a:rPr>
              <a:t>7</a:t>
            </a:r>
            <a:endParaRPr lang="en-US" b="0" dirty="0">
              <a:solidFill>
                <a:schemeClr val="tx2"/>
              </a:solidFill>
            </a:endParaRPr>
          </a:p>
        </p:txBody>
      </p:sp>
      <p:sp>
        <p:nvSpPr>
          <p:cNvPr id="47"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48"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50" name="Title 1"/>
          <p:cNvSpPr>
            <a:spLocks noGrp="1"/>
          </p:cNvSpPr>
          <p:nvPr>
            <p:ph type="title"/>
          </p:nvPr>
        </p:nvSpPr>
        <p:spPr>
          <a:xfrm>
            <a:off x="841985" y="322243"/>
            <a:ext cx="5616575" cy="576262"/>
          </a:xfrm>
        </p:spPr>
        <p:txBody>
          <a:bodyPr>
            <a:normAutofit fontScale="90000"/>
          </a:bodyPr>
          <a:lstStyle/>
          <a:p>
            <a:r>
              <a:rPr lang="en-US" dirty="0" err="1" smtClean="0"/>
              <a:t>Dijkstra</a:t>
            </a:r>
            <a:r>
              <a:rPr lang="zh-CN" altLang="en-US" dirty="0" smtClean="0"/>
              <a:t>最短路径算法</a:t>
            </a:r>
            <a:endParaRPr lang="en-US" dirty="0" smtClean="0"/>
          </a:p>
        </p:txBody>
      </p:sp>
    </p:spTree>
  </p:cSld>
  <p:clrMapOvr>
    <a:masterClrMapping/>
  </p:clrMapOvr>
  <p:transition>
    <p:cover dir="rd"/>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Oval 5"/>
          <p:cNvSpPr>
            <a:spLocks noChangeArrowheads="1"/>
          </p:cNvSpPr>
          <p:nvPr/>
        </p:nvSpPr>
        <p:spPr bwMode="auto">
          <a:xfrm>
            <a:off x="1828800" y="3200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rPr>
              <a:t>0</a:t>
            </a:r>
            <a:endParaRPr lang="en-US">
              <a:solidFill>
                <a:schemeClr val="bg2"/>
              </a:solidFill>
            </a:endParaRPr>
          </a:p>
        </p:txBody>
      </p:sp>
      <p:sp>
        <p:nvSpPr>
          <p:cNvPr id="86020" name="Oval 6"/>
          <p:cNvSpPr>
            <a:spLocks noChangeArrowheads="1"/>
          </p:cNvSpPr>
          <p:nvPr/>
        </p:nvSpPr>
        <p:spPr bwMode="auto">
          <a:xfrm>
            <a:off x="3581400" y="1828800"/>
            <a:ext cx="838200" cy="8382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a:solidFill>
                  <a:schemeClr val="bg2"/>
                </a:solidFill>
                <a:sym typeface="Symbol" panose="05050102010706020507" pitchFamily="18" charset="2"/>
              </a:rPr>
              <a:t>8</a:t>
            </a:r>
            <a:endParaRPr lang="en-US">
              <a:solidFill>
                <a:schemeClr val="bg2"/>
              </a:solidFill>
            </a:endParaRPr>
          </a:p>
        </p:txBody>
      </p:sp>
      <p:sp>
        <p:nvSpPr>
          <p:cNvPr id="86021" name="Oval 7"/>
          <p:cNvSpPr>
            <a:spLocks noChangeArrowheads="1"/>
          </p:cNvSpPr>
          <p:nvPr/>
        </p:nvSpPr>
        <p:spPr bwMode="auto">
          <a:xfrm>
            <a:off x="35814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5</a:t>
            </a:r>
            <a:endParaRPr lang="en-US">
              <a:solidFill>
                <a:schemeClr val="bg2"/>
              </a:solidFill>
            </a:endParaRPr>
          </a:p>
        </p:txBody>
      </p:sp>
      <p:sp>
        <p:nvSpPr>
          <p:cNvPr id="22" name="Oval 21"/>
          <p:cNvSpPr/>
          <p:nvPr/>
        </p:nvSpPr>
        <p:spPr bwMode="auto">
          <a:xfrm>
            <a:off x="5943600" y="1828800"/>
            <a:ext cx="838200" cy="8382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dirty="0">
                <a:solidFill>
                  <a:schemeClr val="bg2"/>
                </a:solidFill>
                <a:sym typeface="Symbol" panose="05050102010706020507"/>
              </a:rPr>
              <a:t>13</a:t>
            </a:r>
            <a:endParaRPr lang="en-US" dirty="0">
              <a:solidFill>
                <a:schemeClr val="bg2"/>
              </a:solidFill>
            </a:endParaRPr>
          </a:p>
        </p:txBody>
      </p:sp>
      <p:sp>
        <p:nvSpPr>
          <p:cNvPr id="86023" name="Oval 22"/>
          <p:cNvSpPr>
            <a:spLocks noChangeArrowheads="1"/>
          </p:cNvSpPr>
          <p:nvPr/>
        </p:nvSpPr>
        <p:spPr bwMode="auto">
          <a:xfrm>
            <a:off x="59436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7</a:t>
            </a:r>
            <a:endParaRPr lang="en-US">
              <a:solidFill>
                <a:schemeClr val="bg2"/>
              </a:solidFill>
            </a:endParaRPr>
          </a:p>
        </p:txBody>
      </p:sp>
      <p:sp>
        <p:nvSpPr>
          <p:cNvPr id="86044" name="TextBox 29"/>
          <p:cNvSpPr txBox="1">
            <a:spLocks noChangeArrowheads="1"/>
          </p:cNvSpPr>
          <p:nvPr/>
        </p:nvSpPr>
        <p:spPr bwMode="auto">
          <a:xfrm>
            <a:off x="0" y="6611938"/>
            <a:ext cx="1265238" cy="246062"/>
          </a:xfrm>
          <a:prstGeom prst="rect">
            <a:avLst/>
          </a:prstGeom>
          <a:noFill/>
          <a:ln w="9525">
            <a:noFill/>
            <a:miter lim="800000"/>
          </a:ln>
        </p:spPr>
        <p:txBody>
          <a:bodyPr wrap="none">
            <a:spAutoFit/>
          </a:bodyPr>
          <a:lstStyle/>
          <a:p>
            <a:r>
              <a:rPr lang="en-US" sz="1000" b="0" dirty="0">
                <a:solidFill>
                  <a:schemeClr val="bg1"/>
                </a:solidFill>
              </a:rPr>
              <a:t>Example from CLR</a:t>
            </a:r>
            <a:endParaRPr lang="en-US" sz="1000" b="0" dirty="0">
              <a:solidFill>
                <a:schemeClr val="bg1"/>
              </a:solidFill>
            </a:endParaRPr>
          </a:p>
        </p:txBody>
      </p:sp>
      <p:cxnSp>
        <p:nvCxnSpPr>
          <p:cNvPr id="29" name="Straight Arrow Connector 77"/>
          <p:cNvCxnSpPr>
            <a:cxnSpLocks noChangeShapeType="1"/>
          </p:cNvCxnSpPr>
          <p:nvPr/>
        </p:nvCxnSpPr>
        <p:spPr bwMode="auto">
          <a:xfrm>
            <a:off x="2667000" y="39624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78"/>
          <p:cNvCxnSpPr>
            <a:cxnSpLocks noChangeShapeType="1"/>
          </p:cNvCxnSpPr>
          <p:nvPr/>
        </p:nvCxnSpPr>
        <p:spPr bwMode="auto">
          <a:xfrm flipV="1">
            <a:off x="2667000" y="25146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79"/>
          <p:cNvCxnSpPr>
            <a:cxnSpLocks noChangeShapeType="1"/>
          </p:cNvCxnSpPr>
          <p:nvPr/>
        </p:nvCxnSpPr>
        <p:spPr bwMode="auto">
          <a:xfrm>
            <a:off x="4495800" y="5181600"/>
            <a:ext cx="13716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82"/>
          <p:cNvCxnSpPr>
            <a:cxnSpLocks noChangeShapeType="1"/>
          </p:cNvCxnSpPr>
          <p:nvPr/>
        </p:nvCxnSpPr>
        <p:spPr bwMode="auto">
          <a:xfrm>
            <a:off x="4495800" y="2284413"/>
            <a:ext cx="13716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83"/>
          <p:cNvCxnSpPr>
            <a:cxnSpLocks noChangeShapeType="1"/>
          </p:cNvCxnSpPr>
          <p:nvPr/>
        </p:nvCxnSpPr>
        <p:spPr bwMode="auto">
          <a:xfrm rot="5400000" flipH="1" flipV="1">
            <a:off x="4152900" y="3009900"/>
            <a:ext cx="2133600" cy="1600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87"/>
          <p:cNvCxnSpPr>
            <a:cxnSpLocks noChangeShapeType="1"/>
          </p:cNvCxnSpPr>
          <p:nvPr/>
        </p:nvCxnSpPr>
        <p:spPr bwMode="auto">
          <a:xfrm rot="5400000" flipH="1" flipV="1">
            <a:off x="3201194" y="3734594"/>
            <a:ext cx="19812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6"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90"/>
          <p:cNvCxnSpPr>
            <a:cxnSpLocks noChangeShapeType="1"/>
          </p:cNvCxnSpPr>
          <p:nvPr/>
        </p:nvCxnSpPr>
        <p:spPr bwMode="auto">
          <a:xfrm rot="5400000" flipH="1" flipV="1">
            <a:off x="5563394" y="3734594"/>
            <a:ext cx="19812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39"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40"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dirty="0">
                <a:solidFill>
                  <a:schemeClr val="tx2"/>
                </a:solidFill>
              </a:rPr>
              <a:t>5</a:t>
            </a:r>
            <a:endParaRPr lang="en-US" b="0" dirty="0">
              <a:solidFill>
                <a:schemeClr val="tx2"/>
              </a:solidFill>
            </a:endParaRPr>
          </a:p>
        </p:txBody>
      </p:sp>
      <p:sp>
        <p:nvSpPr>
          <p:cNvPr id="41"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2"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43"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4"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45"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46"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dirty="0">
                <a:solidFill>
                  <a:schemeClr val="tx2"/>
                </a:solidFill>
              </a:rPr>
              <a:t>7</a:t>
            </a:r>
            <a:endParaRPr lang="en-US" b="0" dirty="0">
              <a:solidFill>
                <a:schemeClr val="tx2"/>
              </a:solidFill>
            </a:endParaRPr>
          </a:p>
        </p:txBody>
      </p:sp>
      <p:sp>
        <p:nvSpPr>
          <p:cNvPr id="47"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48"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50" name="Title 1"/>
          <p:cNvSpPr>
            <a:spLocks noGrp="1"/>
          </p:cNvSpPr>
          <p:nvPr>
            <p:ph type="title"/>
          </p:nvPr>
        </p:nvSpPr>
        <p:spPr>
          <a:xfrm>
            <a:off x="914400" y="274638"/>
            <a:ext cx="7772400" cy="868346"/>
          </a:xfrm>
        </p:spPr>
        <p:txBody>
          <a:bodyPr>
            <a:normAutofit/>
          </a:bodyPr>
          <a:lstStyle/>
          <a:p>
            <a:r>
              <a:rPr lang="en-US" sz="3600" dirty="0" err="1" smtClean="0"/>
              <a:t>Dijkstra</a:t>
            </a:r>
            <a:r>
              <a:rPr lang="zh-CN" altLang="en-US" sz="3600" dirty="0" smtClean="0"/>
              <a:t>最短路径算法</a:t>
            </a:r>
            <a:endParaRPr lang="en-US" sz="3600" dirty="0" smtClean="0"/>
          </a:p>
        </p:txBody>
      </p:sp>
    </p:spTree>
  </p:cSld>
  <p:clrMapOvr>
    <a:masterClrMapping/>
  </p:clrMapOvr>
  <p:transition>
    <p:cover dir="rd"/>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Oval 5"/>
          <p:cNvSpPr>
            <a:spLocks noChangeArrowheads="1"/>
          </p:cNvSpPr>
          <p:nvPr/>
        </p:nvSpPr>
        <p:spPr bwMode="auto">
          <a:xfrm>
            <a:off x="1828800" y="3200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rPr>
              <a:t>0</a:t>
            </a:r>
            <a:endParaRPr lang="en-US">
              <a:solidFill>
                <a:schemeClr val="bg2"/>
              </a:solidFill>
            </a:endParaRPr>
          </a:p>
        </p:txBody>
      </p:sp>
      <p:sp>
        <p:nvSpPr>
          <p:cNvPr id="87044" name="Oval 6"/>
          <p:cNvSpPr>
            <a:spLocks noChangeArrowheads="1"/>
          </p:cNvSpPr>
          <p:nvPr/>
        </p:nvSpPr>
        <p:spPr bwMode="auto">
          <a:xfrm>
            <a:off x="3581400" y="18288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8</a:t>
            </a:r>
            <a:endParaRPr lang="en-US">
              <a:solidFill>
                <a:schemeClr val="bg2"/>
              </a:solidFill>
            </a:endParaRPr>
          </a:p>
        </p:txBody>
      </p:sp>
      <p:sp>
        <p:nvSpPr>
          <p:cNvPr id="87045" name="Oval 7"/>
          <p:cNvSpPr>
            <a:spLocks noChangeArrowheads="1"/>
          </p:cNvSpPr>
          <p:nvPr/>
        </p:nvSpPr>
        <p:spPr bwMode="auto">
          <a:xfrm>
            <a:off x="35814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5</a:t>
            </a:r>
            <a:endParaRPr lang="en-US">
              <a:solidFill>
                <a:schemeClr val="bg2"/>
              </a:solidFill>
            </a:endParaRPr>
          </a:p>
        </p:txBody>
      </p:sp>
      <p:sp>
        <p:nvSpPr>
          <p:cNvPr id="87046" name="Oval 21"/>
          <p:cNvSpPr>
            <a:spLocks noChangeArrowheads="1"/>
          </p:cNvSpPr>
          <p:nvPr/>
        </p:nvSpPr>
        <p:spPr bwMode="auto">
          <a:xfrm>
            <a:off x="5943600" y="1828800"/>
            <a:ext cx="838200" cy="838200"/>
          </a:xfrm>
          <a:prstGeom prst="ellipse">
            <a:avLst/>
          </a:prstGeom>
        </p:spPr>
        <p:style>
          <a:lnRef idx="0">
            <a:schemeClr val="accent1"/>
          </a:lnRef>
          <a:fillRef idx="3">
            <a:schemeClr val="accent1"/>
          </a:fillRef>
          <a:effectRef idx="3">
            <a:schemeClr val="accent1"/>
          </a:effectRef>
          <a:fontRef idx="minor">
            <a:schemeClr val="lt1"/>
          </a:fontRef>
        </p:style>
        <p:txBody>
          <a:bodyPr anchor="ctr"/>
          <a:lstStyle/>
          <a:p>
            <a:pPr algn="ctr"/>
            <a:r>
              <a:rPr lang="en-US" dirty="0">
                <a:solidFill>
                  <a:schemeClr val="bg2"/>
                </a:solidFill>
                <a:sym typeface="Symbol" panose="05050102010706020507" pitchFamily="18" charset="2"/>
              </a:rPr>
              <a:t>9</a:t>
            </a:r>
            <a:endParaRPr lang="en-US" dirty="0">
              <a:solidFill>
                <a:schemeClr val="bg2"/>
              </a:solidFill>
            </a:endParaRPr>
          </a:p>
        </p:txBody>
      </p:sp>
      <p:sp>
        <p:nvSpPr>
          <p:cNvPr id="87047" name="Oval 22"/>
          <p:cNvSpPr>
            <a:spLocks noChangeArrowheads="1"/>
          </p:cNvSpPr>
          <p:nvPr/>
        </p:nvSpPr>
        <p:spPr bwMode="auto">
          <a:xfrm>
            <a:off x="59436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a:solidFill>
                  <a:schemeClr val="bg2"/>
                </a:solidFill>
                <a:sym typeface="Symbol" panose="05050102010706020507" pitchFamily="18" charset="2"/>
              </a:rPr>
              <a:t>7</a:t>
            </a:r>
            <a:endParaRPr lang="en-US">
              <a:solidFill>
                <a:schemeClr val="bg2"/>
              </a:solidFill>
            </a:endParaRPr>
          </a:p>
        </p:txBody>
      </p:sp>
      <p:sp>
        <p:nvSpPr>
          <p:cNvPr id="87063" name="TextBox 24"/>
          <p:cNvSpPr txBox="1">
            <a:spLocks noChangeArrowheads="1"/>
          </p:cNvSpPr>
          <p:nvPr/>
        </p:nvSpPr>
        <p:spPr bwMode="auto">
          <a:xfrm>
            <a:off x="4953000" y="1981200"/>
            <a:ext cx="298450" cy="338138"/>
          </a:xfrm>
          <a:prstGeom prst="rect">
            <a:avLst/>
          </a:prstGeom>
          <a:noFill/>
          <a:ln w="9525">
            <a:noFill/>
            <a:miter lim="800000"/>
          </a:ln>
        </p:spPr>
        <p:txBody>
          <a:bodyPr wrap="none">
            <a:spAutoFit/>
          </a:bodyPr>
          <a:lstStyle/>
          <a:p>
            <a:r>
              <a:rPr lang="en-US" b="0"/>
              <a:t>1</a:t>
            </a:r>
            <a:endParaRPr lang="en-US" b="0"/>
          </a:p>
        </p:txBody>
      </p:sp>
      <p:sp>
        <p:nvSpPr>
          <p:cNvPr id="87068" name="TextBox 29"/>
          <p:cNvSpPr txBox="1">
            <a:spLocks noChangeArrowheads="1"/>
          </p:cNvSpPr>
          <p:nvPr/>
        </p:nvSpPr>
        <p:spPr bwMode="auto">
          <a:xfrm>
            <a:off x="0" y="6611938"/>
            <a:ext cx="1265238" cy="246062"/>
          </a:xfrm>
          <a:prstGeom prst="rect">
            <a:avLst/>
          </a:prstGeom>
          <a:noFill/>
          <a:ln w="9525">
            <a:noFill/>
            <a:miter lim="800000"/>
          </a:ln>
        </p:spPr>
        <p:txBody>
          <a:bodyPr wrap="none">
            <a:spAutoFit/>
          </a:bodyPr>
          <a:lstStyle/>
          <a:p>
            <a:r>
              <a:rPr lang="en-US" sz="1000" b="0" dirty="0">
                <a:solidFill>
                  <a:schemeClr val="bg1"/>
                </a:solidFill>
              </a:rPr>
              <a:t>Example from CLR</a:t>
            </a:r>
            <a:endParaRPr lang="en-US" sz="1000" b="0" dirty="0">
              <a:solidFill>
                <a:schemeClr val="bg1"/>
              </a:solidFill>
            </a:endParaRPr>
          </a:p>
        </p:txBody>
      </p:sp>
      <p:cxnSp>
        <p:nvCxnSpPr>
          <p:cNvPr id="29" name="Straight Arrow Connector 77"/>
          <p:cNvCxnSpPr>
            <a:cxnSpLocks noChangeShapeType="1"/>
          </p:cNvCxnSpPr>
          <p:nvPr/>
        </p:nvCxnSpPr>
        <p:spPr bwMode="auto">
          <a:xfrm>
            <a:off x="2667000" y="39624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78"/>
          <p:cNvCxnSpPr>
            <a:cxnSpLocks noChangeShapeType="1"/>
          </p:cNvCxnSpPr>
          <p:nvPr/>
        </p:nvCxnSpPr>
        <p:spPr bwMode="auto">
          <a:xfrm flipV="1">
            <a:off x="2667000" y="25146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79"/>
          <p:cNvCxnSpPr>
            <a:cxnSpLocks noChangeShapeType="1"/>
          </p:cNvCxnSpPr>
          <p:nvPr/>
        </p:nvCxnSpPr>
        <p:spPr bwMode="auto">
          <a:xfrm>
            <a:off x="4495800" y="5181600"/>
            <a:ext cx="13716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82"/>
          <p:cNvCxnSpPr>
            <a:cxnSpLocks noChangeShapeType="1"/>
          </p:cNvCxnSpPr>
          <p:nvPr/>
        </p:nvCxnSpPr>
        <p:spPr bwMode="auto">
          <a:xfrm>
            <a:off x="4495800" y="2284413"/>
            <a:ext cx="1371600" cy="1587"/>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83"/>
          <p:cNvCxnSpPr>
            <a:cxnSpLocks noChangeShapeType="1"/>
          </p:cNvCxnSpPr>
          <p:nvPr/>
        </p:nvCxnSpPr>
        <p:spPr bwMode="auto">
          <a:xfrm rot="5400000" flipH="1" flipV="1">
            <a:off x="4152900" y="3009900"/>
            <a:ext cx="2133600" cy="1600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87"/>
          <p:cNvCxnSpPr>
            <a:cxnSpLocks noChangeShapeType="1"/>
          </p:cNvCxnSpPr>
          <p:nvPr/>
        </p:nvCxnSpPr>
        <p:spPr bwMode="auto">
          <a:xfrm rot="5400000" flipH="1" flipV="1">
            <a:off x="3201194" y="3734594"/>
            <a:ext cx="19812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6"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90"/>
          <p:cNvCxnSpPr>
            <a:cxnSpLocks noChangeShapeType="1"/>
          </p:cNvCxnSpPr>
          <p:nvPr/>
        </p:nvCxnSpPr>
        <p:spPr bwMode="auto">
          <a:xfrm rot="5400000" flipH="1" flipV="1">
            <a:off x="55633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39"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40"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dirty="0">
                <a:solidFill>
                  <a:schemeClr val="tx2"/>
                </a:solidFill>
              </a:rPr>
              <a:t>5</a:t>
            </a:r>
            <a:endParaRPr lang="en-US" b="0" dirty="0">
              <a:solidFill>
                <a:schemeClr val="tx2"/>
              </a:solidFill>
            </a:endParaRPr>
          </a:p>
        </p:txBody>
      </p:sp>
      <p:sp>
        <p:nvSpPr>
          <p:cNvPr id="41"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2"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43"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4"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45"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46"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dirty="0">
                <a:solidFill>
                  <a:schemeClr val="tx2"/>
                </a:solidFill>
              </a:rPr>
              <a:t>7</a:t>
            </a:r>
            <a:endParaRPr lang="en-US" b="0" dirty="0">
              <a:solidFill>
                <a:schemeClr val="tx2"/>
              </a:solidFill>
            </a:endParaRPr>
          </a:p>
        </p:txBody>
      </p:sp>
      <p:sp>
        <p:nvSpPr>
          <p:cNvPr id="47"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48"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50" name="Title 1"/>
          <p:cNvSpPr>
            <a:spLocks noGrp="1"/>
          </p:cNvSpPr>
          <p:nvPr>
            <p:ph type="title"/>
          </p:nvPr>
        </p:nvSpPr>
        <p:spPr>
          <a:xfrm>
            <a:off x="914400" y="274638"/>
            <a:ext cx="7772400" cy="868346"/>
          </a:xfrm>
        </p:spPr>
        <p:txBody>
          <a:bodyPr>
            <a:normAutofit/>
          </a:bodyPr>
          <a:lstStyle/>
          <a:p>
            <a:r>
              <a:rPr lang="en-US" sz="3600" dirty="0" err="1" smtClean="0"/>
              <a:t>Dijkstra</a:t>
            </a:r>
            <a:r>
              <a:rPr lang="zh-CN" altLang="en-US" sz="3600" dirty="0" smtClean="0"/>
              <a:t>最短路径算法</a:t>
            </a:r>
            <a:endParaRPr lang="en-US" sz="3600" dirty="0" smtClean="0"/>
          </a:p>
        </p:txBody>
      </p:sp>
    </p:spTree>
  </p:cSld>
  <p:clrMapOvr>
    <a:masterClrMapping/>
  </p:clrMapOvr>
  <p:transition>
    <p:cover dir="rd"/>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85763" y="1196023"/>
            <a:ext cx="8326437" cy="5040312"/>
          </a:xfrm>
        </p:spPr>
        <p:txBody>
          <a:bodyPr/>
          <a:p>
            <a:pPr marL="0" indent="0">
              <a:buNone/>
            </a:pPr>
            <a:r>
              <a:rPr lang="zh-CN" altLang="en-US" sz="2000">
                <a:latin typeface="Times New Roman" panose="02020603050405020304" charset="0"/>
              </a:rPr>
              <a:t>public static void main(String[] args) throws Exception{ </a:t>
            </a:r>
            <a:endParaRPr lang="zh-CN" altLang="en-US" sz="2000">
              <a:latin typeface="Times New Roman" panose="02020603050405020304" charset="0"/>
            </a:endParaRPr>
          </a:p>
          <a:p>
            <a:pPr marL="0" indent="0">
              <a:buNone/>
            </a:pPr>
            <a:r>
              <a:rPr lang="zh-CN" altLang="en-US" sz="2000">
                <a:latin typeface="Times New Roman" panose="02020603050405020304" charset="0"/>
              </a:rPr>
              <a:t>Configuration conf = new Configuration(); </a:t>
            </a:r>
            <a:endParaRPr lang="zh-CN" altLang="en-US" sz="2000">
              <a:latin typeface="Times New Roman" panose="02020603050405020304" charset="0"/>
            </a:endParaRPr>
          </a:p>
          <a:p>
            <a:pPr marL="0" indent="0">
              <a:buNone/>
            </a:pPr>
            <a:r>
              <a:rPr lang="zh-CN" altLang="en-US" sz="2000">
                <a:latin typeface="Times New Roman" panose="02020603050405020304" charset="0"/>
              </a:rPr>
              <a:t>String[] otherArgs = new GenericOptionsParser(conf, </a:t>
            </a:r>
            <a:r>
              <a:rPr lang="en-US" altLang="zh-CN" sz="2000">
                <a:latin typeface="Times New Roman" panose="02020603050405020304" charset="0"/>
              </a:rPr>
              <a:t>args</a:t>
            </a:r>
            <a:r>
              <a:rPr lang="zh-CN" altLang="en-US" sz="2000">
                <a:latin typeface="Times New Roman" panose="02020603050405020304" charset="0"/>
              </a:rPr>
              <a:t>).getRemainingArgs(); </a:t>
            </a:r>
            <a:endParaRPr lang="zh-CN" altLang="en-US" sz="2000">
              <a:latin typeface="Times New Roman" panose="02020603050405020304" charset="0"/>
            </a:endParaRPr>
          </a:p>
          <a:p>
            <a:pPr marL="0" indent="0">
              <a:buNone/>
            </a:pPr>
            <a:r>
              <a:rPr lang="zh-CN" altLang="en-US" sz="2000">
                <a:latin typeface="Times New Roman" panose="02020603050405020304" charset="0"/>
              </a:rPr>
              <a:t>if (otherArgs.length != 2) { </a:t>
            </a:r>
            <a:endParaRPr lang="zh-CN" altLang="en-US" sz="2000">
              <a:latin typeface="Times New Roman" panose="02020603050405020304" charset="0"/>
            </a:endParaRPr>
          </a:p>
          <a:p>
            <a:pPr marL="0" indent="0">
              <a:buNone/>
            </a:pPr>
            <a:r>
              <a:rPr lang="zh-CN" altLang="en-US" sz="2000">
                <a:latin typeface="Times New Roman" panose="02020603050405020304" charset="0"/>
              </a:rPr>
              <a:t>System.err.println("Usage: Data Deduplication &lt;in&gt; &lt;out&gt;"); </a:t>
            </a:r>
            <a:endParaRPr lang="zh-CN" altLang="en-US" sz="2000">
              <a:latin typeface="Times New Roman" panose="02020603050405020304" charset="0"/>
            </a:endParaRPr>
          </a:p>
          <a:p>
            <a:pPr marL="0" indent="0">
              <a:buNone/>
            </a:pPr>
            <a:r>
              <a:rPr lang="zh-CN" altLang="en-US" sz="2000">
                <a:latin typeface="Times New Roman" panose="02020603050405020304" charset="0"/>
              </a:rPr>
              <a:t>System.exit(2);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a:p>
            <a:pPr marL="0" indent="0">
              <a:buNone/>
            </a:pPr>
            <a:r>
              <a:rPr lang="zh-CN" altLang="en-US" sz="2000">
                <a:latin typeface="Times New Roman" panose="02020603050405020304" charset="0"/>
              </a:rPr>
              <a:t>Job job = new Job(conf, "Data Deduplication"); </a:t>
            </a:r>
            <a:endParaRPr lang="zh-CN" altLang="en-US" sz="2000">
              <a:latin typeface="Times New Roman" panose="02020603050405020304" charset="0"/>
            </a:endParaRPr>
          </a:p>
          <a:p>
            <a:pPr marL="0" indent="0">
              <a:buNone/>
            </a:pPr>
            <a:r>
              <a:rPr lang="zh-CN" altLang="en-US" sz="2000">
                <a:latin typeface="Times New Roman" panose="02020603050405020304" charset="0"/>
              </a:rPr>
              <a:t>job.setJarByClass(Dedup.class); </a:t>
            </a:r>
            <a:endParaRPr lang="zh-CN" altLang="en-US" sz="2000">
              <a:latin typeface="Times New Roman" panose="02020603050405020304" charset="0"/>
            </a:endParaRPr>
          </a:p>
          <a:p>
            <a:pPr marL="0" indent="0">
              <a:buNone/>
            </a:pPr>
            <a:r>
              <a:rPr lang="zh-CN" altLang="en-US" sz="2000">
                <a:latin typeface="Times New Roman" panose="02020603050405020304" charset="0"/>
                <a:sym typeface="+mn-ea"/>
              </a:rPr>
              <a:t>//设置Map、Combine和Reduce处理类</a:t>
            </a:r>
            <a:endParaRPr lang="zh-CN" altLang="en-US" sz="2000">
              <a:latin typeface="Times New Roman" panose="02020603050405020304" charset="0"/>
            </a:endParaRPr>
          </a:p>
          <a:p>
            <a:pPr marL="0" indent="0">
              <a:buNone/>
            </a:pPr>
            <a:r>
              <a:rPr lang="zh-CN" altLang="en-US" sz="2000">
                <a:latin typeface="Times New Roman" panose="02020603050405020304" charset="0"/>
                <a:sym typeface="+mn-ea"/>
              </a:rPr>
              <a:t>job.setMapperClass(Map.class); </a:t>
            </a:r>
            <a:endParaRPr lang="zh-CN" altLang="en-US" sz="2000">
              <a:latin typeface="Times New Roman" panose="02020603050405020304" charset="0"/>
            </a:endParaRPr>
          </a:p>
          <a:p>
            <a:pPr marL="0" indent="0">
              <a:buNone/>
            </a:pPr>
            <a:r>
              <a:rPr lang="zh-CN" altLang="en-US" sz="2000">
                <a:latin typeface="Times New Roman" panose="02020603050405020304" charset="0"/>
                <a:sym typeface="+mn-ea"/>
              </a:rPr>
              <a:t>job.setCombinerClass(Reduce.class); </a:t>
            </a:r>
            <a:endParaRPr lang="zh-CN" altLang="en-US" sz="2000">
              <a:latin typeface="Times New Roman" panose="02020603050405020304" charset="0"/>
            </a:endParaRPr>
          </a:p>
          <a:p>
            <a:pPr marL="0" indent="0">
              <a:buNone/>
            </a:pPr>
            <a:r>
              <a:rPr lang="zh-CN" altLang="en-US" sz="2000">
                <a:latin typeface="Times New Roman" panose="02020603050405020304" charset="0"/>
                <a:sym typeface="+mn-ea"/>
              </a:rPr>
              <a:t>job.setReducerClass(Reduce.class); </a:t>
            </a:r>
            <a:endParaRPr lang="zh-CN" altLang="en-US" sz="2000">
              <a:latin typeface="Times New Roman" panose="02020603050405020304" charset="0"/>
            </a:endParaRPr>
          </a:p>
          <a:p>
            <a:pPr marL="0" indent="0">
              <a:buNone/>
            </a:pPr>
            <a:endParaRPr lang="zh-CN" altLang="en-US" sz="2000">
              <a:latin typeface="Times New Roman" panose="02020603050405020304" charset="0"/>
            </a:endParaRPr>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Oval 5"/>
          <p:cNvSpPr>
            <a:spLocks noChangeArrowheads="1"/>
          </p:cNvSpPr>
          <p:nvPr/>
        </p:nvSpPr>
        <p:spPr bwMode="auto">
          <a:xfrm>
            <a:off x="1828800" y="3200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dirty="0">
                <a:solidFill>
                  <a:schemeClr val="bg1"/>
                </a:solidFill>
              </a:rPr>
              <a:t>0</a:t>
            </a:r>
            <a:endParaRPr lang="en-US" dirty="0">
              <a:solidFill>
                <a:schemeClr val="bg1"/>
              </a:solidFill>
            </a:endParaRPr>
          </a:p>
        </p:txBody>
      </p:sp>
      <p:sp>
        <p:nvSpPr>
          <p:cNvPr id="88068" name="Oval 6"/>
          <p:cNvSpPr>
            <a:spLocks noChangeArrowheads="1"/>
          </p:cNvSpPr>
          <p:nvPr/>
        </p:nvSpPr>
        <p:spPr bwMode="auto">
          <a:xfrm>
            <a:off x="3581400" y="18288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dirty="0">
                <a:solidFill>
                  <a:schemeClr val="bg1"/>
                </a:solidFill>
                <a:sym typeface="Symbol" panose="05050102010706020507" pitchFamily="18" charset="2"/>
              </a:rPr>
              <a:t>8</a:t>
            </a:r>
            <a:endParaRPr lang="en-US" dirty="0">
              <a:solidFill>
                <a:schemeClr val="bg1"/>
              </a:solidFill>
            </a:endParaRPr>
          </a:p>
        </p:txBody>
      </p:sp>
      <p:sp>
        <p:nvSpPr>
          <p:cNvPr id="88069" name="Oval 7"/>
          <p:cNvSpPr>
            <a:spLocks noChangeArrowheads="1"/>
          </p:cNvSpPr>
          <p:nvPr/>
        </p:nvSpPr>
        <p:spPr bwMode="auto">
          <a:xfrm>
            <a:off x="35814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dirty="0">
                <a:solidFill>
                  <a:schemeClr val="bg1"/>
                </a:solidFill>
                <a:sym typeface="Symbol" panose="05050102010706020507" pitchFamily="18" charset="2"/>
              </a:rPr>
              <a:t>5</a:t>
            </a:r>
            <a:endParaRPr lang="en-US" dirty="0">
              <a:solidFill>
                <a:schemeClr val="bg1"/>
              </a:solidFill>
            </a:endParaRPr>
          </a:p>
        </p:txBody>
      </p:sp>
      <p:sp>
        <p:nvSpPr>
          <p:cNvPr id="88070" name="Oval 21"/>
          <p:cNvSpPr>
            <a:spLocks noChangeArrowheads="1"/>
          </p:cNvSpPr>
          <p:nvPr/>
        </p:nvSpPr>
        <p:spPr bwMode="auto">
          <a:xfrm>
            <a:off x="5943600" y="18288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dirty="0">
                <a:solidFill>
                  <a:schemeClr val="bg1"/>
                </a:solidFill>
                <a:sym typeface="Symbol" panose="05050102010706020507" pitchFamily="18" charset="2"/>
              </a:rPr>
              <a:t>9</a:t>
            </a:r>
            <a:endParaRPr lang="en-US" dirty="0">
              <a:solidFill>
                <a:schemeClr val="bg1"/>
              </a:solidFill>
            </a:endParaRPr>
          </a:p>
        </p:txBody>
      </p:sp>
      <p:sp>
        <p:nvSpPr>
          <p:cNvPr id="88071" name="Oval 22"/>
          <p:cNvSpPr>
            <a:spLocks noChangeArrowheads="1"/>
          </p:cNvSpPr>
          <p:nvPr/>
        </p:nvSpPr>
        <p:spPr bwMode="auto">
          <a:xfrm>
            <a:off x="5943600" y="4724400"/>
            <a:ext cx="838200" cy="838200"/>
          </a:xfrm>
          <a:prstGeom prst="ellipse">
            <a:avLst/>
          </a:prstGeom>
        </p:spPr>
        <p:style>
          <a:lnRef idx="0">
            <a:schemeClr val="accent3"/>
          </a:lnRef>
          <a:fillRef idx="3">
            <a:schemeClr val="accent3"/>
          </a:fillRef>
          <a:effectRef idx="3">
            <a:schemeClr val="accent3"/>
          </a:effectRef>
          <a:fontRef idx="minor">
            <a:schemeClr val="lt1"/>
          </a:fontRef>
        </p:style>
        <p:txBody>
          <a:bodyPr anchor="ctr"/>
          <a:lstStyle/>
          <a:p>
            <a:pPr algn="ctr"/>
            <a:r>
              <a:rPr lang="en-US" dirty="0">
                <a:solidFill>
                  <a:schemeClr val="bg1"/>
                </a:solidFill>
                <a:sym typeface="Symbol" panose="05050102010706020507" pitchFamily="18" charset="2"/>
              </a:rPr>
              <a:t>7</a:t>
            </a:r>
            <a:endParaRPr lang="en-US" dirty="0">
              <a:solidFill>
                <a:schemeClr val="bg1"/>
              </a:solidFill>
            </a:endParaRPr>
          </a:p>
        </p:txBody>
      </p:sp>
      <p:sp>
        <p:nvSpPr>
          <p:cNvPr id="88092" name="TextBox 29"/>
          <p:cNvSpPr txBox="1">
            <a:spLocks noChangeArrowheads="1"/>
          </p:cNvSpPr>
          <p:nvPr/>
        </p:nvSpPr>
        <p:spPr bwMode="auto">
          <a:xfrm>
            <a:off x="0" y="6611938"/>
            <a:ext cx="1098378" cy="246221"/>
          </a:xfrm>
          <a:prstGeom prst="rect">
            <a:avLst/>
          </a:prstGeom>
          <a:noFill/>
          <a:ln w="9525">
            <a:noFill/>
            <a:miter lim="800000"/>
          </a:ln>
        </p:spPr>
        <p:txBody>
          <a:bodyPr wrap="none">
            <a:spAutoFit/>
          </a:bodyPr>
          <a:lstStyle/>
          <a:p>
            <a:r>
              <a:rPr lang="en-US" sz="1000" b="0" dirty="0">
                <a:solidFill>
                  <a:schemeClr val="tx2"/>
                </a:solidFill>
              </a:rPr>
              <a:t>Example from CLR</a:t>
            </a:r>
            <a:endParaRPr lang="en-US" sz="1000" b="0" dirty="0">
              <a:solidFill>
                <a:schemeClr val="tx2"/>
              </a:solidFill>
            </a:endParaRPr>
          </a:p>
        </p:txBody>
      </p:sp>
      <p:cxnSp>
        <p:nvCxnSpPr>
          <p:cNvPr id="29" name="Straight Arrow Connector 77"/>
          <p:cNvCxnSpPr>
            <a:cxnSpLocks noChangeShapeType="1"/>
          </p:cNvCxnSpPr>
          <p:nvPr/>
        </p:nvCxnSpPr>
        <p:spPr bwMode="auto">
          <a:xfrm>
            <a:off x="2667000" y="3962400"/>
            <a:ext cx="914400" cy="838200"/>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0" name="Straight Arrow Connector 78"/>
          <p:cNvCxnSpPr>
            <a:cxnSpLocks noChangeShapeType="1"/>
          </p:cNvCxnSpPr>
          <p:nvPr/>
        </p:nvCxnSpPr>
        <p:spPr bwMode="auto">
          <a:xfrm flipV="1">
            <a:off x="2667000" y="2514600"/>
            <a:ext cx="914400" cy="838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1" name="Straight Arrow Connector 79"/>
          <p:cNvCxnSpPr>
            <a:cxnSpLocks noChangeShapeType="1"/>
          </p:cNvCxnSpPr>
          <p:nvPr/>
        </p:nvCxnSpPr>
        <p:spPr bwMode="auto">
          <a:xfrm>
            <a:off x="4495800" y="5181600"/>
            <a:ext cx="13716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2" name="Straight Arrow Connector 82"/>
          <p:cNvCxnSpPr>
            <a:cxnSpLocks noChangeShapeType="1"/>
          </p:cNvCxnSpPr>
          <p:nvPr/>
        </p:nvCxnSpPr>
        <p:spPr bwMode="auto">
          <a:xfrm>
            <a:off x="4495800" y="2284413"/>
            <a:ext cx="1371600" cy="1587"/>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3" name="Straight Arrow Connector 83"/>
          <p:cNvCxnSpPr>
            <a:cxnSpLocks noChangeShapeType="1"/>
          </p:cNvCxnSpPr>
          <p:nvPr/>
        </p:nvCxnSpPr>
        <p:spPr bwMode="auto">
          <a:xfrm rot="5400000" flipH="1" flipV="1">
            <a:off x="4152900" y="3009900"/>
            <a:ext cx="2133600" cy="1600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4" name="Straight Arrow Connector 85"/>
          <p:cNvCxnSpPr>
            <a:cxnSpLocks noChangeShapeType="1"/>
          </p:cNvCxnSpPr>
          <p:nvPr/>
        </p:nvCxnSpPr>
        <p:spPr bwMode="auto">
          <a:xfrm rot="10800000">
            <a:off x="2743200" y="3657600"/>
            <a:ext cx="3200400" cy="1219200"/>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5" name="Straight Arrow Connector 87"/>
          <p:cNvCxnSpPr>
            <a:cxnSpLocks noChangeShapeType="1"/>
          </p:cNvCxnSpPr>
          <p:nvPr/>
        </p:nvCxnSpPr>
        <p:spPr bwMode="auto">
          <a:xfrm rot="5400000" flipH="1" flipV="1">
            <a:off x="3201194" y="3734594"/>
            <a:ext cx="1981200" cy="1588"/>
          </a:xfrm>
          <a:prstGeom prst="straightConnector1">
            <a:avLst/>
          </a:prstGeom>
          <a:ln>
            <a:tailEnd type="arrow" w="med" len="med"/>
          </a:ln>
        </p:spPr>
        <p:style>
          <a:lnRef idx="2">
            <a:schemeClr val="dk1"/>
          </a:lnRef>
          <a:fillRef idx="0">
            <a:schemeClr val="dk1"/>
          </a:fillRef>
          <a:effectRef idx="1">
            <a:schemeClr val="dk1"/>
          </a:effectRef>
          <a:fontRef idx="minor">
            <a:schemeClr val="tx1"/>
          </a:fontRef>
        </p:style>
      </p:cxnSp>
      <p:cxnSp>
        <p:nvCxnSpPr>
          <p:cNvPr id="36" name="Straight Arrow Connector 89"/>
          <p:cNvCxnSpPr>
            <a:cxnSpLocks noChangeShapeType="1"/>
          </p:cNvCxnSpPr>
          <p:nvPr/>
        </p:nvCxnSpPr>
        <p:spPr bwMode="auto">
          <a:xfrm rot="16200000" flipH="1">
            <a:off x="28186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7" name="Straight Arrow Connector 90"/>
          <p:cNvCxnSpPr>
            <a:cxnSpLocks noChangeShapeType="1"/>
          </p:cNvCxnSpPr>
          <p:nvPr/>
        </p:nvCxnSpPr>
        <p:spPr bwMode="auto">
          <a:xfrm rot="5400000" flipH="1" flipV="1">
            <a:off x="5563394" y="3734594"/>
            <a:ext cx="1981200" cy="1588"/>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cxnSp>
        <p:nvCxnSpPr>
          <p:cNvPr id="38" name="Straight Arrow Connector 91"/>
          <p:cNvCxnSpPr>
            <a:cxnSpLocks noChangeShapeType="1"/>
          </p:cNvCxnSpPr>
          <p:nvPr/>
        </p:nvCxnSpPr>
        <p:spPr bwMode="auto">
          <a:xfrm rot="16200000" flipH="1">
            <a:off x="5180807" y="3733006"/>
            <a:ext cx="1981200" cy="1587"/>
          </a:xfrm>
          <a:prstGeom prst="straightConnector1">
            <a:avLst/>
          </a:prstGeom>
          <a:ln w="15875">
            <a:tailEnd type="arrow" w="med" len="med"/>
          </a:ln>
        </p:spPr>
        <p:style>
          <a:lnRef idx="2">
            <a:schemeClr val="dk1"/>
          </a:lnRef>
          <a:fillRef idx="0">
            <a:schemeClr val="dk1"/>
          </a:fillRef>
          <a:effectRef idx="1">
            <a:schemeClr val="dk1"/>
          </a:effectRef>
          <a:fontRef idx="minor">
            <a:schemeClr val="tx1"/>
          </a:fontRef>
        </p:style>
      </p:cxnSp>
      <p:sp>
        <p:nvSpPr>
          <p:cNvPr id="39" name="TextBox 17"/>
          <p:cNvSpPr txBox="1">
            <a:spLocks noChangeArrowheads="1"/>
          </p:cNvSpPr>
          <p:nvPr/>
        </p:nvSpPr>
        <p:spPr bwMode="auto">
          <a:xfrm>
            <a:off x="2743200" y="2667000"/>
            <a:ext cx="396262" cy="369332"/>
          </a:xfrm>
          <a:prstGeom prst="rect">
            <a:avLst/>
          </a:prstGeom>
          <a:noFill/>
          <a:ln w="9525">
            <a:noFill/>
            <a:miter lim="800000"/>
          </a:ln>
        </p:spPr>
        <p:txBody>
          <a:bodyPr wrap="none">
            <a:spAutoFit/>
          </a:bodyPr>
          <a:lstStyle/>
          <a:p>
            <a:r>
              <a:rPr lang="en-US" b="0" dirty="0">
                <a:solidFill>
                  <a:schemeClr val="tx2"/>
                </a:solidFill>
              </a:rPr>
              <a:t>10</a:t>
            </a:r>
            <a:endParaRPr lang="en-US" b="0" dirty="0">
              <a:solidFill>
                <a:schemeClr val="tx2"/>
              </a:solidFill>
            </a:endParaRPr>
          </a:p>
        </p:txBody>
      </p:sp>
      <p:sp>
        <p:nvSpPr>
          <p:cNvPr id="40" name="TextBox 18"/>
          <p:cNvSpPr txBox="1">
            <a:spLocks noChangeArrowheads="1"/>
          </p:cNvSpPr>
          <p:nvPr/>
        </p:nvSpPr>
        <p:spPr bwMode="auto">
          <a:xfrm>
            <a:off x="2825750" y="4310063"/>
            <a:ext cx="290464" cy="369332"/>
          </a:xfrm>
          <a:prstGeom prst="rect">
            <a:avLst/>
          </a:prstGeom>
          <a:noFill/>
          <a:ln w="9525">
            <a:noFill/>
            <a:miter lim="800000"/>
          </a:ln>
        </p:spPr>
        <p:txBody>
          <a:bodyPr wrap="none">
            <a:spAutoFit/>
          </a:bodyPr>
          <a:lstStyle/>
          <a:p>
            <a:r>
              <a:rPr lang="en-US" b="0">
                <a:solidFill>
                  <a:schemeClr val="tx2"/>
                </a:solidFill>
              </a:rPr>
              <a:t>5</a:t>
            </a:r>
            <a:endParaRPr lang="en-US" b="0">
              <a:solidFill>
                <a:schemeClr val="tx2"/>
              </a:solidFill>
            </a:endParaRPr>
          </a:p>
        </p:txBody>
      </p:sp>
      <p:sp>
        <p:nvSpPr>
          <p:cNvPr id="41" name="TextBox 19"/>
          <p:cNvSpPr txBox="1">
            <a:spLocks noChangeArrowheads="1"/>
          </p:cNvSpPr>
          <p:nvPr/>
        </p:nvSpPr>
        <p:spPr bwMode="auto">
          <a:xfrm>
            <a:off x="3505200" y="3429000"/>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2" name="TextBox 20"/>
          <p:cNvSpPr txBox="1">
            <a:spLocks noChangeArrowheads="1"/>
          </p:cNvSpPr>
          <p:nvPr/>
        </p:nvSpPr>
        <p:spPr bwMode="auto">
          <a:xfrm>
            <a:off x="4197350" y="3429000"/>
            <a:ext cx="290464" cy="369332"/>
          </a:xfrm>
          <a:prstGeom prst="rect">
            <a:avLst/>
          </a:prstGeom>
          <a:noFill/>
          <a:ln w="9525">
            <a:noFill/>
            <a:miter lim="800000"/>
          </a:ln>
        </p:spPr>
        <p:txBody>
          <a:bodyPr wrap="none">
            <a:spAutoFit/>
          </a:bodyPr>
          <a:lstStyle/>
          <a:p>
            <a:r>
              <a:rPr lang="en-US" b="0" dirty="0">
                <a:solidFill>
                  <a:schemeClr val="tx2"/>
                </a:solidFill>
              </a:rPr>
              <a:t>3</a:t>
            </a:r>
            <a:endParaRPr lang="en-US" b="0" dirty="0">
              <a:solidFill>
                <a:schemeClr val="tx2"/>
              </a:solidFill>
            </a:endParaRPr>
          </a:p>
        </p:txBody>
      </p:sp>
      <p:sp>
        <p:nvSpPr>
          <p:cNvPr id="43" name="TextBox 23"/>
          <p:cNvSpPr txBox="1">
            <a:spLocks noChangeArrowheads="1"/>
          </p:cNvSpPr>
          <p:nvPr/>
        </p:nvSpPr>
        <p:spPr bwMode="auto">
          <a:xfrm>
            <a:off x="4953000" y="5224463"/>
            <a:ext cx="290464" cy="369332"/>
          </a:xfrm>
          <a:prstGeom prst="rect">
            <a:avLst/>
          </a:prstGeom>
          <a:noFill/>
          <a:ln w="9525">
            <a:noFill/>
            <a:miter lim="800000"/>
          </a:ln>
        </p:spPr>
        <p:txBody>
          <a:bodyPr wrap="none">
            <a:spAutoFit/>
          </a:bodyPr>
          <a:lstStyle/>
          <a:p>
            <a:r>
              <a:rPr lang="en-US" b="0" dirty="0">
                <a:solidFill>
                  <a:schemeClr val="tx2"/>
                </a:solidFill>
              </a:rPr>
              <a:t>2</a:t>
            </a:r>
            <a:endParaRPr lang="en-US" b="0" dirty="0">
              <a:solidFill>
                <a:schemeClr val="tx2"/>
              </a:solidFill>
            </a:endParaRPr>
          </a:p>
        </p:txBody>
      </p:sp>
      <p:sp>
        <p:nvSpPr>
          <p:cNvPr id="44" name="TextBox 24"/>
          <p:cNvSpPr txBox="1">
            <a:spLocks noChangeArrowheads="1"/>
          </p:cNvSpPr>
          <p:nvPr/>
        </p:nvSpPr>
        <p:spPr bwMode="auto">
          <a:xfrm>
            <a:off x="4953000" y="1905000"/>
            <a:ext cx="290464" cy="369332"/>
          </a:xfrm>
          <a:prstGeom prst="rect">
            <a:avLst/>
          </a:prstGeom>
          <a:noFill/>
          <a:ln w="9525">
            <a:noFill/>
            <a:miter lim="800000"/>
          </a:ln>
        </p:spPr>
        <p:txBody>
          <a:bodyPr wrap="none">
            <a:spAutoFit/>
          </a:bodyPr>
          <a:lstStyle/>
          <a:p>
            <a:r>
              <a:rPr lang="en-US" b="0" dirty="0">
                <a:solidFill>
                  <a:schemeClr val="tx2"/>
                </a:solidFill>
              </a:rPr>
              <a:t>1</a:t>
            </a:r>
            <a:endParaRPr lang="en-US" b="0" dirty="0">
              <a:solidFill>
                <a:schemeClr val="tx2"/>
              </a:solidFill>
            </a:endParaRPr>
          </a:p>
        </p:txBody>
      </p:sp>
      <p:sp>
        <p:nvSpPr>
          <p:cNvPr id="45" name="TextBox 25"/>
          <p:cNvSpPr txBox="1">
            <a:spLocks noChangeArrowheads="1"/>
          </p:cNvSpPr>
          <p:nvPr/>
        </p:nvSpPr>
        <p:spPr bwMode="auto">
          <a:xfrm>
            <a:off x="5029200" y="3395663"/>
            <a:ext cx="290464" cy="369332"/>
          </a:xfrm>
          <a:prstGeom prst="rect">
            <a:avLst/>
          </a:prstGeom>
          <a:noFill/>
          <a:ln w="9525">
            <a:noFill/>
            <a:miter lim="800000"/>
          </a:ln>
        </p:spPr>
        <p:txBody>
          <a:bodyPr wrap="none">
            <a:spAutoFit/>
          </a:bodyPr>
          <a:lstStyle/>
          <a:p>
            <a:r>
              <a:rPr lang="en-US" b="0" dirty="0">
                <a:solidFill>
                  <a:schemeClr val="tx2"/>
                </a:solidFill>
              </a:rPr>
              <a:t>9</a:t>
            </a:r>
            <a:endParaRPr lang="en-US" b="0" dirty="0">
              <a:solidFill>
                <a:schemeClr val="tx2"/>
              </a:solidFill>
            </a:endParaRPr>
          </a:p>
        </p:txBody>
      </p:sp>
      <p:sp>
        <p:nvSpPr>
          <p:cNvPr id="46" name="TextBox 26"/>
          <p:cNvSpPr txBox="1">
            <a:spLocks noChangeArrowheads="1"/>
          </p:cNvSpPr>
          <p:nvPr/>
        </p:nvSpPr>
        <p:spPr bwMode="auto">
          <a:xfrm>
            <a:off x="5340350" y="4267200"/>
            <a:ext cx="290464" cy="369332"/>
          </a:xfrm>
          <a:prstGeom prst="rect">
            <a:avLst/>
          </a:prstGeom>
          <a:noFill/>
          <a:ln w="9525">
            <a:noFill/>
            <a:miter lim="800000"/>
          </a:ln>
        </p:spPr>
        <p:txBody>
          <a:bodyPr wrap="none">
            <a:spAutoFit/>
          </a:bodyPr>
          <a:lstStyle/>
          <a:p>
            <a:r>
              <a:rPr lang="en-US" b="0">
                <a:solidFill>
                  <a:schemeClr val="tx2"/>
                </a:solidFill>
              </a:rPr>
              <a:t>7</a:t>
            </a:r>
            <a:endParaRPr lang="en-US" b="0">
              <a:solidFill>
                <a:schemeClr val="tx2"/>
              </a:solidFill>
            </a:endParaRPr>
          </a:p>
        </p:txBody>
      </p:sp>
      <p:sp>
        <p:nvSpPr>
          <p:cNvPr id="47" name="TextBox 27"/>
          <p:cNvSpPr txBox="1">
            <a:spLocks noChangeArrowheads="1"/>
          </p:cNvSpPr>
          <p:nvPr/>
        </p:nvSpPr>
        <p:spPr bwMode="auto">
          <a:xfrm>
            <a:off x="5867400" y="3429000"/>
            <a:ext cx="290464" cy="369332"/>
          </a:xfrm>
          <a:prstGeom prst="rect">
            <a:avLst/>
          </a:prstGeom>
          <a:noFill/>
          <a:ln w="9525">
            <a:noFill/>
            <a:miter lim="800000"/>
          </a:ln>
        </p:spPr>
        <p:txBody>
          <a:bodyPr wrap="none">
            <a:spAutoFit/>
          </a:bodyPr>
          <a:lstStyle/>
          <a:p>
            <a:r>
              <a:rPr lang="en-US" b="0" dirty="0">
                <a:solidFill>
                  <a:schemeClr val="tx2"/>
                </a:solidFill>
              </a:rPr>
              <a:t>4</a:t>
            </a:r>
            <a:endParaRPr lang="en-US" b="0" dirty="0">
              <a:solidFill>
                <a:schemeClr val="tx2"/>
              </a:solidFill>
            </a:endParaRPr>
          </a:p>
        </p:txBody>
      </p:sp>
      <p:sp>
        <p:nvSpPr>
          <p:cNvPr id="48" name="TextBox 28"/>
          <p:cNvSpPr txBox="1">
            <a:spLocks noChangeArrowheads="1"/>
          </p:cNvSpPr>
          <p:nvPr/>
        </p:nvSpPr>
        <p:spPr bwMode="auto">
          <a:xfrm>
            <a:off x="6559550" y="3429000"/>
            <a:ext cx="290464" cy="369332"/>
          </a:xfrm>
          <a:prstGeom prst="rect">
            <a:avLst/>
          </a:prstGeom>
          <a:noFill/>
          <a:ln w="9525">
            <a:noFill/>
            <a:miter lim="800000"/>
          </a:ln>
        </p:spPr>
        <p:txBody>
          <a:bodyPr wrap="none">
            <a:spAutoFit/>
          </a:bodyPr>
          <a:lstStyle/>
          <a:p>
            <a:r>
              <a:rPr lang="en-US" b="0" dirty="0">
                <a:solidFill>
                  <a:schemeClr val="tx2"/>
                </a:solidFill>
              </a:rPr>
              <a:t>6</a:t>
            </a:r>
            <a:endParaRPr lang="en-US" b="0" dirty="0">
              <a:solidFill>
                <a:schemeClr val="tx2"/>
              </a:solidFill>
            </a:endParaRPr>
          </a:p>
        </p:txBody>
      </p:sp>
      <p:sp>
        <p:nvSpPr>
          <p:cNvPr id="50" name="Title 1"/>
          <p:cNvSpPr>
            <a:spLocks noGrp="1"/>
          </p:cNvSpPr>
          <p:nvPr>
            <p:ph type="title"/>
          </p:nvPr>
        </p:nvSpPr>
        <p:spPr>
          <a:xfrm>
            <a:off x="914400" y="274638"/>
            <a:ext cx="7772400" cy="939784"/>
          </a:xfrm>
        </p:spPr>
        <p:txBody>
          <a:bodyPr>
            <a:normAutofit/>
          </a:bodyPr>
          <a:lstStyle/>
          <a:p>
            <a:r>
              <a:rPr lang="en-US" sz="3600" dirty="0" err="1" smtClean="0"/>
              <a:t>Dijkstra</a:t>
            </a:r>
            <a:r>
              <a:rPr lang="zh-CN" altLang="en-US" sz="3600" dirty="0" smtClean="0"/>
              <a:t>最短路径算法</a:t>
            </a:r>
            <a:endParaRPr lang="en-US" sz="3600" dirty="0" smtClean="0"/>
          </a:p>
        </p:txBody>
      </p:sp>
    </p:spTree>
  </p:cSld>
  <p:clrMapOvr>
    <a:masterClrMapping/>
  </p:clrMapOvr>
  <p:transition>
    <p:cover dir="rd"/>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274638"/>
            <a:ext cx="7772400" cy="868346"/>
          </a:xfrm>
        </p:spPr>
        <p:txBody>
          <a:bodyPr>
            <a:normAutofit/>
          </a:bodyPr>
          <a:lstStyle/>
          <a:p>
            <a:r>
              <a:rPr lang="en-US" altLang="zh-CN" sz="3600" dirty="0" err="1" smtClean="0"/>
              <a:t>Dijkstra</a:t>
            </a:r>
            <a:r>
              <a:rPr lang="zh-CN" altLang="en-US" sz="3600" dirty="0" smtClean="0"/>
              <a:t>最短路径算法</a:t>
            </a:r>
            <a:endParaRPr lang="zh-CN" altLang="en-US" sz="3600" dirty="0"/>
          </a:p>
        </p:txBody>
      </p:sp>
      <p:pic>
        <p:nvPicPr>
          <p:cNvPr id="4098" name="Picture 2"/>
          <p:cNvPicPr>
            <a:picLocks noGrp="1" noChangeAspect="1" noChangeArrowheads="1"/>
          </p:cNvPicPr>
          <p:nvPr>
            <p:ph sz="quarter" idx="1"/>
          </p:nvPr>
        </p:nvPicPr>
        <p:blipFill>
          <a:blip r:embed="rId1" cstate="print"/>
          <a:srcRect/>
          <a:stretch>
            <a:fillRect/>
          </a:stretch>
        </p:blipFill>
        <p:spPr bwMode="auto">
          <a:xfrm>
            <a:off x="755576" y="1484784"/>
            <a:ext cx="7494571" cy="3116337"/>
          </a:xfrm>
          <a:prstGeom prst="rect">
            <a:avLst/>
          </a:prstGeom>
          <a:noFill/>
          <a:ln w="9525">
            <a:noFill/>
            <a:miter lim="800000"/>
            <a:headEnd/>
            <a:tailEnd/>
          </a:ln>
        </p:spPr>
      </p:pic>
      <p:sp>
        <p:nvSpPr>
          <p:cNvPr id="5" name="TextBox 4"/>
          <p:cNvSpPr txBox="1"/>
          <p:nvPr/>
        </p:nvSpPr>
        <p:spPr>
          <a:xfrm>
            <a:off x="642910" y="4714884"/>
            <a:ext cx="7674076" cy="707886"/>
          </a:xfrm>
          <a:prstGeom prst="rect">
            <a:avLst/>
          </a:prstGeom>
          <a:noFill/>
        </p:spPr>
        <p:txBody>
          <a:bodyPr wrap="square" rtlCol="0">
            <a:spAutoFit/>
          </a:bodyPr>
          <a:lstStyle/>
          <a:p>
            <a:pPr marL="342900" indent="-342900">
              <a:buAutoNum type="arabicPeriod"/>
            </a:pPr>
            <a:r>
              <a:rPr lang="en-US" altLang="zh-CN" sz="2000" dirty="0" err="1" smtClean="0">
                <a:latin typeface="Franklin Gothic Book" panose="020B0503020102020204" pitchFamily="34" charset="0"/>
                <a:ea typeface="黑体" panose="02010609060101010101" pitchFamily="2" charset="-122"/>
              </a:rPr>
              <a:t>Dijkstra</a:t>
            </a:r>
            <a:r>
              <a:rPr lang="zh-CN" altLang="en-US" sz="2000" dirty="0" smtClean="0">
                <a:latin typeface="Franklin Gothic Book" panose="020B0503020102020204" pitchFamily="34" charset="0"/>
                <a:ea typeface="黑体" panose="02010609060101010101" pitchFamily="2" charset="-122"/>
              </a:rPr>
              <a:t>最短路径基于维持一个全局的优先队列</a:t>
            </a:r>
            <a:endParaRPr lang="en-US" altLang="zh-CN" sz="2000" dirty="0" smtClean="0">
              <a:latin typeface="Franklin Gothic Book" panose="020B0503020102020204" pitchFamily="34" charset="0"/>
              <a:ea typeface="黑体" panose="02010609060101010101" pitchFamily="2" charset="-122"/>
            </a:endParaRPr>
          </a:p>
          <a:p>
            <a:pPr marL="342900" indent="-342900">
              <a:buAutoNum type="arabicPeriod"/>
            </a:pPr>
            <a:r>
              <a:rPr lang="zh-CN" altLang="en-US" sz="2000" dirty="0" smtClean="0">
                <a:latin typeface="Franklin Gothic Book" panose="020B0503020102020204" pitchFamily="34" charset="0"/>
                <a:ea typeface="黑体" panose="02010609060101010101" pitchFamily="2" charset="-122"/>
              </a:rPr>
              <a:t>每次迭代都是从队列中找出距离最小的点，并更新它可到达的点。</a:t>
            </a:r>
            <a:endParaRPr lang="en-US" altLang="zh-CN" sz="2000" dirty="0" smtClean="0">
              <a:latin typeface="Franklin Gothic Book" panose="020B0503020102020204" pitchFamily="34" charset="0"/>
              <a:ea typeface="黑体" panose="02010609060101010101" pitchFamily="2" charset="-122"/>
            </a:endParaRPr>
          </a:p>
        </p:txBody>
      </p:sp>
      <p:sp>
        <p:nvSpPr>
          <p:cNvPr id="6" name="Rectangle 5"/>
          <p:cNvSpPr/>
          <p:nvPr/>
        </p:nvSpPr>
        <p:spPr>
          <a:xfrm>
            <a:off x="571472" y="5422597"/>
            <a:ext cx="8215370" cy="1015663"/>
          </a:xfrm>
          <a:prstGeom prst="rect">
            <a:avLst/>
          </a:prstGeom>
        </p:spPr>
        <p:txBody>
          <a:bodyPr wrap="square">
            <a:spAutoFit/>
          </a:bodyPr>
          <a:lstStyle/>
          <a:p>
            <a:pPr marL="342900" indent="-342900"/>
            <a:r>
              <a:rPr lang="zh-CN" altLang="en-US" sz="2000" dirty="0" smtClean="0">
                <a:solidFill>
                  <a:srgbClr val="FF3399"/>
                </a:solidFill>
                <a:latin typeface="Franklin Gothic Book" panose="020B0503020102020204" pitchFamily="34" charset="0"/>
                <a:ea typeface="黑体" panose="02010609060101010101" pitchFamily="2" charset="-122"/>
              </a:rPr>
              <a:t>存在问题：在集群分布处理环境下难以维持全局的优先队列，因而基于单机的</a:t>
            </a:r>
            <a:r>
              <a:rPr lang="en-US" altLang="zh-CN" sz="2000" dirty="0" err="1" smtClean="0">
                <a:solidFill>
                  <a:srgbClr val="FF3399"/>
                </a:solidFill>
                <a:latin typeface="Franklin Gothic Book" panose="020B0503020102020204" pitchFamily="34" charset="0"/>
                <a:ea typeface="黑体" panose="02010609060101010101" pitchFamily="2" charset="-122"/>
              </a:rPr>
              <a:t>Dijkstra</a:t>
            </a:r>
            <a:r>
              <a:rPr lang="zh-CN" altLang="en-US" sz="2000" dirty="0" smtClean="0">
                <a:solidFill>
                  <a:srgbClr val="FF3399"/>
                </a:solidFill>
                <a:latin typeface="Franklin Gothic Book" panose="020B0503020102020204" pitchFamily="34" charset="0"/>
                <a:ea typeface="黑体" panose="02010609060101010101" pitchFamily="2" charset="-122"/>
              </a:rPr>
              <a:t>算法无法实现</a:t>
            </a:r>
            <a:r>
              <a:rPr lang="en-US" altLang="zh-CN" sz="2000" dirty="0" err="1" smtClean="0">
                <a:solidFill>
                  <a:srgbClr val="FF3399"/>
                </a:solidFill>
                <a:latin typeface="Franklin Gothic Book" panose="020B0503020102020204" pitchFamily="34" charset="0"/>
                <a:ea typeface="黑体" panose="02010609060101010101" pitchFamily="2" charset="-122"/>
              </a:rPr>
              <a:t>MapReduce</a:t>
            </a:r>
            <a:r>
              <a:rPr lang="zh-CN" altLang="en-US" sz="2000" dirty="0" smtClean="0">
                <a:solidFill>
                  <a:srgbClr val="FF3399"/>
                </a:solidFill>
                <a:latin typeface="Franklin Gothic Book" panose="020B0503020102020204" pitchFamily="34" charset="0"/>
                <a:ea typeface="黑体" panose="02010609060101010101" pitchFamily="2" charset="-122"/>
              </a:rPr>
              <a:t>并行化</a:t>
            </a:r>
            <a:endParaRPr lang="en-US" altLang="zh-CN" sz="2000" dirty="0" smtClean="0">
              <a:solidFill>
                <a:srgbClr val="FF3399"/>
              </a:solidFill>
              <a:latin typeface="Franklin Gothic Book" panose="020B0503020102020204" pitchFamily="34" charset="0"/>
              <a:ea typeface="黑体" panose="02010609060101010101" pitchFamily="2" charset="-122"/>
            </a:endParaRPr>
          </a:p>
          <a:p>
            <a:pPr marL="342900" indent="-342900"/>
            <a:r>
              <a:rPr lang="zh-CN" altLang="en-US" sz="2000" dirty="0" smtClean="0">
                <a:solidFill>
                  <a:srgbClr val="00B050"/>
                </a:solidFill>
                <a:latin typeface="Franklin Gothic Book" panose="020B0503020102020204" pitchFamily="34" charset="0"/>
                <a:ea typeface="黑体" panose="02010609060101010101" pitchFamily="2" charset="-122"/>
              </a:rPr>
              <a:t>解决方法：可以基于并行的广度优先遍历来解决最短路径问题。</a:t>
            </a:r>
            <a:endParaRPr lang="en-US" altLang="zh-CN" sz="2000" dirty="0" smtClean="0">
              <a:solidFill>
                <a:srgbClr val="00B050"/>
              </a:solidFill>
              <a:latin typeface="Franklin Gothic Book" panose="020B0503020102020204" pitchFamily="34" charset="0"/>
              <a:ea typeface="黑体" panose="02010609060101010101" pitchFamily="2" charset="-122"/>
            </a:endParaRPr>
          </a:p>
        </p:txBody>
      </p:sp>
    </p:spTree>
  </p:cSld>
  <p:clrMapOvr>
    <a:masterClrMapping/>
  </p:clrMapOvr>
  <p:transition>
    <p:cover dir="rd"/>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57224" y="142852"/>
            <a:ext cx="7772400" cy="1000132"/>
          </a:xfrm>
        </p:spPr>
        <p:txBody>
          <a:bodyPr>
            <a:normAutofit/>
          </a:bodyPr>
          <a:lstStyle/>
          <a:p>
            <a:r>
              <a:rPr lang="zh-CN" altLang="en-US" sz="3600" dirty="0" smtClean="0"/>
              <a:t>广度优先遍历的并行化</a:t>
            </a:r>
            <a:endParaRPr lang="zh-CN" altLang="en-US" sz="3600" dirty="0"/>
          </a:p>
        </p:txBody>
      </p:sp>
      <p:pic>
        <p:nvPicPr>
          <p:cNvPr id="1026" name="Picture 2"/>
          <p:cNvPicPr>
            <a:picLocks noGrp="1" noChangeAspect="1" noChangeArrowheads="1"/>
          </p:cNvPicPr>
          <p:nvPr>
            <p:ph sz="quarter" idx="1"/>
          </p:nvPr>
        </p:nvPicPr>
        <p:blipFill>
          <a:blip r:embed="rId1" cstate="print"/>
          <a:srcRect/>
          <a:stretch>
            <a:fillRect/>
          </a:stretch>
        </p:blipFill>
        <p:spPr bwMode="auto">
          <a:xfrm>
            <a:off x="755576" y="1340768"/>
            <a:ext cx="5671840" cy="2524591"/>
          </a:xfrm>
          <a:prstGeom prst="rect">
            <a:avLst/>
          </a:prstGeom>
          <a:noFill/>
          <a:ln w="9525">
            <a:noFill/>
            <a:miter lim="800000"/>
            <a:headEnd/>
            <a:tailEnd/>
          </a:ln>
        </p:spPr>
      </p:pic>
      <p:sp>
        <p:nvSpPr>
          <p:cNvPr id="5" name="TextBox 4"/>
          <p:cNvSpPr txBox="1"/>
          <p:nvPr/>
        </p:nvSpPr>
        <p:spPr>
          <a:xfrm>
            <a:off x="683568" y="3933056"/>
            <a:ext cx="8174712" cy="1938992"/>
          </a:xfrm>
          <a:prstGeom prst="rect">
            <a:avLst/>
          </a:prstGeom>
          <a:noFill/>
        </p:spPr>
        <p:txBody>
          <a:bodyPr wrap="square" rtlCol="0">
            <a:spAutoFit/>
          </a:bodyPr>
          <a:lstStyle/>
          <a:p>
            <a:r>
              <a:rPr lang="en-US" altLang="zh-CN" sz="2400" dirty="0" smtClean="0">
                <a:latin typeface="Franklin Gothic Book" panose="020B0503020102020204" pitchFamily="34" charset="0"/>
                <a:ea typeface="黑体" panose="02010609060101010101" pitchFamily="2" charset="-122"/>
              </a:rPr>
              <a:t>1.</a:t>
            </a:r>
            <a:r>
              <a:rPr lang="zh-CN" altLang="en-US" sz="2400" dirty="0" smtClean="0">
                <a:latin typeface="Franklin Gothic Book" panose="020B0503020102020204" pitchFamily="34" charset="0"/>
                <a:ea typeface="黑体" panose="02010609060101010101" pitchFamily="2" charset="-122"/>
              </a:rPr>
              <a:t>同一层之间的节点可并行执行；</a:t>
            </a:r>
            <a:endParaRPr lang="en-US" altLang="zh-CN" sz="2400" dirty="0" smtClean="0">
              <a:latin typeface="Franklin Gothic Book" panose="020B0503020102020204" pitchFamily="34" charset="0"/>
              <a:ea typeface="黑体" panose="02010609060101010101" pitchFamily="2" charset="-122"/>
            </a:endParaRPr>
          </a:p>
          <a:p>
            <a:r>
              <a:rPr lang="en-US" altLang="zh-CN" sz="2400" dirty="0" smtClean="0">
                <a:latin typeface="Franklin Gothic Book" panose="020B0503020102020204" pitchFamily="34" charset="0"/>
                <a:ea typeface="黑体" panose="02010609060101010101" pitchFamily="2" charset="-122"/>
              </a:rPr>
              <a:t>2.</a:t>
            </a:r>
            <a:r>
              <a:rPr lang="zh-CN" altLang="en-US" sz="2400" dirty="0" smtClean="0">
                <a:latin typeface="Franklin Gothic Book" panose="020B0503020102020204" pitchFamily="34" charset="0"/>
                <a:ea typeface="黑体" panose="02010609060101010101" pitchFamily="2" charset="-122"/>
              </a:rPr>
              <a:t>每一趟</a:t>
            </a:r>
            <a:r>
              <a:rPr lang="en-US" altLang="zh-CN" sz="2400" dirty="0" err="1" smtClean="0">
                <a:latin typeface="Franklin Gothic Book" panose="020B0503020102020204" pitchFamily="34" charset="0"/>
                <a:ea typeface="黑体" panose="02010609060101010101" pitchFamily="2" charset="-122"/>
              </a:rPr>
              <a:t>MapReduce</a:t>
            </a:r>
            <a:r>
              <a:rPr lang="zh-CN" altLang="en-US" sz="2400" dirty="0" smtClean="0">
                <a:latin typeface="Franklin Gothic Book" panose="020B0503020102020204" pitchFamily="34" charset="0"/>
                <a:ea typeface="黑体" panose="02010609060101010101" pitchFamily="2" charset="-122"/>
              </a:rPr>
              <a:t>过程处理一层；</a:t>
            </a:r>
            <a:endParaRPr lang="en-US" altLang="zh-CN" sz="2400" dirty="0" smtClean="0">
              <a:latin typeface="Franklin Gothic Book" panose="020B0503020102020204" pitchFamily="34" charset="0"/>
              <a:ea typeface="黑体" panose="02010609060101010101" pitchFamily="2" charset="-122"/>
            </a:endParaRPr>
          </a:p>
          <a:p>
            <a:pPr marL="263525" indent="-263525"/>
            <a:r>
              <a:rPr lang="en-US" altLang="zh-CN" sz="2400" dirty="0" smtClean="0">
                <a:latin typeface="Franklin Gothic Book" panose="020B0503020102020204" pitchFamily="34" charset="0"/>
                <a:ea typeface="黑体" panose="02010609060101010101" pitchFamily="2" charset="-122"/>
              </a:rPr>
              <a:t>3.</a:t>
            </a:r>
            <a:r>
              <a:rPr lang="zh-CN" altLang="en-US" sz="2400" dirty="0" smtClean="0">
                <a:latin typeface="Franklin Gothic Book" panose="020B0503020102020204" pitchFamily="34" charset="0"/>
                <a:ea typeface="黑体" panose="02010609060101010101" pitchFamily="2" charset="-122"/>
              </a:rPr>
              <a:t>初始化：起始顶点的距离为</a:t>
            </a:r>
            <a:r>
              <a:rPr lang="en-US" altLang="zh-CN" sz="2400" dirty="0" smtClean="0">
                <a:latin typeface="Franklin Gothic Book" panose="020B0503020102020204" pitchFamily="34" charset="0"/>
                <a:ea typeface="黑体" panose="02010609060101010101" pitchFamily="2" charset="-122"/>
              </a:rPr>
              <a:t>0</a:t>
            </a:r>
            <a:r>
              <a:rPr lang="zh-CN" altLang="en-US" sz="2400" dirty="0" smtClean="0">
                <a:latin typeface="Franklin Gothic Book" panose="020B0503020102020204" pitchFamily="34" charset="0"/>
                <a:ea typeface="黑体" panose="02010609060101010101" pitchFamily="2" charset="-122"/>
              </a:rPr>
              <a:t>，其他顶点到起始顶点的距</a:t>
            </a:r>
            <a:r>
              <a:rPr lang="en-US" altLang="zh-CN" sz="2400" dirty="0" smtClean="0">
                <a:latin typeface="Franklin Gothic Book" panose="020B0503020102020204" pitchFamily="34" charset="0"/>
                <a:ea typeface="黑体" panose="02010609060101010101" pitchFamily="2" charset="-122"/>
              </a:rPr>
              <a:t>d</a:t>
            </a:r>
            <a:r>
              <a:rPr lang="zh-CN" altLang="en-US" sz="2400" dirty="0" smtClean="0">
                <a:latin typeface="Franklin Gothic Book" panose="020B0503020102020204" pitchFamily="34" charset="0"/>
                <a:ea typeface="黑体" panose="02010609060101010101" pitchFamily="2" charset="-122"/>
              </a:rPr>
              <a:t>为无穷大；</a:t>
            </a:r>
            <a:endParaRPr lang="en-US" altLang="zh-CN" sz="2400" dirty="0" smtClean="0">
              <a:latin typeface="Franklin Gothic Book" panose="020B0503020102020204" pitchFamily="34" charset="0"/>
              <a:ea typeface="黑体" panose="02010609060101010101" pitchFamily="2" charset="-122"/>
            </a:endParaRPr>
          </a:p>
          <a:p>
            <a:r>
              <a:rPr lang="en-US" altLang="zh-CN" sz="2400" dirty="0" smtClean="0">
                <a:latin typeface="Franklin Gothic Book" panose="020B0503020102020204" pitchFamily="34" charset="0"/>
                <a:ea typeface="黑体" panose="02010609060101010101" pitchFamily="2" charset="-122"/>
              </a:rPr>
              <a:t>4.</a:t>
            </a:r>
            <a:r>
              <a:rPr lang="zh-CN" altLang="en-US" sz="2400" dirty="0" smtClean="0">
                <a:latin typeface="Franklin Gothic Book" panose="020B0503020102020204" pitchFamily="34" charset="0"/>
                <a:ea typeface="黑体" panose="02010609060101010101" pitchFamily="2" charset="-122"/>
              </a:rPr>
              <a:t>迭代终止：没有距离为无穷大的顶点。</a:t>
            </a:r>
            <a:endParaRPr lang="zh-CN" altLang="en-US" sz="2400" dirty="0">
              <a:latin typeface="Franklin Gothic Book" panose="020B0503020102020204" pitchFamily="34" charset="0"/>
              <a:ea typeface="黑体" panose="02010609060101010101" pitchFamily="2" charset="-122"/>
            </a:endParaRPr>
          </a:p>
        </p:txBody>
      </p:sp>
    </p:spTree>
  </p:cSld>
  <p:clrMapOvr>
    <a:masterClrMapping/>
  </p:clrMapOvr>
  <p:transition>
    <p:cover dir="rd"/>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0039" y="269537"/>
            <a:ext cx="7345436" cy="576262"/>
          </a:xfrm>
        </p:spPr>
        <p:txBody>
          <a:bodyPr>
            <a:normAutofit fontScale="90000"/>
          </a:bodyPr>
          <a:lstStyle/>
          <a:p>
            <a:r>
              <a:rPr lang="zh-CN" altLang="en-US" dirty="0" smtClean="0"/>
              <a:t>广度优先遍历的</a:t>
            </a:r>
            <a:r>
              <a:rPr lang="en-US" altLang="zh-CN" dirty="0" err="1" smtClean="0"/>
              <a:t>MapReduce</a:t>
            </a:r>
            <a:r>
              <a:rPr lang="zh-CN" altLang="en-US" dirty="0" smtClean="0"/>
              <a:t>实现</a:t>
            </a:r>
            <a:endParaRPr lang="zh-CN" altLang="en-US" dirty="0"/>
          </a:p>
        </p:txBody>
      </p:sp>
      <p:pic>
        <p:nvPicPr>
          <p:cNvPr id="2050" name="Picture 2"/>
          <p:cNvPicPr>
            <a:picLocks noGrp="1" noChangeAspect="1" noChangeArrowheads="1"/>
          </p:cNvPicPr>
          <p:nvPr>
            <p:ph sz="quarter" idx="1"/>
          </p:nvPr>
        </p:nvPicPr>
        <p:blipFill>
          <a:blip r:embed="rId1" cstate="print"/>
          <a:stretch>
            <a:fillRect/>
          </a:stretch>
        </p:blipFill>
        <p:spPr bwMode="auto">
          <a:xfrm>
            <a:off x="922655" y="1558448"/>
            <a:ext cx="7772400" cy="4350704"/>
          </a:xfrm>
          <a:prstGeom prst="rect">
            <a:avLst/>
          </a:prstGeom>
          <a:noFill/>
          <a:ln w="9525">
            <a:noFill/>
            <a:miter lim="800000"/>
            <a:headEnd/>
            <a:tailEnd/>
          </a:ln>
        </p:spPr>
      </p:pic>
    </p:spTree>
  </p:cSld>
  <p:clrMapOvr>
    <a:masterClrMapping/>
  </p:clrMapOvr>
  <p:transition>
    <p:cover dir="rd"/>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785786" y="214290"/>
            <a:ext cx="7772400" cy="928670"/>
          </a:xfrm>
        </p:spPr>
        <p:txBody>
          <a:bodyPr/>
          <a:lstStyle/>
          <a:p>
            <a:r>
              <a:rPr lang="zh-CN" altLang="en-US" dirty="0" smtClean="0"/>
              <a:t>最短路径的并行算法</a:t>
            </a:r>
            <a:endParaRPr lang="zh-CN" altLang="en-US" dirty="0"/>
          </a:p>
        </p:txBody>
      </p:sp>
      <p:sp>
        <p:nvSpPr>
          <p:cNvPr id="8" name="内容占位符 7"/>
          <p:cNvSpPr>
            <a:spLocks noGrp="1"/>
          </p:cNvSpPr>
          <p:nvPr>
            <p:ph sz="quarter" idx="1"/>
          </p:nvPr>
        </p:nvSpPr>
        <p:spPr/>
        <p:txBody>
          <a:bodyPr>
            <a:normAutofit/>
          </a:bodyPr>
          <a:lstStyle/>
          <a:p>
            <a:r>
              <a:rPr lang="zh-CN" altLang="en-US" dirty="0" smtClean="0"/>
              <a:t>并行的最短路径算法</a:t>
            </a:r>
            <a:r>
              <a:rPr lang="zh-CN" altLang="en-US" dirty="0" smtClean="0">
                <a:solidFill>
                  <a:srgbClr val="FF0000"/>
                </a:solidFill>
              </a:rPr>
              <a:t>基于广度优先遍历</a:t>
            </a:r>
            <a:endParaRPr lang="en-US" altLang="zh-CN" dirty="0" smtClean="0">
              <a:solidFill>
                <a:srgbClr val="FF0000"/>
              </a:solidFill>
            </a:endParaRPr>
          </a:p>
          <a:p>
            <a:r>
              <a:rPr lang="zh-CN" altLang="en-US" dirty="0" smtClean="0"/>
              <a:t>与广度优先遍历不同：</a:t>
            </a:r>
            <a:endParaRPr lang="en-US" altLang="zh-CN" dirty="0" smtClean="0"/>
          </a:p>
          <a:p>
            <a:pPr lvl="1"/>
            <a:r>
              <a:rPr lang="zh-CN" altLang="en-US" dirty="0" smtClean="0"/>
              <a:t>终止条件</a:t>
            </a:r>
            <a:endParaRPr lang="en-US" altLang="zh-CN" dirty="0" smtClean="0"/>
          </a:p>
          <a:p>
            <a:pPr lvl="2"/>
            <a:r>
              <a:rPr lang="zh-CN" altLang="en-US" dirty="0" smtClean="0"/>
              <a:t>广度优先：所有节点都更新过一遍；</a:t>
            </a:r>
            <a:endParaRPr lang="en-US" altLang="zh-CN" dirty="0" smtClean="0"/>
          </a:p>
          <a:p>
            <a:pPr lvl="2"/>
            <a:r>
              <a:rPr lang="zh-CN" altLang="en-US" dirty="0" smtClean="0"/>
              <a:t>最短路径：所有节点的距离不再变化；</a:t>
            </a:r>
            <a:endParaRPr lang="en-US" altLang="zh-CN" dirty="0" smtClean="0"/>
          </a:p>
        </p:txBody>
      </p:sp>
      <p:pic>
        <p:nvPicPr>
          <p:cNvPr id="3074" name="Picture 2"/>
          <p:cNvPicPr>
            <a:picLocks noGrp="1" noChangeAspect="1" noChangeArrowheads="1"/>
          </p:cNvPicPr>
          <p:nvPr>
            <p:ph sz="quarter" idx="2"/>
          </p:nvPr>
        </p:nvPicPr>
        <p:blipFill>
          <a:blip r:embed="rId1" cstate="print"/>
          <a:srcRect/>
          <a:stretch>
            <a:fillRect/>
          </a:stretch>
        </p:blipFill>
        <p:spPr bwMode="auto">
          <a:xfrm>
            <a:off x="5148064" y="1556792"/>
            <a:ext cx="2676525" cy="1685925"/>
          </a:xfrm>
          <a:prstGeom prst="rect">
            <a:avLst/>
          </a:prstGeom>
          <a:noFill/>
          <a:ln w="9525">
            <a:noFill/>
            <a:miter lim="800000"/>
            <a:headEnd/>
            <a:tailEnd/>
          </a:ln>
        </p:spPr>
      </p:pic>
      <p:pic>
        <p:nvPicPr>
          <p:cNvPr id="3075" name="Picture 3"/>
          <p:cNvPicPr>
            <a:picLocks noChangeAspect="1" noChangeArrowheads="1"/>
          </p:cNvPicPr>
          <p:nvPr/>
        </p:nvPicPr>
        <p:blipFill>
          <a:blip r:embed="rId2" cstate="print"/>
          <a:srcRect/>
          <a:stretch>
            <a:fillRect/>
          </a:stretch>
        </p:blipFill>
        <p:spPr bwMode="auto">
          <a:xfrm>
            <a:off x="5148064" y="3645024"/>
            <a:ext cx="2752725" cy="1857375"/>
          </a:xfrm>
          <a:prstGeom prst="rect">
            <a:avLst/>
          </a:prstGeom>
          <a:noFill/>
          <a:ln w="9525">
            <a:noFill/>
            <a:miter lim="800000"/>
            <a:headEnd/>
            <a:tailEnd/>
          </a:ln>
        </p:spPr>
      </p:pic>
    </p:spTree>
  </p:cSld>
  <p:clrMapOvr>
    <a:masterClrMapping/>
  </p:clrMapOvr>
  <p:transition>
    <p:cover dir="rd"/>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0707" y="294302"/>
            <a:ext cx="6913388" cy="576262"/>
          </a:xfrm>
        </p:spPr>
        <p:txBody>
          <a:bodyPr>
            <a:normAutofit fontScale="90000"/>
          </a:bodyPr>
          <a:lstStyle/>
          <a:p>
            <a:r>
              <a:rPr lang="zh-CN" altLang="en-US" dirty="0" smtClean="0"/>
              <a:t>基于</a:t>
            </a:r>
            <a:r>
              <a:rPr lang="en-US" altLang="zh-CN" dirty="0" err="1" smtClean="0"/>
              <a:t>MapReduce</a:t>
            </a:r>
            <a:r>
              <a:rPr lang="zh-CN" altLang="en-US" dirty="0" smtClean="0"/>
              <a:t>的图算法总结</a:t>
            </a:r>
            <a:endParaRPr lang="zh-CN" altLang="en-US" dirty="0"/>
          </a:p>
        </p:txBody>
      </p:sp>
      <p:sp>
        <p:nvSpPr>
          <p:cNvPr id="6" name="内容占位符 5"/>
          <p:cNvSpPr>
            <a:spLocks noGrp="1"/>
          </p:cNvSpPr>
          <p:nvPr>
            <p:ph sz="quarter" idx="1"/>
          </p:nvPr>
        </p:nvSpPr>
        <p:spPr/>
        <p:txBody>
          <a:bodyPr/>
          <a:lstStyle/>
          <a:p>
            <a:pPr>
              <a:lnSpc>
                <a:spcPct val="110000"/>
              </a:lnSpc>
            </a:pPr>
            <a:r>
              <a:rPr lang="zh-CN" altLang="en-US" sz="2800" dirty="0" smtClean="0"/>
              <a:t>通常采用邻接表来表示图</a:t>
            </a:r>
            <a:endParaRPr lang="en-US" altLang="zh-CN" sz="2800" dirty="0" smtClean="0"/>
          </a:p>
          <a:p>
            <a:pPr>
              <a:lnSpc>
                <a:spcPct val="110000"/>
              </a:lnSpc>
            </a:pPr>
            <a:r>
              <a:rPr lang="zh-CN" altLang="en-US" sz="2800" dirty="0" smtClean="0"/>
              <a:t>通常将一个完整的图结构，分解成若干个局部的子结构，对每个子结构进行并行处理。</a:t>
            </a:r>
            <a:endParaRPr lang="en-US" altLang="zh-CN" sz="2800" dirty="0" smtClean="0"/>
          </a:p>
          <a:p>
            <a:pPr>
              <a:lnSpc>
                <a:spcPct val="110000"/>
              </a:lnSpc>
            </a:pPr>
            <a:r>
              <a:rPr lang="zh-CN" altLang="en-US" sz="2800" dirty="0" smtClean="0"/>
              <a:t>在</a:t>
            </a:r>
            <a:r>
              <a:rPr lang="en-US" altLang="zh-CN" sz="2800" dirty="0" smtClean="0"/>
              <a:t>map</a:t>
            </a:r>
            <a:r>
              <a:rPr lang="zh-CN" altLang="en-US" sz="2800" dirty="0" smtClean="0"/>
              <a:t>阶段对邻接点产生</a:t>
            </a:r>
            <a:r>
              <a:rPr lang="en-US" altLang="zh-CN" sz="2800" dirty="0" smtClean="0"/>
              <a:t>&lt;</a:t>
            </a:r>
            <a:r>
              <a:rPr lang="en-US" altLang="zh-CN" sz="2800" dirty="0" err="1" smtClean="0"/>
              <a:t>key,value</a:t>
            </a:r>
            <a:r>
              <a:rPr lang="en-US" altLang="zh-CN" sz="2800" dirty="0" smtClean="0"/>
              <a:t>&gt;</a:t>
            </a:r>
            <a:r>
              <a:rPr lang="zh-CN" altLang="en-US" sz="2800" dirty="0" smtClean="0"/>
              <a:t>对，经过</a:t>
            </a:r>
            <a:r>
              <a:rPr lang="en-US" altLang="zh-CN" sz="2800" dirty="0" smtClean="0"/>
              <a:t>Shuffle</a:t>
            </a:r>
            <a:r>
              <a:rPr lang="zh-CN" altLang="en-US" sz="2800" dirty="0" smtClean="0"/>
              <a:t>和</a:t>
            </a:r>
            <a:r>
              <a:rPr lang="en-US" altLang="zh-CN" sz="2800" dirty="0" smtClean="0"/>
              <a:t>sort</a:t>
            </a:r>
            <a:r>
              <a:rPr lang="zh-CN" altLang="en-US" sz="2800" dirty="0" smtClean="0"/>
              <a:t>后，在</a:t>
            </a:r>
            <a:r>
              <a:rPr lang="en-US" altLang="zh-CN" sz="2800" dirty="0" smtClean="0"/>
              <a:t>reduce</a:t>
            </a:r>
            <a:r>
              <a:rPr lang="zh-CN" altLang="en-US" sz="2800" dirty="0" smtClean="0"/>
              <a:t>阶段更新节点信息。</a:t>
            </a:r>
            <a:endParaRPr lang="en-US" altLang="zh-CN" sz="2800" dirty="0" smtClean="0"/>
          </a:p>
          <a:p>
            <a:pPr>
              <a:lnSpc>
                <a:spcPct val="110000"/>
              </a:lnSpc>
            </a:pPr>
            <a:r>
              <a:rPr lang="zh-CN" altLang="en-US" sz="2800" dirty="0" smtClean="0"/>
              <a:t>图算法通常是一个迭代过程，上一步的输出作为下一步的输入，由额外的“</a:t>
            </a:r>
            <a:r>
              <a:rPr lang="en-US" altLang="zh-CN" sz="2800" dirty="0" smtClean="0"/>
              <a:t>driver</a:t>
            </a:r>
            <a:r>
              <a:rPr lang="zh-CN" altLang="en-US" sz="2800" dirty="0" smtClean="0"/>
              <a:t>”控制。</a:t>
            </a:r>
            <a:endParaRPr lang="zh-CN" altLang="en-US" sz="2800" dirty="0"/>
          </a:p>
        </p:txBody>
      </p:sp>
    </p:spTree>
  </p:cSld>
  <p:clrMapOvr>
    <a:masterClrMapping/>
  </p:clrMapOvr>
  <p:transition>
    <p:cover dir="rd"/>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780707" y="294302"/>
            <a:ext cx="6913388" cy="576262"/>
          </a:xfrm>
        </p:spPr>
        <p:txBody>
          <a:bodyPr>
            <a:normAutofit fontScale="90000"/>
          </a:bodyPr>
          <a:lstStyle/>
          <a:p>
            <a:r>
              <a:rPr lang="zh-CN" altLang="en-US" dirty="0"/>
              <a:t>实验提示</a:t>
            </a:r>
            <a:endParaRPr lang="zh-CN" altLang="en-US" dirty="0"/>
          </a:p>
        </p:txBody>
      </p:sp>
      <p:sp>
        <p:nvSpPr>
          <p:cNvPr id="6" name="内容占位符 5"/>
          <p:cNvSpPr>
            <a:spLocks noGrp="1"/>
          </p:cNvSpPr>
          <p:nvPr>
            <p:ph sz="quarter" idx="1"/>
          </p:nvPr>
        </p:nvSpPr>
        <p:spPr/>
        <p:txBody>
          <a:bodyPr/>
          <a:lstStyle/>
          <a:p>
            <a:pPr>
              <a:lnSpc>
                <a:spcPct val="110000"/>
              </a:lnSpc>
            </a:pPr>
            <a:r>
              <a:rPr lang="zh-CN" altLang="en-US" sz="2800" dirty="0" smtClean="0"/>
              <a:t>以数据去重为例</a:t>
            </a:r>
            <a:endParaRPr lang="zh-CN" altLang="en-US" sz="2800" dirty="0" smtClean="0"/>
          </a:p>
          <a:p>
            <a:pPr>
              <a:lnSpc>
                <a:spcPct val="110000"/>
              </a:lnSpc>
            </a:pPr>
            <a:r>
              <a:rPr lang="zh-CN" altLang="en-US" sz="2800" dirty="0"/>
              <a:t>生成测试文件</a:t>
            </a:r>
            <a:r>
              <a:rPr lang="en-US" altLang="zh-CN" sz="2800" dirty="0"/>
              <a:t>file1</a:t>
            </a:r>
            <a:r>
              <a:rPr lang="zh-CN" altLang="en-US" sz="2800" dirty="0"/>
              <a:t>、</a:t>
            </a:r>
            <a:r>
              <a:rPr lang="en-US" altLang="zh-CN" sz="2800" dirty="0"/>
              <a:t>file2</a:t>
            </a:r>
            <a:r>
              <a:rPr lang="zh-CN" altLang="en-US" sz="2800" dirty="0"/>
              <a:t>，并上传到</a:t>
            </a:r>
            <a:r>
              <a:rPr lang="en-US" altLang="zh-CN" sz="2800" dirty="0"/>
              <a:t>/test/input</a:t>
            </a:r>
            <a:r>
              <a:rPr lang="zh-CN" altLang="en-US" sz="2800" dirty="0"/>
              <a:t>上</a:t>
            </a:r>
            <a:endParaRPr lang="zh-CN" altLang="en-US" sz="2800" dirty="0"/>
          </a:p>
          <a:p>
            <a:pPr>
              <a:lnSpc>
                <a:spcPct val="110000"/>
              </a:lnSpc>
            </a:pPr>
            <a:r>
              <a:rPr lang="zh-CN" altLang="en-US" sz="2800" dirty="0"/>
              <a:t>新建</a:t>
            </a:r>
            <a:r>
              <a:rPr lang="en-US" altLang="zh-CN" sz="2800" dirty="0"/>
              <a:t>dedup</a:t>
            </a:r>
            <a:r>
              <a:rPr lang="zh-CN" altLang="en-US" sz="2800" dirty="0"/>
              <a:t>类</a:t>
            </a:r>
            <a:endParaRPr lang="zh-CN" altLang="en-US" sz="2800" dirty="0"/>
          </a:p>
          <a:p>
            <a:pPr>
              <a:lnSpc>
                <a:spcPct val="110000"/>
              </a:lnSpc>
            </a:pPr>
            <a:r>
              <a:rPr lang="en-US" altLang="zh-CN" sz="2800">
                <a:latin typeface="Times New Roman" panose="02020603050405020304" charset="0"/>
                <a:sym typeface="+mn-ea"/>
              </a:rPr>
              <a:t>import</a:t>
            </a:r>
            <a:r>
              <a:rPr lang="zh-CN" altLang="en-US" sz="2800">
                <a:latin typeface="Times New Roman" panose="02020603050405020304" charset="0"/>
                <a:sym typeface="+mn-ea"/>
              </a:rPr>
              <a:t>相关包</a:t>
            </a:r>
            <a:endParaRPr lang="zh-CN" altLang="en-US" sz="2800">
              <a:latin typeface="Times New Roman" panose="02020603050405020304" charset="0"/>
              <a:sym typeface="+mn-ea"/>
            </a:endParaRPr>
          </a:p>
          <a:p>
            <a:pPr>
              <a:lnSpc>
                <a:spcPct val="110000"/>
              </a:lnSpc>
            </a:pPr>
            <a:r>
              <a:rPr lang="zh-CN" altLang="en-US" sz="2800" dirty="0"/>
              <a:t>复制</a:t>
            </a:r>
            <a:r>
              <a:rPr lang="zh-CN" altLang="en-US" sz="2800">
                <a:latin typeface="Times New Roman" panose="02020603050405020304" charset="0"/>
                <a:sym typeface="+mn-ea"/>
              </a:rPr>
              <a:t>Dedup、Reduce类</a:t>
            </a:r>
            <a:endParaRPr lang="zh-CN" altLang="en-US" sz="2800">
              <a:latin typeface="Times New Roman" panose="02020603050405020304" charset="0"/>
              <a:sym typeface="+mn-ea"/>
            </a:endParaRPr>
          </a:p>
          <a:p>
            <a:pPr>
              <a:lnSpc>
                <a:spcPct val="110000"/>
              </a:lnSpc>
            </a:pPr>
            <a:r>
              <a:rPr lang="zh-CN" altLang="en-US" sz="2800">
                <a:latin typeface="Times New Roman" panose="02020603050405020304" charset="0"/>
                <a:sym typeface="+mn-ea"/>
              </a:rPr>
              <a:t>修改</a:t>
            </a:r>
            <a:r>
              <a:rPr lang="en-US" altLang="zh-CN" sz="2800">
                <a:latin typeface="Times New Roman" panose="02020603050405020304" charset="0"/>
                <a:sym typeface="+mn-ea"/>
              </a:rPr>
              <a:t>main</a:t>
            </a:r>
            <a:r>
              <a:rPr lang="zh-CN" altLang="en-US" sz="2800">
                <a:latin typeface="Times New Roman" panose="02020603050405020304" charset="0"/>
                <a:sym typeface="+mn-ea"/>
              </a:rPr>
              <a:t>函数</a:t>
            </a:r>
            <a:endParaRPr lang="zh-CN" altLang="en-US" sz="2800">
              <a:latin typeface="Times New Roman" panose="02020603050405020304" charset="0"/>
              <a:sym typeface="+mn-ea"/>
            </a:endParaRPr>
          </a:p>
          <a:p>
            <a:pPr>
              <a:lnSpc>
                <a:spcPct val="110000"/>
              </a:lnSpc>
            </a:pPr>
            <a:r>
              <a:rPr lang="zh-CN" altLang="en-US" sz="2800">
                <a:latin typeface="Times New Roman" panose="02020603050405020304" charset="0"/>
                <a:sym typeface="+mn-ea"/>
              </a:rPr>
              <a:t>若已有</a:t>
            </a:r>
            <a:r>
              <a:rPr lang="en-US" altLang="zh-CN" sz="2800">
                <a:latin typeface="Times New Roman" panose="02020603050405020304" charset="0"/>
                <a:sym typeface="+mn-ea"/>
              </a:rPr>
              <a:t>output</a:t>
            </a:r>
            <a:r>
              <a:rPr lang="zh-CN" altLang="en-US" sz="2800">
                <a:latin typeface="Times New Roman" panose="02020603050405020304" charset="0"/>
                <a:sym typeface="+mn-ea"/>
              </a:rPr>
              <a:t>目录，删除</a:t>
            </a:r>
            <a:endParaRPr lang="zh-CN" altLang="en-US" sz="2800">
              <a:latin typeface="Times New Roman" panose="02020603050405020304" charset="0"/>
              <a:sym typeface="+mn-ea"/>
            </a:endParaRPr>
          </a:p>
          <a:p>
            <a:pPr>
              <a:lnSpc>
                <a:spcPct val="110000"/>
              </a:lnSpc>
            </a:pPr>
            <a:r>
              <a:rPr lang="zh-CN" altLang="en-US" sz="2800">
                <a:latin typeface="Times New Roman" panose="02020603050405020304" charset="0"/>
                <a:sym typeface="+mn-ea"/>
              </a:rPr>
              <a:t>测试</a:t>
            </a:r>
            <a:endParaRPr lang="zh-CN" altLang="en-US" sz="2800">
              <a:latin typeface="Times New Roman" panose="02020603050405020304" charset="0"/>
              <a:sym typeface="+mn-ea"/>
            </a:endParaRPr>
          </a:p>
          <a:p>
            <a:pPr>
              <a:lnSpc>
                <a:spcPct val="110000"/>
              </a:lnSpc>
            </a:pPr>
            <a:endParaRPr lang="zh-CN" altLang="en-US" sz="2800">
              <a:latin typeface="Times New Roman" panose="02020603050405020304" charset="0"/>
              <a:sym typeface="+mn-ea"/>
            </a:endParaRPr>
          </a:p>
        </p:txBody>
      </p:sp>
    </p:spTree>
  </p:cSld>
  <p:clrMapOvr>
    <a:masterClrMapping/>
  </p:clrMapOvr>
  <p:transition>
    <p:cover dir="rd"/>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1920" y="161925"/>
            <a:ext cx="8138795" cy="575945"/>
          </a:xfrm>
        </p:spPr>
        <p:txBody>
          <a:bodyPr>
            <a:normAutofit fontScale="90000"/>
          </a:bodyPr>
          <a:lstStyle/>
          <a:p>
            <a:r>
              <a:rPr lang="zh-CN" altLang="en-US" dirty="0"/>
              <a:t>实验提示（代码中写明输入输出路径）</a:t>
            </a:r>
            <a:endParaRPr lang="zh-CN" altLang="en-US" dirty="0"/>
          </a:p>
        </p:txBody>
      </p:sp>
      <p:sp>
        <p:nvSpPr>
          <p:cNvPr id="6" name="内容占位符 5"/>
          <p:cNvSpPr>
            <a:spLocks noGrp="1"/>
          </p:cNvSpPr>
          <p:nvPr>
            <p:ph sz="quarter" idx="1"/>
          </p:nvPr>
        </p:nvSpPr>
        <p:spPr/>
        <p:txBody>
          <a:bodyPr/>
          <a:lstStyle/>
          <a:p>
            <a:pPr marL="0" indent="0">
              <a:lnSpc>
                <a:spcPct val="90000"/>
              </a:lnSpc>
              <a:buNone/>
            </a:pPr>
            <a:r>
              <a:rPr lang="zh-CN" altLang="en-US" sz="2000">
                <a:latin typeface="Times New Roman" panose="02020603050405020304" charset="0"/>
                <a:sym typeface="+mn-ea"/>
              </a:rPr>
              <a:t>public static void main(String[] args) throws IOException, ClassNotFoundException, InterruptedException {</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Configuration conf = new Configuration();</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 job = Job.getInstance(conf, "</a:t>
            </a:r>
            <a:r>
              <a:rPr lang="en-US" altLang="zh-CN" sz="2000">
                <a:solidFill>
                  <a:srgbClr val="FF0000"/>
                </a:solidFill>
                <a:latin typeface="Times New Roman" panose="02020603050405020304" charset="0"/>
                <a:sym typeface="+mn-ea"/>
              </a:rPr>
              <a:t>dedup</a:t>
            </a:r>
            <a:r>
              <a:rPr lang="zh-CN" altLang="en-US" sz="2000">
                <a:latin typeface="Times New Roman" panose="02020603050405020304" charset="0"/>
                <a:sym typeface="+mn-ea"/>
              </a:rPr>
              <a:t>");</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job.setJarByClass(</a:t>
            </a:r>
            <a:r>
              <a:rPr lang="en-US" altLang="zh-CN" sz="2000">
                <a:solidFill>
                  <a:srgbClr val="FF0000"/>
                </a:solidFill>
                <a:latin typeface="Times New Roman" panose="02020603050405020304" charset="0"/>
                <a:sym typeface="+mn-ea"/>
              </a:rPr>
              <a:t>dedup</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job.setMapperClass(</a:t>
            </a:r>
            <a:r>
              <a:rPr lang="en-US" altLang="zh-CN" sz="2000">
                <a:solidFill>
                  <a:srgbClr val="FF0000"/>
                </a:solidFill>
                <a:latin typeface="Times New Roman" panose="02020603050405020304" charset="0"/>
                <a:sym typeface="+mn-ea"/>
              </a:rPr>
              <a:t>Map</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job.setReducerClass(</a:t>
            </a:r>
            <a:r>
              <a:rPr lang="zh-CN" altLang="en-US" sz="2000">
                <a:solidFill>
                  <a:srgbClr val="FF0000"/>
                </a:solidFill>
                <a:latin typeface="Times New Roman" panose="02020603050405020304" charset="0"/>
                <a:sym typeface="+mn-ea"/>
              </a:rPr>
              <a:t>Reduce</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job.setOutputKeyClass(Text.class);</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job.setOutputValueClass(Text.class);</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FileInputFormat.addInputPath(job, new Path("</a:t>
            </a:r>
            <a:r>
              <a:rPr lang="zh-CN" altLang="en-US" sz="2000">
                <a:solidFill>
                  <a:srgbClr val="FF0000"/>
                </a:solidFill>
                <a:latin typeface="Times New Roman" panose="02020603050405020304" charset="0"/>
                <a:sym typeface="+mn-ea"/>
              </a:rPr>
              <a:t>/</a:t>
            </a:r>
            <a:r>
              <a:rPr lang="en-US" altLang="zh-CN" sz="2000">
                <a:solidFill>
                  <a:srgbClr val="FF0000"/>
                </a:solidFill>
                <a:latin typeface="Times New Roman" panose="02020603050405020304" charset="0"/>
                <a:sym typeface="+mn-ea"/>
              </a:rPr>
              <a:t>test/</a:t>
            </a:r>
            <a:r>
              <a:rPr lang="zh-CN" altLang="en-US" sz="2000">
                <a:solidFill>
                  <a:srgbClr val="FF0000"/>
                </a:solidFill>
                <a:latin typeface="Times New Roman" panose="02020603050405020304" charset="0"/>
                <a:sym typeface="+mn-ea"/>
              </a:rPr>
              <a:t>input</a:t>
            </a:r>
            <a:r>
              <a:rPr lang="zh-CN" altLang="en-US" sz="2000">
                <a:latin typeface="Times New Roman" panose="02020603050405020304" charset="0"/>
                <a:sym typeface="+mn-ea"/>
              </a:rPr>
              <a:t>"));</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FileOutputFormat.setOutputPath(job, new Path("</a:t>
            </a:r>
            <a:r>
              <a:rPr lang="zh-CN" altLang="en-US" sz="2000">
                <a:solidFill>
                  <a:srgbClr val="FF0000"/>
                </a:solidFill>
                <a:latin typeface="Times New Roman" panose="02020603050405020304" charset="0"/>
                <a:sym typeface="+mn-ea"/>
              </a:rPr>
              <a:t>/</a:t>
            </a:r>
            <a:r>
              <a:rPr lang="en-US" altLang="zh-CN" sz="2000">
                <a:solidFill>
                  <a:srgbClr val="FF0000"/>
                </a:solidFill>
                <a:latin typeface="Times New Roman" panose="02020603050405020304" charset="0"/>
                <a:sym typeface="+mn-ea"/>
              </a:rPr>
              <a:t>test</a:t>
            </a:r>
            <a:r>
              <a:rPr lang="zh-CN" altLang="en-US" sz="2000">
                <a:solidFill>
                  <a:srgbClr val="FF0000"/>
                </a:solidFill>
                <a:latin typeface="Times New Roman" panose="02020603050405020304" charset="0"/>
                <a:sym typeface="+mn-ea"/>
              </a:rPr>
              <a:t>/output</a:t>
            </a:r>
            <a:r>
              <a:rPr lang="zh-CN" altLang="en-US" sz="2000">
                <a:latin typeface="Times New Roman" panose="02020603050405020304" charset="0"/>
                <a:sym typeface="+mn-ea"/>
              </a:rPr>
              <a:t>"));</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System.exit(job.waitForCompletion(true) ? 0 : 1);</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p:txBody>
      </p:sp>
    </p:spTree>
  </p:cSld>
  <p:clrMapOvr>
    <a:masterClrMapping/>
  </p:clrMapOvr>
  <p:transition>
    <p:cover dir="rd"/>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1920" y="161925"/>
            <a:ext cx="8920480" cy="575945"/>
          </a:xfrm>
        </p:spPr>
        <p:txBody>
          <a:bodyPr>
            <a:normAutofit fontScale="90000"/>
          </a:bodyPr>
          <a:lstStyle/>
          <a:p>
            <a:r>
              <a:rPr lang="zh-CN" altLang="en-US" dirty="0"/>
              <a:t>实验提示（运行时参数设置输入输出路径）</a:t>
            </a:r>
            <a:endParaRPr lang="zh-CN" altLang="en-US" dirty="0"/>
          </a:p>
        </p:txBody>
      </p:sp>
      <p:sp>
        <p:nvSpPr>
          <p:cNvPr id="6" name="内容占位符 5"/>
          <p:cNvSpPr>
            <a:spLocks noGrp="1"/>
          </p:cNvSpPr>
          <p:nvPr>
            <p:ph sz="quarter" idx="1"/>
          </p:nvPr>
        </p:nvSpPr>
        <p:spPr>
          <a:xfrm>
            <a:off x="365125" y="1059815"/>
            <a:ext cx="8347075" cy="5248910"/>
          </a:xfrm>
        </p:spPr>
        <p:txBody>
          <a:bodyPr/>
          <a:lstStyle/>
          <a:p>
            <a:pPr marL="0" indent="0">
              <a:lnSpc>
                <a:spcPct val="70000"/>
              </a:lnSpc>
              <a:buNone/>
            </a:pPr>
            <a:r>
              <a:rPr lang="zh-CN" altLang="en-US" sz="2000">
                <a:latin typeface="Times New Roman" panose="02020603050405020304" charset="0"/>
                <a:sym typeface="+mn-ea"/>
              </a:rPr>
              <a:t>    public static void main(String[] args) throws Exception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Configuration conf = new Configuration();</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String[] otherArgs = (new GenericOptionsParser(conf, args)).getRemainingArgs();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if(otherArgs.length &lt; 2)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System.err.println("Usage: wordcount &lt;in&gt; [&lt;in&gt;...] &lt;out&gt;");</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System.exit(2);</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 job = Job.getInstance(conf, "</a:t>
            </a:r>
            <a:r>
              <a:rPr lang="en-US" altLang="zh-CN" sz="2000">
                <a:solidFill>
                  <a:srgbClr val="FF0000"/>
                </a:solidFill>
                <a:latin typeface="Times New Roman" panose="02020603050405020304" charset="0"/>
                <a:sym typeface="+mn-ea"/>
              </a:rPr>
              <a:t>dedup</a:t>
            </a:r>
            <a:r>
              <a:rPr lang="zh-CN" altLang="en-US" sz="2000">
                <a:latin typeface="Times New Roman" panose="02020603050405020304" charset="0"/>
                <a:sym typeface="+mn-ea"/>
              </a:rPr>
              <a:t>");</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job.setJarByClass(</a:t>
            </a:r>
            <a:r>
              <a:rPr lang="en-US" altLang="zh-CN" sz="2000">
                <a:solidFill>
                  <a:srgbClr val="FF0000"/>
                </a:solidFill>
                <a:latin typeface="Times New Roman" panose="02020603050405020304" charset="0"/>
                <a:sym typeface="+mn-ea"/>
              </a:rPr>
              <a:t>dedup</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job.setMapperClass(</a:t>
            </a:r>
            <a:r>
              <a:rPr lang="en-US" altLang="zh-CN" sz="2000">
                <a:solidFill>
                  <a:srgbClr val="FF0000"/>
                </a:solidFill>
                <a:latin typeface="Times New Roman" panose="02020603050405020304" charset="0"/>
                <a:sym typeface="+mn-ea"/>
              </a:rPr>
              <a:t>Map</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job.setReducerClass(</a:t>
            </a:r>
            <a:r>
              <a:rPr lang="zh-CN" altLang="en-US" sz="2000">
                <a:solidFill>
                  <a:srgbClr val="FF0000"/>
                </a:solidFill>
                <a:latin typeface="Times New Roman" panose="02020603050405020304" charset="0"/>
                <a:sym typeface="+mn-ea"/>
              </a:rPr>
              <a:t>Reduce</a:t>
            </a:r>
            <a:r>
              <a:rPr lang="zh-CN" altLang="en-US" sz="2000">
                <a:latin typeface="Times New Roman" panose="02020603050405020304" charset="0"/>
                <a:sym typeface="+mn-ea"/>
              </a:rPr>
              <a:t>.class);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job.setOutputKeyClass(Text.class);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job.setOutputValueClass(IntWritable.class);</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for(int i = 0; i &lt; otherArgs.length - 1; ++i)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FileInputFormat.addInputPath(job, new Path(otherArgs[i]));</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FileOutputFormat.setOutputPath(job, new Path(otherArgs[otherArgs.length - 1]));</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System.exit(job.waitForCompletion(true)?0:1);</a:t>
            </a:r>
            <a:endParaRPr lang="zh-CN" altLang="en-US" sz="2000">
              <a:latin typeface="Times New Roman" panose="02020603050405020304" charset="0"/>
              <a:sym typeface="+mn-ea"/>
            </a:endParaRPr>
          </a:p>
          <a:p>
            <a:pPr marL="0" indent="0">
              <a:lnSpc>
                <a:spcPct val="7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p:txBody>
      </p:sp>
    </p:spTree>
  </p:cSld>
  <p:clrMapOvr>
    <a:masterClrMapping/>
  </p:clrMapOvr>
  <p:transition>
    <p:cover dir="rd"/>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121920" y="161925"/>
            <a:ext cx="8920480" cy="575945"/>
          </a:xfrm>
        </p:spPr>
        <p:txBody>
          <a:bodyPr>
            <a:normAutofit fontScale="90000"/>
          </a:bodyPr>
          <a:lstStyle/>
          <a:p>
            <a:r>
              <a:rPr lang="zh-CN" altLang="en-US" dirty="0"/>
              <a:t>实验提示（运行时参数设置输入输出路径）</a:t>
            </a:r>
            <a:endParaRPr lang="zh-CN" altLang="en-US" dirty="0"/>
          </a:p>
        </p:txBody>
      </p:sp>
      <p:sp>
        <p:nvSpPr>
          <p:cNvPr id="6" name="内容占位符 5"/>
          <p:cNvSpPr>
            <a:spLocks noGrp="1"/>
          </p:cNvSpPr>
          <p:nvPr>
            <p:ph sz="quarter" idx="1"/>
          </p:nvPr>
        </p:nvSpPr>
        <p:spPr/>
        <p:txBody>
          <a:bodyPr/>
          <a:lstStyle/>
          <a:p>
            <a:pPr marL="0" indent="0">
              <a:lnSpc>
                <a:spcPct val="9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for(int i = 0; i &lt; otherArgs.length - 1; ++i) {</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FileInputFormat.addInputPath(job, new Path(otherArgs[i]));</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FileOutputFormat.setOutputPath(job, new Path(otherArgs[otherArgs.length - 1]));</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System.exit(job.waitForCompletion(true)?0:1);</a:t>
            </a:r>
            <a:endParaRPr lang="zh-CN" altLang="en-US" sz="2000">
              <a:latin typeface="Times New Roman" panose="02020603050405020304" charset="0"/>
              <a:sym typeface="+mn-ea"/>
            </a:endParaRPr>
          </a:p>
          <a:p>
            <a:pPr marL="0" indent="0">
              <a:lnSpc>
                <a:spcPct val="90000"/>
              </a:lnSpc>
              <a:buNone/>
            </a:pPr>
            <a:r>
              <a:rPr lang="zh-CN" altLang="en-US" sz="2000">
                <a:latin typeface="Times New Roman" panose="02020603050405020304" charset="0"/>
                <a:sym typeface="+mn-ea"/>
              </a:rPr>
              <a:t>    }</a:t>
            </a:r>
            <a:endParaRPr lang="zh-CN" altLang="en-US" sz="2000">
              <a:latin typeface="Times New Roman" panose="02020603050405020304" charset="0"/>
              <a:sym typeface="+mn-ea"/>
            </a:endParaRPr>
          </a:p>
        </p:txBody>
      </p:sp>
    </p:spTree>
  </p:cSld>
  <p:clrMapOvr>
    <a:masterClrMapping/>
  </p:clrMapOvr>
  <p:transition>
    <p:cover dir="rd"/>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pPr marL="0" indent="0">
              <a:buNone/>
            </a:pPr>
            <a:r>
              <a:rPr lang="zh-CN" altLang="en-US" sz="2000">
                <a:latin typeface="Times New Roman" panose="02020603050405020304" charset="0"/>
              </a:rPr>
              <a:t>//设置输出类型</a:t>
            </a:r>
            <a:endParaRPr lang="zh-CN" altLang="en-US" sz="2000">
              <a:latin typeface="Times New Roman" panose="02020603050405020304" charset="0"/>
            </a:endParaRPr>
          </a:p>
          <a:p>
            <a:pPr marL="0" indent="0">
              <a:buNone/>
            </a:pPr>
            <a:r>
              <a:rPr lang="zh-CN" altLang="en-US" sz="2000">
                <a:latin typeface="Times New Roman" panose="02020603050405020304" charset="0"/>
              </a:rPr>
              <a:t>job.setOutputKeyClass(Text.class); </a:t>
            </a:r>
            <a:endParaRPr lang="zh-CN" altLang="en-US" sz="2000">
              <a:latin typeface="Times New Roman" panose="02020603050405020304" charset="0"/>
            </a:endParaRPr>
          </a:p>
          <a:p>
            <a:pPr marL="0" indent="0">
              <a:buNone/>
            </a:pPr>
            <a:r>
              <a:rPr lang="zh-CN" altLang="en-US" sz="2000">
                <a:latin typeface="Times New Roman" panose="02020603050405020304" charset="0"/>
              </a:rPr>
              <a:t>job.setOutputValueClass(Text.class); </a:t>
            </a:r>
            <a:endParaRPr lang="zh-CN" altLang="en-US" sz="2000">
              <a:latin typeface="Times New Roman" panose="02020603050405020304" charset="0"/>
            </a:endParaRPr>
          </a:p>
          <a:p>
            <a:pPr marL="0" indent="0">
              <a:buNone/>
            </a:pPr>
            <a:r>
              <a:rPr lang="zh-CN" altLang="en-US" sz="2000">
                <a:latin typeface="Times New Roman" panose="02020603050405020304" charset="0"/>
              </a:rPr>
              <a:t>//设置输入和输出目录</a:t>
            </a:r>
            <a:endParaRPr lang="zh-CN" altLang="en-US" sz="2000">
              <a:latin typeface="Times New Roman" panose="02020603050405020304" charset="0"/>
            </a:endParaRPr>
          </a:p>
          <a:p>
            <a:pPr marL="0" indent="0">
              <a:buNone/>
            </a:pPr>
            <a:r>
              <a:rPr lang="zh-CN" altLang="en-US" sz="2000">
                <a:latin typeface="Times New Roman" panose="02020603050405020304" charset="0"/>
              </a:rPr>
              <a:t>FileInputFormat.addInputPath(job, new Path(otherArgs[0])); </a:t>
            </a:r>
            <a:endParaRPr lang="zh-CN" altLang="en-US" sz="2000">
              <a:latin typeface="Times New Roman" panose="02020603050405020304" charset="0"/>
            </a:endParaRPr>
          </a:p>
          <a:p>
            <a:pPr marL="0" indent="0">
              <a:buNone/>
            </a:pPr>
            <a:r>
              <a:rPr lang="zh-CN" altLang="en-US" sz="2000">
                <a:latin typeface="Times New Roman" panose="02020603050405020304" charset="0"/>
              </a:rPr>
              <a:t>FileOutputFormat.setOutputPath(job, new Path(otherArgs[1])); </a:t>
            </a:r>
            <a:endParaRPr lang="zh-CN" altLang="en-US" sz="2000">
              <a:latin typeface="Times New Roman" panose="02020603050405020304" charset="0"/>
            </a:endParaRPr>
          </a:p>
          <a:p>
            <a:pPr marL="0" indent="0">
              <a:buNone/>
            </a:pPr>
            <a:r>
              <a:rPr lang="zh-CN" altLang="en-US" sz="2000">
                <a:latin typeface="Times New Roman" panose="02020603050405020304" charset="0"/>
              </a:rPr>
              <a:t>System.exit(job.waitForCompletion(true) ? 0 : 1);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3"/>
          <p:cNvSpPr>
            <a:spLocks noGrp="1"/>
          </p:cNvSpPr>
          <p:nvPr>
            <p:ph type="ftr" sz="quarter" idx="10"/>
          </p:nvPr>
        </p:nvSpPr>
        <p:spPr>
          <a:noFill/>
        </p:spPr>
        <p:txBody>
          <a:bodyPr/>
          <a:lstStyle/>
          <a:p>
            <a:endParaRPr lang="zh-CN" altLang="en-US" dirty="0" smtClean="0"/>
          </a:p>
        </p:txBody>
      </p:sp>
      <p:sp>
        <p:nvSpPr>
          <p:cNvPr id="41987" name="灯片编号占位符 4"/>
          <p:cNvSpPr>
            <a:spLocks noGrp="1"/>
          </p:cNvSpPr>
          <p:nvPr>
            <p:ph type="sldNum" sz="quarter" idx="11"/>
          </p:nvPr>
        </p:nvSpPr>
        <p:spPr>
          <a:noFill/>
        </p:spPr>
        <p:txBody>
          <a:bodyPr/>
          <a:lstStyle/>
          <a:p>
            <a:endParaRPr lang="en-US" altLang="zh-CN" dirty="0" smtClean="0"/>
          </a:p>
        </p:txBody>
      </p:sp>
      <p:sp>
        <p:nvSpPr>
          <p:cNvPr id="38916" name="Rectangle 2"/>
          <p:cNvSpPr>
            <a:spLocks noGrp="1" noChangeArrowheads="1"/>
          </p:cNvSpPr>
          <p:nvPr>
            <p:ph type="title"/>
          </p:nvPr>
        </p:nvSpPr>
        <p:spPr>
          <a:xfrm>
            <a:off x="539750" y="188913"/>
            <a:ext cx="5327650" cy="896937"/>
          </a:xfrm>
        </p:spPr>
        <p:txBody>
          <a:bodyPr lIns="76200" tIns="38100" rIns="76200" bIns="38100"/>
          <a:lstStyle/>
          <a:p>
            <a:pPr>
              <a:defRPr/>
            </a:pPr>
            <a:r>
              <a:rPr lang="en-US" altLang="zh-CN" sz="3600" dirty="0" smtClean="0"/>
              <a:t>MapReduce</a:t>
            </a:r>
            <a:r>
              <a:rPr lang="zh-CN" altLang="en-US" sz="3600" dirty="0" smtClean="0"/>
              <a:t>编程过程</a:t>
            </a:r>
            <a:endParaRPr lang="zh-CN" altLang="en-US" sz="3600" dirty="0" smtClean="0"/>
          </a:p>
        </p:txBody>
      </p:sp>
      <p:sp>
        <p:nvSpPr>
          <p:cNvPr id="41989" name="Rectangle 3"/>
          <p:cNvSpPr>
            <a:spLocks noChangeArrowheads="1"/>
          </p:cNvSpPr>
          <p:nvPr/>
        </p:nvSpPr>
        <p:spPr bwMode="auto">
          <a:xfrm>
            <a:off x="468313" y="1412875"/>
            <a:ext cx="8229600" cy="4073525"/>
          </a:xfrm>
          <a:prstGeom prst="rect">
            <a:avLst/>
          </a:prstGeom>
          <a:noFill/>
          <a:ln w="9525">
            <a:noFill/>
            <a:miter lim="800000"/>
          </a:ln>
        </p:spPr>
        <p:txBody>
          <a:bodyPr/>
          <a:lstStyle/>
          <a:p>
            <a:pPr marL="273050" indent="-273050" eaLnBrk="0" hangingPunct="0">
              <a:spcBef>
                <a:spcPct val="20000"/>
              </a:spcBef>
              <a:buSzPct val="100000"/>
              <a:buFont typeface="永中宋体" charset="-122"/>
              <a:buChar char="◆"/>
            </a:pPr>
            <a:r>
              <a:rPr lang="zh-CN" altLang="en-US" sz="3000" b="1" dirty="0">
                <a:solidFill>
                  <a:srgbClr val="001F3E"/>
                </a:solidFill>
              </a:rPr>
              <a:t>就是继承类与实现接口的过程。这些类与接口来自于</a:t>
            </a:r>
            <a:r>
              <a:rPr lang="en-US" altLang="zh-CN" sz="3000" b="1" dirty="0">
                <a:solidFill>
                  <a:srgbClr val="001F3E"/>
                </a:solidFill>
              </a:rPr>
              <a:t>Hadoop</a:t>
            </a:r>
            <a:r>
              <a:rPr lang="zh-CN" altLang="en-US" sz="3000" b="1" dirty="0">
                <a:solidFill>
                  <a:srgbClr val="001F3E"/>
                </a:solidFill>
              </a:rPr>
              <a:t>的</a:t>
            </a:r>
            <a:r>
              <a:rPr lang="en-US" altLang="zh-CN" sz="3000" b="1" dirty="0">
                <a:solidFill>
                  <a:srgbClr val="001F3E"/>
                </a:solidFill>
              </a:rPr>
              <a:t>Map-Reduce</a:t>
            </a:r>
            <a:r>
              <a:rPr lang="zh-CN" altLang="en-US" sz="3000" b="1" dirty="0">
                <a:solidFill>
                  <a:srgbClr val="001F3E"/>
                </a:solidFill>
              </a:rPr>
              <a:t>框架，由框架控制其执行流程。</a:t>
            </a:r>
            <a:endParaRPr lang="zh-CN" altLang="en-US" sz="3000" b="1" dirty="0">
              <a:solidFill>
                <a:srgbClr val="001F3E"/>
              </a:solidFill>
            </a:endParaRPr>
          </a:p>
          <a:p>
            <a:pPr marL="273050" indent="-273050" eaLnBrk="0" hangingPunct="0">
              <a:spcBef>
                <a:spcPct val="20000"/>
              </a:spcBef>
              <a:buSzPct val="100000"/>
              <a:buFont typeface="永中宋体" charset="-122"/>
              <a:buChar char="◆"/>
            </a:pPr>
            <a:r>
              <a:rPr lang="en-US" altLang="zh-CN" sz="3000" b="1" dirty="0">
                <a:solidFill>
                  <a:srgbClr val="001F3E"/>
                </a:solidFill>
              </a:rPr>
              <a:t>Java</a:t>
            </a:r>
            <a:r>
              <a:rPr lang="zh-CN" altLang="en-US" sz="3000" b="1" dirty="0">
                <a:solidFill>
                  <a:srgbClr val="001F3E"/>
                </a:solidFill>
              </a:rPr>
              <a:t>多态性：对象的引用型变量。</a:t>
            </a:r>
            <a:endParaRPr lang="zh-CN" altLang="en-US" sz="3000" b="1" dirty="0">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endParaRPr lang="zh-CN" altLang="en-US" sz="500" b="1" dirty="0">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zh-CN" altLang="en-US" sz="3000" b="1" dirty="0">
                <a:solidFill>
                  <a:srgbClr val="001F3E"/>
                </a:solidFill>
              </a:rPr>
              <a:t>编程过程的三个阶段：</a:t>
            </a:r>
            <a:endParaRPr lang="zh-CN" altLang="en-US" sz="3000" b="1" dirty="0">
              <a:solidFill>
                <a:srgbClr val="001F3E"/>
              </a:solidFill>
            </a:endParaRPr>
          </a:p>
          <a:p>
            <a:pPr marL="273050" indent="-273050" eaLnBrk="0" hangingPunct="0">
              <a:spcBef>
                <a:spcPct val="20000"/>
              </a:spcBef>
              <a:buSzPct val="100000"/>
              <a:buFont typeface="永中宋体" charset="-122"/>
              <a:buChar char="◆"/>
            </a:pPr>
            <a:r>
              <a:rPr lang="zh-CN" altLang="en-US" sz="3000" b="1" dirty="0">
                <a:solidFill>
                  <a:srgbClr val="001F3E"/>
                </a:solidFill>
              </a:rPr>
              <a:t>输入阶段</a:t>
            </a:r>
            <a:endParaRPr lang="zh-CN" altLang="en-US" sz="3000" b="1" dirty="0">
              <a:solidFill>
                <a:srgbClr val="001F3E"/>
              </a:solidFill>
            </a:endParaRPr>
          </a:p>
          <a:p>
            <a:pPr marL="273050" indent="-273050" eaLnBrk="0" hangingPunct="0">
              <a:spcBef>
                <a:spcPct val="20000"/>
              </a:spcBef>
              <a:buSzPct val="100000"/>
              <a:buFont typeface="永中宋体" charset="-122"/>
              <a:buChar char="◆"/>
            </a:pPr>
            <a:r>
              <a:rPr lang="zh-CN" altLang="en-US" sz="3000" b="1" dirty="0">
                <a:solidFill>
                  <a:srgbClr val="001F3E"/>
                </a:solidFill>
              </a:rPr>
              <a:t>计算阶段</a:t>
            </a:r>
            <a:endParaRPr lang="zh-CN" altLang="en-US" sz="3000" b="1" dirty="0">
              <a:solidFill>
                <a:srgbClr val="001F3E"/>
              </a:solidFill>
            </a:endParaRPr>
          </a:p>
          <a:p>
            <a:pPr marL="273050" indent="-273050" eaLnBrk="0" hangingPunct="0">
              <a:spcBef>
                <a:spcPct val="20000"/>
              </a:spcBef>
              <a:buSzPct val="100000"/>
              <a:buFont typeface="永中宋体" charset="-122"/>
              <a:buChar char="◆"/>
            </a:pPr>
            <a:r>
              <a:rPr lang="zh-CN" altLang="en-US" sz="3000" b="1" dirty="0">
                <a:solidFill>
                  <a:srgbClr val="001F3E"/>
                </a:solidFill>
              </a:rPr>
              <a:t>输出阶段</a:t>
            </a:r>
            <a:endParaRPr lang="zh-CN" altLang="en-US" sz="3000" b="1" dirty="0">
              <a:solidFill>
                <a:srgbClr val="001F3E"/>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571472" y="1357298"/>
            <a:ext cx="6572296" cy="415417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概述</a:t>
            </a:r>
            <a:endParaRPr lang="en-US" altLang="zh-CN" sz="2400" dirty="0" smtClean="0">
              <a:solidFill>
                <a:schemeClr val="tx2"/>
              </a:solidFill>
            </a:endParaRPr>
          </a:p>
          <a:p>
            <a:pPr lvl="1">
              <a:buFont typeface="Wingdings" panose="05000000000000000000" pitchFamily="2" charset="2"/>
              <a:buChar char="Ø"/>
            </a:pPr>
            <a:r>
              <a:rPr lang="en-US" altLang="zh-CN" sz="2400" dirty="0" smtClean="0">
                <a:solidFill>
                  <a:schemeClr val="tx2"/>
                </a:solidFill>
              </a:rPr>
              <a:t>“</a:t>
            </a:r>
            <a:r>
              <a:rPr lang="zh-CN" altLang="en-US" sz="2400" dirty="0" smtClean="0">
                <a:solidFill>
                  <a:schemeClr val="tx2"/>
                </a:solidFill>
              </a:rPr>
              <a:t>数据排序</a:t>
            </a:r>
            <a:r>
              <a:rPr lang="en-US" altLang="zh-CN" sz="2400" dirty="0" smtClean="0">
                <a:solidFill>
                  <a:schemeClr val="tx2"/>
                </a:solidFill>
              </a:rPr>
              <a:t>”</a:t>
            </a:r>
            <a:r>
              <a:rPr lang="zh-CN" altLang="en-US" sz="2400" dirty="0" smtClean="0">
                <a:solidFill>
                  <a:schemeClr val="tx2"/>
                </a:solidFill>
              </a:rPr>
              <a:t>是许多实际任务执行时要完成的第一项工作，比如学生成绩评比、数据建立索引等。</a:t>
            </a:r>
            <a:endParaRPr lang="en-US" altLang="zh-CN" sz="2400" dirty="0" smtClean="0">
              <a:solidFill>
                <a:schemeClr val="tx2"/>
              </a:solidFill>
            </a:endParaRPr>
          </a:p>
          <a:p>
            <a:pPr lvl="1">
              <a:buFont typeface="Wingdings" panose="05000000000000000000" pitchFamily="2" charset="2"/>
              <a:buChar char="Ø"/>
            </a:pPr>
            <a:r>
              <a:rPr lang="zh-CN" altLang="en-US" sz="2400" dirty="0" smtClean="0">
                <a:solidFill>
                  <a:schemeClr val="tx2"/>
                </a:solidFill>
              </a:rPr>
              <a:t>可对原始数据进行初步处理，为进一步的数据处理打好基础。</a:t>
            </a:r>
            <a:endParaRPr lang="en-US" altLang="zh-CN" sz="2400" dirty="0" smtClean="0">
              <a:solidFill>
                <a:schemeClr val="tx2"/>
              </a:solidFill>
            </a:endParaRPr>
          </a:p>
          <a:p>
            <a:pPr>
              <a:buFont typeface="Wingdings" panose="05000000000000000000" pitchFamily="2" charset="2"/>
              <a:buChar char="u"/>
            </a:pPr>
            <a:r>
              <a:rPr lang="zh-CN" altLang="en-US" sz="2400" dirty="0" smtClean="0">
                <a:solidFill>
                  <a:schemeClr val="tx2"/>
                </a:solidFill>
              </a:rPr>
              <a:t>实例描述</a:t>
            </a:r>
            <a:endParaRPr lang="en-US" altLang="zh-CN" sz="2400" dirty="0" smtClean="0">
              <a:solidFill>
                <a:schemeClr val="tx2"/>
              </a:solidFill>
            </a:endParaRPr>
          </a:p>
          <a:p>
            <a:pPr>
              <a:buFont typeface="Wingdings" panose="05000000000000000000" pitchFamily="2" charset="2"/>
              <a:buChar char="Ø"/>
            </a:pPr>
            <a:r>
              <a:rPr lang="en-US" sz="2400" b="1" dirty="0" smtClean="0"/>
              <a:t>file1：       file2：       file3:                 </a:t>
            </a:r>
            <a:r>
              <a:rPr lang="zh-CN" altLang="en-US" sz="2400" b="1" dirty="0" smtClean="0"/>
              <a:t>输出：</a:t>
            </a:r>
            <a:endParaRPr lang="en-US" altLang="zh-CN" sz="2400" dirty="0" smtClean="0">
              <a:solidFill>
                <a:schemeClr val="tx2"/>
              </a:solidFill>
            </a:endParaRPr>
          </a:p>
          <a:p>
            <a:pPr>
              <a:buFont typeface="Wingdings" panose="05000000000000000000" pitchFamily="2" charset="2"/>
              <a:buChar char="Ø"/>
            </a:pPr>
            <a:endParaRPr lang="en-US" altLang="zh-CN" sz="2400" dirty="0" smtClean="0">
              <a:solidFill>
                <a:schemeClr val="tx2"/>
              </a:solidFill>
            </a:endParaRPr>
          </a:p>
          <a:p>
            <a:endParaRPr lang="en-US" altLang="zh-CN" sz="2400" dirty="0" smtClean="0">
              <a:solidFill>
                <a:schemeClr val="tx2"/>
              </a:solidFill>
            </a:endParaRPr>
          </a:p>
          <a:p>
            <a:endParaRPr lang="zh-CN" altLang="en-US" sz="2400" dirty="0">
              <a:solidFill>
                <a:schemeClr val="tx2"/>
              </a:solidFill>
            </a:endParaRPr>
          </a:p>
        </p:txBody>
      </p:sp>
      <p:pic>
        <p:nvPicPr>
          <p:cNvPr id="6146" name="Picture 2"/>
          <p:cNvPicPr>
            <a:picLocks noChangeAspect="1" noChangeArrowheads="1"/>
          </p:cNvPicPr>
          <p:nvPr/>
        </p:nvPicPr>
        <p:blipFill>
          <a:blip r:embed="rId1"/>
          <a:srcRect/>
          <a:stretch>
            <a:fillRect/>
          </a:stretch>
        </p:blipFill>
        <p:spPr bwMode="auto">
          <a:xfrm>
            <a:off x="1714480" y="4000504"/>
            <a:ext cx="695325" cy="2305050"/>
          </a:xfrm>
          <a:prstGeom prst="rect">
            <a:avLst/>
          </a:prstGeom>
          <a:noFill/>
          <a:ln w="9525">
            <a:noFill/>
            <a:miter lim="800000"/>
            <a:headEnd/>
            <a:tailEnd/>
          </a:ln>
          <a:effectLst/>
        </p:spPr>
      </p:pic>
      <p:pic>
        <p:nvPicPr>
          <p:cNvPr id="6147" name="Picture 3"/>
          <p:cNvPicPr>
            <a:picLocks noChangeAspect="1" noChangeArrowheads="1"/>
          </p:cNvPicPr>
          <p:nvPr/>
        </p:nvPicPr>
        <p:blipFill>
          <a:blip r:embed="rId2"/>
          <a:srcRect/>
          <a:stretch>
            <a:fillRect/>
          </a:stretch>
        </p:blipFill>
        <p:spPr bwMode="auto">
          <a:xfrm>
            <a:off x="3286116" y="4000504"/>
            <a:ext cx="466725" cy="1304925"/>
          </a:xfrm>
          <a:prstGeom prst="rect">
            <a:avLst/>
          </a:prstGeom>
          <a:noFill/>
          <a:ln w="9525">
            <a:noFill/>
            <a:miter lim="800000"/>
            <a:headEnd/>
            <a:tailEnd/>
          </a:ln>
          <a:effectLst/>
        </p:spPr>
      </p:pic>
      <p:pic>
        <p:nvPicPr>
          <p:cNvPr id="6148" name="Picture 4"/>
          <p:cNvPicPr>
            <a:picLocks noChangeAspect="1" noChangeArrowheads="1"/>
          </p:cNvPicPr>
          <p:nvPr/>
        </p:nvPicPr>
        <p:blipFill>
          <a:blip r:embed="rId3"/>
          <a:srcRect/>
          <a:stretch>
            <a:fillRect/>
          </a:stretch>
        </p:blipFill>
        <p:spPr bwMode="auto">
          <a:xfrm>
            <a:off x="4786314" y="4000504"/>
            <a:ext cx="342900" cy="952500"/>
          </a:xfrm>
          <a:prstGeom prst="rect">
            <a:avLst/>
          </a:prstGeom>
          <a:noFill/>
          <a:ln w="9525">
            <a:noFill/>
            <a:miter lim="800000"/>
            <a:headEnd/>
            <a:tailEnd/>
          </a:ln>
          <a:effectLst/>
        </p:spPr>
      </p:pic>
      <p:pic>
        <p:nvPicPr>
          <p:cNvPr id="6149" name="Picture 5"/>
          <p:cNvPicPr>
            <a:picLocks noChangeAspect="1" noChangeArrowheads="1"/>
          </p:cNvPicPr>
          <p:nvPr/>
        </p:nvPicPr>
        <p:blipFill>
          <a:blip r:embed="rId4"/>
          <a:srcRect/>
          <a:stretch>
            <a:fillRect/>
          </a:stretch>
        </p:blipFill>
        <p:spPr bwMode="auto">
          <a:xfrm>
            <a:off x="7072330" y="1714488"/>
            <a:ext cx="904875" cy="45910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85720" y="1104861"/>
            <a:ext cx="8643998" cy="4338320"/>
          </a:xfrm>
          <a:prstGeom prst="rect">
            <a:avLst/>
          </a:prstGeom>
          <a:noFill/>
        </p:spPr>
        <p:txBody>
          <a:bodyPr wrap="square" rtlCol="0">
            <a:spAutoFit/>
          </a:bodyPr>
          <a:lstStyle/>
          <a:p>
            <a:pPr>
              <a:lnSpc>
                <a:spcPct val="160000"/>
              </a:lnSpc>
              <a:buFont typeface="Wingdings" panose="05000000000000000000" pitchFamily="2" charset="2"/>
              <a:buChar char="u"/>
            </a:pPr>
            <a:r>
              <a:rPr lang="zh-CN" altLang="en-US" sz="2000" dirty="0" smtClean="0">
                <a:solidFill>
                  <a:schemeClr val="tx2"/>
                </a:solidFill>
              </a:rPr>
              <a:t>设计</a:t>
            </a:r>
            <a:endParaRPr lang="en-US" altLang="zh-CN" sz="2000" dirty="0" smtClean="0">
              <a:solidFill>
                <a:schemeClr val="tx2"/>
              </a:solidFill>
            </a:endParaRPr>
          </a:p>
          <a:p>
            <a:pPr lvl="1">
              <a:lnSpc>
                <a:spcPct val="160000"/>
              </a:lnSpc>
              <a:buFont typeface="Wingdings" panose="05000000000000000000" pitchFamily="2" charset="2"/>
              <a:buChar char="Ø"/>
            </a:pPr>
            <a:r>
              <a:rPr lang="zh-CN" altLang="en-US" sz="2000" dirty="0" smtClean="0">
                <a:solidFill>
                  <a:schemeClr val="tx2"/>
                </a:solidFill>
              </a:rPr>
              <a:t>这个实例仅仅要求对输入数据进行排序，熟悉</a:t>
            </a:r>
            <a:r>
              <a:rPr lang="en-US" altLang="zh-CN" sz="2000" dirty="0" smtClean="0">
                <a:solidFill>
                  <a:schemeClr val="tx2"/>
                </a:solidFill>
              </a:rPr>
              <a:t>MapReduce</a:t>
            </a:r>
            <a:r>
              <a:rPr lang="zh-CN" altLang="en-US" sz="2000" dirty="0" smtClean="0">
                <a:solidFill>
                  <a:schemeClr val="tx2"/>
                </a:solidFill>
              </a:rPr>
              <a:t>过程的读者会很快想到在</a:t>
            </a:r>
            <a:r>
              <a:rPr lang="en-US" altLang="zh-CN" sz="2000" dirty="0" smtClean="0">
                <a:solidFill>
                  <a:schemeClr val="tx2"/>
                </a:solidFill>
              </a:rPr>
              <a:t>MapReduce</a:t>
            </a:r>
            <a:r>
              <a:rPr lang="zh-CN" altLang="en-US" sz="2000" dirty="0" smtClean="0">
                <a:solidFill>
                  <a:schemeClr val="tx2"/>
                </a:solidFill>
              </a:rPr>
              <a:t>过程中就有排序，是否可以利用这个默认的排序，而不需要自己再实现具体的排序呢？答案是肯定的。</a:t>
            </a:r>
            <a:endParaRPr lang="zh-CN" altLang="en-US" sz="2000" dirty="0" smtClean="0">
              <a:solidFill>
                <a:schemeClr val="tx2"/>
              </a:solidFill>
            </a:endParaRPr>
          </a:p>
          <a:p>
            <a:pPr lvl="1">
              <a:lnSpc>
                <a:spcPct val="160000"/>
              </a:lnSpc>
              <a:buFont typeface="Wingdings" panose="05000000000000000000" pitchFamily="2" charset="2"/>
              <a:buChar char="Ø"/>
            </a:pPr>
            <a:r>
              <a:rPr lang="zh-CN" altLang="en-US" sz="2000" dirty="0" smtClean="0">
                <a:solidFill>
                  <a:schemeClr val="tx2"/>
                </a:solidFill>
              </a:rPr>
              <a:t>但是在使用之前首先需要了解它的默认排序规则。它是按照</a:t>
            </a:r>
            <a:r>
              <a:rPr lang="en-US" altLang="zh-CN" sz="2000" dirty="0" smtClean="0">
                <a:solidFill>
                  <a:schemeClr val="tx2"/>
                </a:solidFill>
              </a:rPr>
              <a:t>key</a:t>
            </a:r>
            <a:r>
              <a:rPr lang="zh-CN" altLang="en-US" sz="2000" dirty="0" smtClean="0">
                <a:solidFill>
                  <a:schemeClr val="tx2"/>
                </a:solidFill>
              </a:rPr>
              <a:t>值进行排序的，</a:t>
            </a:r>
            <a:r>
              <a:rPr lang="zh-CN" altLang="en-US" sz="2000" dirty="0" smtClean="0">
                <a:solidFill>
                  <a:srgbClr val="FF0000"/>
                </a:solidFill>
              </a:rPr>
              <a:t>如果</a:t>
            </a:r>
            <a:r>
              <a:rPr lang="en-US" altLang="zh-CN" sz="2000" dirty="0" smtClean="0">
                <a:solidFill>
                  <a:srgbClr val="FF0000"/>
                </a:solidFill>
              </a:rPr>
              <a:t>key</a:t>
            </a:r>
            <a:r>
              <a:rPr lang="zh-CN" altLang="en-US" sz="2000" dirty="0" smtClean="0">
                <a:solidFill>
                  <a:srgbClr val="FF0000"/>
                </a:solidFill>
              </a:rPr>
              <a:t>为封装</a:t>
            </a:r>
            <a:r>
              <a:rPr lang="en-US" altLang="zh-CN" sz="2000" dirty="0" err="1" smtClean="0">
                <a:solidFill>
                  <a:srgbClr val="FF0000"/>
                </a:solidFill>
              </a:rPr>
              <a:t>int</a:t>
            </a:r>
            <a:r>
              <a:rPr lang="zh-CN" altLang="en-US" sz="2000" dirty="0" smtClean="0">
                <a:solidFill>
                  <a:srgbClr val="FF0000"/>
                </a:solidFill>
              </a:rPr>
              <a:t>的</a:t>
            </a:r>
            <a:r>
              <a:rPr lang="en-US" altLang="zh-CN" sz="2000" dirty="0" err="1" smtClean="0">
                <a:solidFill>
                  <a:srgbClr val="FF0000"/>
                </a:solidFill>
              </a:rPr>
              <a:t>IntWritable</a:t>
            </a:r>
            <a:r>
              <a:rPr lang="zh-CN" altLang="en-US" sz="2000" dirty="0" smtClean="0">
                <a:solidFill>
                  <a:srgbClr val="FF0000"/>
                </a:solidFill>
              </a:rPr>
              <a:t>类型，那么</a:t>
            </a:r>
            <a:r>
              <a:rPr lang="en-US" altLang="zh-CN" sz="2000" dirty="0" smtClean="0">
                <a:solidFill>
                  <a:srgbClr val="FF0000"/>
                </a:solidFill>
              </a:rPr>
              <a:t>MapReduce</a:t>
            </a:r>
            <a:r>
              <a:rPr lang="zh-CN" altLang="en-US" sz="2000" dirty="0" smtClean="0">
                <a:solidFill>
                  <a:srgbClr val="FF0000"/>
                </a:solidFill>
              </a:rPr>
              <a:t>按照数字大小对</a:t>
            </a:r>
            <a:r>
              <a:rPr lang="en-US" altLang="zh-CN" sz="2000" dirty="0" smtClean="0">
                <a:solidFill>
                  <a:srgbClr val="FF0000"/>
                </a:solidFill>
              </a:rPr>
              <a:t>key</a:t>
            </a:r>
            <a:r>
              <a:rPr lang="zh-CN" altLang="en-US" sz="2000" dirty="0" smtClean="0">
                <a:solidFill>
                  <a:srgbClr val="FF0000"/>
                </a:solidFill>
              </a:rPr>
              <a:t>排序，如果</a:t>
            </a:r>
            <a:r>
              <a:rPr lang="en-US" altLang="zh-CN" sz="2000" dirty="0" smtClean="0">
                <a:solidFill>
                  <a:srgbClr val="FF0000"/>
                </a:solidFill>
              </a:rPr>
              <a:t>key</a:t>
            </a:r>
            <a:r>
              <a:rPr lang="zh-CN" altLang="en-US" sz="2000" dirty="0" smtClean="0">
                <a:solidFill>
                  <a:srgbClr val="FF0000"/>
                </a:solidFill>
              </a:rPr>
              <a:t>为封装为</a:t>
            </a:r>
            <a:r>
              <a:rPr lang="en-US" altLang="zh-CN" sz="2000" dirty="0" smtClean="0">
                <a:solidFill>
                  <a:srgbClr val="FF0000"/>
                </a:solidFill>
              </a:rPr>
              <a:t>String</a:t>
            </a:r>
            <a:r>
              <a:rPr lang="zh-CN" altLang="en-US" sz="2000" dirty="0" smtClean="0">
                <a:solidFill>
                  <a:srgbClr val="FF0000"/>
                </a:solidFill>
              </a:rPr>
              <a:t>的</a:t>
            </a:r>
            <a:r>
              <a:rPr lang="en-US" altLang="zh-CN" sz="2000" dirty="0" smtClean="0">
                <a:solidFill>
                  <a:srgbClr val="FF0000"/>
                </a:solidFill>
              </a:rPr>
              <a:t>Text</a:t>
            </a:r>
            <a:r>
              <a:rPr lang="zh-CN" altLang="en-US" sz="2000" dirty="0" smtClean="0">
                <a:solidFill>
                  <a:srgbClr val="FF0000"/>
                </a:solidFill>
              </a:rPr>
              <a:t>类型，那么</a:t>
            </a:r>
            <a:r>
              <a:rPr lang="en-US" altLang="zh-CN" sz="2000" dirty="0" smtClean="0">
                <a:solidFill>
                  <a:srgbClr val="FF0000"/>
                </a:solidFill>
              </a:rPr>
              <a:t>MapReduce</a:t>
            </a:r>
            <a:r>
              <a:rPr lang="zh-CN" altLang="en-US" sz="2000" dirty="0" smtClean="0">
                <a:solidFill>
                  <a:srgbClr val="FF0000"/>
                </a:solidFill>
              </a:rPr>
              <a:t>按照字典顺序对字符串排序</a:t>
            </a:r>
            <a:r>
              <a:rPr lang="zh-CN" altLang="en-US" sz="2000" dirty="0" smtClean="0">
                <a:solidFill>
                  <a:schemeClr val="tx2"/>
                </a:solidFill>
              </a:rPr>
              <a:t>。</a:t>
            </a:r>
            <a:endParaRPr lang="zh-CN" altLang="en-US" sz="2000" dirty="0" smtClean="0">
              <a:solidFill>
                <a:schemeClr val="tx2"/>
              </a:solidFill>
            </a:endParaRPr>
          </a:p>
          <a:p>
            <a:pPr lvl="1">
              <a:buFont typeface="Wingdings" panose="05000000000000000000" pitchFamily="2" charset="2"/>
              <a:buChar char="Ø"/>
            </a:pPr>
            <a:endParaRPr lang="zh-CN" altLang="en-US" sz="2000" dirty="0">
              <a:solidFill>
                <a:schemeClr val="tx2"/>
              </a:solidFill>
            </a:endParaRPr>
          </a:p>
        </p:txBody>
      </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85720" y="1104861"/>
            <a:ext cx="8643998" cy="4707890"/>
          </a:xfrm>
          <a:prstGeom prst="rect">
            <a:avLst/>
          </a:prstGeom>
          <a:noFill/>
        </p:spPr>
        <p:txBody>
          <a:bodyPr wrap="square" rtlCol="0">
            <a:spAutoFit/>
          </a:bodyPr>
          <a:lstStyle/>
          <a:p>
            <a:pPr>
              <a:lnSpc>
                <a:spcPct val="150000"/>
              </a:lnSpc>
              <a:buFont typeface="Wingdings" panose="05000000000000000000" pitchFamily="2" charset="2"/>
              <a:buChar char="u"/>
            </a:pPr>
            <a:r>
              <a:rPr lang="zh-CN" altLang="en-US" sz="2000" dirty="0" smtClean="0">
                <a:solidFill>
                  <a:schemeClr val="tx2"/>
                </a:solidFill>
              </a:rPr>
              <a:t>设计</a:t>
            </a:r>
            <a:endParaRPr lang="en-US" altLang="zh-CN" sz="2000" dirty="0" smtClean="0">
              <a:solidFill>
                <a:schemeClr val="tx2"/>
              </a:solidFill>
            </a:endParaRPr>
          </a:p>
          <a:p>
            <a:pPr lvl="1">
              <a:lnSpc>
                <a:spcPct val="150000"/>
              </a:lnSpc>
              <a:buFont typeface="Wingdings" panose="05000000000000000000" pitchFamily="2" charset="2"/>
              <a:buChar char="Ø"/>
            </a:pPr>
            <a:r>
              <a:rPr lang="zh-CN" altLang="en-US" sz="2000" dirty="0" smtClean="0">
                <a:solidFill>
                  <a:schemeClr val="tx2"/>
                </a:solidFill>
              </a:rPr>
              <a:t>了解了这个细节，我们就知道应该使用封装</a:t>
            </a:r>
            <a:r>
              <a:rPr lang="en-US" altLang="zh-CN" sz="2000" dirty="0" err="1" smtClean="0">
                <a:solidFill>
                  <a:schemeClr val="tx2"/>
                </a:solidFill>
              </a:rPr>
              <a:t>int</a:t>
            </a:r>
            <a:r>
              <a:rPr lang="zh-CN" altLang="en-US" sz="2000" dirty="0" smtClean="0">
                <a:solidFill>
                  <a:schemeClr val="tx2"/>
                </a:solidFill>
              </a:rPr>
              <a:t>的</a:t>
            </a:r>
            <a:r>
              <a:rPr lang="en-US" altLang="zh-CN" sz="2000" dirty="0" err="1" smtClean="0">
                <a:solidFill>
                  <a:schemeClr val="tx2"/>
                </a:solidFill>
              </a:rPr>
              <a:t>IntWritable</a:t>
            </a:r>
            <a:r>
              <a:rPr lang="zh-CN" altLang="en-US" sz="2000" dirty="0" smtClean="0">
                <a:solidFill>
                  <a:schemeClr val="tx2"/>
                </a:solidFill>
              </a:rPr>
              <a:t>型数据结构了。也就是在</a:t>
            </a:r>
            <a:r>
              <a:rPr lang="en-US" altLang="zh-CN" sz="2000" dirty="0" smtClean="0">
                <a:solidFill>
                  <a:schemeClr val="tx2"/>
                </a:solidFill>
              </a:rPr>
              <a:t>map</a:t>
            </a:r>
            <a:r>
              <a:rPr lang="zh-CN" altLang="en-US" sz="2000" dirty="0" smtClean="0">
                <a:solidFill>
                  <a:schemeClr val="tx2"/>
                </a:solidFill>
              </a:rPr>
              <a:t>中将读入的数据转化成</a:t>
            </a:r>
            <a:r>
              <a:rPr lang="en-US" altLang="zh-CN" sz="2000" dirty="0" err="1" smtClean="0">
                <a:solidFill>
                  <a:schemeClr val="tx2"/>
                </a:solidFill>
              </a:rPr>
              <a:t>IntWritable</a:t>
            </a:r>
            <a:r>
              <a:rPr lang="zh-CN" altLang="en-US" sz="2000" dirty="0" smtClean="0">
                <a:solidFill>
                  <a:schemeClr val="tx2"/>
                </a:solidFill>
              </a:rPr>
              <a:t>型，然后作为</a:t>
            </a:r>
            <a:r>
              <a:rPr lang="en-US" altLang="zh-CN" sz="2000" dirty="0" smtClean="0">
                <a:solidFill>
                  <a:schemeClr val="tx2"/>
                </a:solidFill>
              </a:rPr>
              <a:t>key</a:t>
            </a:r>
            <a:r>
              <a:rPr lang="zh-CN" altLang="en-US" sz="2000" dirty="0" smtClean="0">
                <a:solidFill>
                  <a:schemeClr val="tx2"/>
                </a:solidFill>
              </a:rPr>
              <a:t>值输出（</a:t>
            </a:r>
            <a:r>
              <a:rPr lang="en-US" altLang="zh-CN" sz="2000" dirty="0" smtClean="0">
                <a:solidFill>
                  <a:schemeClr val="tx2"/>
                </a:solidFill>
              </a:rPr>
              <a:t>value</a:t>
            </a:r>
            <a:r>
              <a:rPr lang="zh-CN" altLang="en-US" sz="2000" dirty="0" smtClean="0">
                <a:solidFill>
                  <a:schemeClr val="tx2"/>
                </a:solidFill>
              </a:rPr>
              <a:t>任意）。</a:t>
            </a:r>
            <a:r>
              <a:rPr lang="en-US" altLang="zh-CN" sz="2000" dirty="0" smtClean="0">
                <a:solidFill>
                  <a:srgbClr val="FF0000"/>
                </a:solidFill>
              </a:rPr>
              <a:t>reduce</a:t>
            </a:r>
            <a:r>
              <a:rPr lang="zh-CN" altLang="en-US" sz="2000" dirty="0" smtClean="0">
                <a:solidFill>
                  <a:srgbClr val="FF0000"/>
                </a:solidFill>
              </a:rPr>
              <a:t>拿到</a:t>
            </a:r>
            <a:r>
              <a:rPr lang="en-US" altLang="zh-CN" sz="2000" dirty="0" smtClean="0">
                <a:solidFill>
                  <a:srgbClr val="FF0000"/>
                </a:solidFill>
              </a:rPr>
              <a:t>&lt;key</a:t>
            </a:r>
            <a:r>
              <a:rPr lang="zh-CN" altLang="en-US" sz="2000" dirty="0" smtClean="0">
                <a:solidFill>
                  <a:srgbClr val="FF0000"/>
                </a:solidFill>
              </a:rPr>
              <a:t>，</a:t>
            </a:r>
            <a:r>
              <a:rPr lang="en-US" altLang="zh-CN" sz="2000" dirty="0" smtClean="0">
                <a:solidFill>
                  <a:srgbClr val="FF0000"/>
                </a:solidFill>
              </a:rPr>
              <a:t>value-list&gt;</a:t>
            </a:r>
            <a:r>
              <a:rPr lang="zh-CN" altLang="en-US" sz="2000" dirty="0" smtClean="0">
                <a:solidFill>
                  <a:srgbClr val="FF0000"/>
                </a:solidFill>
              </a:rPr>
              <a:t>之后，将输入的</a:t>
            </a:r>
            <a:r>
              <a:rPr lang="en-US" altLang="zh-CN" sz="2000" dirty="0" smtClean="0">
                <a:solidFill>
                  <a:srgbClr val="FF0000"/>
                </a:solidFill>
              </a:rPr>
              <a:t>key</a:t>
            </a:r>
            <a:r>
              <a:rPr lang="zh-CN" altLang="en-US" sz="2000" dirty="0" smtClean="0">
                <a:solidFill>
                  <a:srgbClr val="FF0000"/>
                </a:solidFill>
              </a:rPr>
              <a:t>作为</a:t>
            </a:r>
            <a:r>
              <a:rPr lang="en-US" altLang="zh-CN" sz="2000" dirty="0" smtClean="0">
                <a:solidFill>
                  <a:srgbClr val="FF0000"/>
                </a:solidFill>
              </a:rPr>
              <a:t>value</a:t>
            </a:r>
            <a:r>
              <a:rPr lang="zh-CN" altLang="en-US" sz="2000" dirty="0" smtClean="0">
                <a:solidFill>
                  <a:srgbClr val="FF0000"/>
                </a:solidFill>
              </a:rPr>
              <a:t>输出，并根据</a:t>
            </a:r>
            <a:r>
              <a:rPr lang="en-US" altLang="zh-CN" sz="2000" dirty="0" smtClean="0">
                <a:solidFill>
                  <a:srgbClr val="FF0000"/>
                </a:solidFill>
              </a:rPr>
              <a:t>value-list</a:t>
            </a:r>
            <a:r>
              <a:rPr lang="zh-CN" altLang="en-US" sz="2000" dirty="0" smtClean="0">
                <a:solidFill>
                  <a:srgbClr val="FF0000"/>
                </a:solidFill>
              </a:rPr>
              <a:t>中元素的个数决定输出的次数。</a:t>
            </a:r>
            <a:endParaRPr lang="en-US" altLang="zh-CN" sz="2000" dirty="0" smtClean="0">
              <a:solidFill>
                <a:schemeClr val="tx2"/>
              </a:solidFill>
            </a:endParaRPr>
          </a:p>
          <a:p>
            <a:pPr lvl="1">
              <a:lnSpc>
                <a:spcPct val="150000"/>
              </a:lnSpc>
              <a:buFont typeface="Wingdings" panose="05000000000000000000" pitchFamily="2" charset="2"/>
              <a:buChar char="Ø"/>
            </a:pPr>
            <a:r>
              <a:rPr lang="zh-CN" altLang="en-US" sz="2000" dirty="0" smtClean="0">
                <a:solidFill>
                  <a:srgbClr val="FF0000"/>
                </a:solidFill>
              </a:rPr>
              <a:t>输出的</a:t>
            </a:r>
            <a:r>
              <a:rPr lang="en-US" altLang="zh-CN" sz="2000" dirty="0" smtClean="0">
                <a:solidFill>
                  <a:srgbClr val="FF0000"/>
                </a:solidFill>
              </a:rPr>
              <a:t>key</a:t>
            </a:r>
            <a:r>
              <a:rPr lang="zh-CN" altLang="en-US" sz="2000" dirty="0" smtClean="0">
                <a:solidFill>
                  <a:srgbClr val="FF0000"/>
                </a:solidFill>
              </a:rPr>
              <a:t>（即代码中的</a:t>
            </a:r>
            <a:r>
              <a:rPr lang="en-US" altLang="zh-CN" sz="2000" dirty="0" err="1" smtClean="0">
                <a:solidFill>
                  <a:srgbClr val="FF0000"/>
                </a:solidFill>
              </a:rPr>
              <a:t>linenum</a:t>
            </a:r>
            <a:r>
              <a:rPr lang="zh-CN" altLang="en-US" sz="2000" dirty="0" smtClean="0">
                <a:solidFill>
                  <a:srgbClr val="FF0000"/>
                </a:solidFill>
              </a:rPr>
              <a:t>）是一个全局变量，它统计当前</a:t>
            </a:r>
            <a:r>
              <a:rPr lang="en-US" altLang="zh-CN" sz="2000" dirty="0" smtClean="0">
                <a:solidFill>
                  <a:srgbClr val="FF0000"/>
                </a:solidFill>
              </a:rPr>
              <a:t>key</a:t>
            </a:r>
            <a:r>
              <a:rPr lang="zh-CN" altLang="en-US" sz="2000" dirty="0" smtClean="0">
                <a:solidFill>
                  <a:srgbClr val="FF0000"/>
                </a:solidFill>
              </a:rPr>
              <a:t>的位次</a:t>
            </a:r>
            <a:r>
              <a:rPr lang="zh-CN" altLang="en-US" sz="2000" dirty="0" smtClean="0">
                <a:solidFill>
                  <a:schemeClr val="tx2"/>
                </a:solidFill>
              </a:rPr>
              <a:t>。</a:t>
            </a:r>
            <a:endParaRPr lang="en-US" altLang="zh-CN" sz="2000" dirty="0" smtClean="0">
              <a:solidFill>
                <a:schemeClr val="tx2"/>
              </a:solidFill>
            </a:endParaRPr>
          </a:p>
          <a:p>
            <a:pPr lvl="1">
              <a:lnSpc>
                <a:spcPct val="150000"/>
              </a:lnSpc>
              <a:buFont typeface="Wingdings" panose="05000000000000000000" pitchFamily="2" charset="2"/>
              <a:buChar char="Ø"/>
            </a:pPr>
            <a:r>
              <a:rPr lang="zh-CN" altLang="en-US" sz="2000" dirty="0" smtClean="0">
                <a:solidFill>
                  <a:schemeClr val="tx2"/>
                </a:solidFill>
              </a:rPr>
              <a:t>需要注意的是这个程序中没有配置</a:t>
            </a:r>
            <a:r>
              <a:rPr lang="en-US" altLang="zh-CN" sz="2000" dirty="0" smtClean="0">
                <a:solidFill>
                  <a:schemeClr val="tx2"/>
                </a:solidFill>
              </a:rPr>
              <a:t>Combiner</a:t>
            </a:r>
            <a:r>
              <a:rPr lang="zh-CN" altLang="en-US" sz="2000" dirty="0" smtClean="0">
                <a:solidFill>
                  <a:schemeClr val="tx2"/>
                </a:solidFill>
              </a:rPr>
              <a:t>，也就是在</a:t>
            </a:r>
            <a:r>
              <a:rPr lang="en-US" altLang="zh-CN" sz="2000" dirty="0" smtClean="0">
                <a:solidFill>
                  <a:schemeClr val="tx2"/>
                </a:solidFill>
              </a:rPr>
              <a:t>MapReduce</a:t>
            </a:r>
            <a:r>
              <a:rPr lang="zh-CN" altLang="en-US" sz="2000" dirty="0" smtClean="0">
                <a:solidFill>
                  <a:schemeClr val="tx2"/>
                </a:solidFill>
              </a:rPr>
              <a:t>过程中不使用</a:t>
            </a:r>
            <a:r>
              <a:rPr lang="en-US" altLang="zh-CN" sz="2000" dirty="0" smtClean="0">
                <a:solidFill>
                  <a:schemeClr val="tx2"/>
                </a:solidFill>
              </a:rPr>
              <a:t>Combiner</a:t>
            </a:r>
            <a:r>
              <a:rPr lang="zh-CN" altLang="en-US" sz="2000" dirty="0" smtClean="0">
                <a:solidFill>
                  <a:schemeClr val="tx2"/>
                </a:solidFill>
              </a:rPr>
              <a:t>。这主要是因为使用</a:t>
            </a:r>
            <a:r>
              <a:rPr lang="en-US" altLang="zh-CN" sz="2000" dirty="0" smtClean="0">
                <a:solidFill>
                  <a:schemeClr val="tx2"/>
                </a:solidFill>
              </a:rPr>
              <a:t>map</a:t>
            </a:r>
            <a:r>
              <a:rPr lang="zh-CN" altLang="en-US" sz="2000" dirty="0" smtClean="0">
                <a:solidFill>
                  <a:schemeClr val="tx2"/>
                </a:solidFill>
              </a:rPr>
              <a:t>和</a:t>
            </a:r>
            <a:r>
              <a:rPr lang="en-US" altLang="zh-CN" sz="2000" dirty="0" smtClean="0">
                <a:solidFill>
                  <a:schemeClr val="tx2"/>
                </a:solidFill>
              </a:rPr>
              <a:t>reduce</a:t>
            </a:r>
            <a:r>
              <a:rPr lang="zh-CN" altLang="en-US" sz="2000" dirty="0" smtClean="0">
                <a:solidFill>
                  <a:schemeClr val="tx2"/>
                </a:solidFill>
              </a:rPr>
              <a:t>就已经能够完成任务了。</a:t>
            </a:r>
            <a:endParaRPr lang="zh-CN" altLang="en-US" sz="2000" dirty="0">
              <a:solidFill>
                <a:schemeClr val="tx2"/>
              </a:solidFill>
            </a:endParaRPr>
          </a:p>
        </p:txBody>
      </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5415915"/>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创建输入</a:t>
            </a:r>
            <a:endParaRPr lang="en-US" altLang="zh-CN" sz="24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pPr>
              <a:buFont typeface="Wingdings" panose="05000000000000000000" pitchFamily="2" charset="2"/>
              <a:buChar char="u"/>
            </a:pPr>
            <a:r>
              <a:rPr lang="zh-CN" altLang="en-US" sz="2400" dirty="0" smtClean="0">
                <a:solidFill>
                  <a:schemeClr val="tx2"/>
                </a:solidFill>
              </a:rPr>
              <a:t>上传到</a:t>
            </a:r>
            <a:r>
              <a:rPr lang="en-US" altLang="zh-CN" sz="2400" dirty="0" err="1" smtClean="0">
                <a:solidFill>
                  <a:schemeClr val="tx2"/>
                </a:solidFill>
              </a:rPr>
              <a:t>hadoop</a:t>
            </a:r>
            <a:endParaRPr lang="en-US" altLang="zh-CN" sz="2400" dirty="0" smtClean="0">
              <a:solidFill>
                <a:schemeClr val="tx2"/>
              </a:solidFill>
            </a:endParaRPr>
          </a:p>
          <a:p>
            <a:r>
              <a:rPr lang="en-US" altLang="zh-CN" sz="2400" dirty="0" smtClean="0">
                <a:solidFill>
                  <a:schemeClr val="tx2"/>
                </a:solidFill>
              </a:rPr>
              <a:t>$bin/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-put </a:t>
            </a:r>
            <a:r>
              <a:rPr lang="en-US" altLang="zh-CN" sz="2400" dirty="0" err="1" smtClean="0">
                <a:solidFill>
                  <a:schemeClr val="tx2"/>
                </a:solidFill>
              </a:rPr>
              <a:t>mysort_input</a:t>
            </a:r>
            <a:r>
              <a:rPr lang="en-US" altLang="zh-CN" sz="2400" dirty="0" smtClean="0">
                <a:solidFill>
                  <a:schemeClr val="tx2"/>
                </a:solidFill>
              </a:rPr>
              <a:t> </a:t>
            </a:r>
            <a:r>
              <a:rPr lang="en-US" altLang="zh-CN" sz="2400" dirty="0" err="1" smtClean="0">
                <a:solidFill>
                  <a:schemeClr val="tx2"/>
                </a:solidFill>
              </a:rPr>
              <a:t>mysort_in</a:t>
            </a:r>
            <a:endParaRPr lang="en-US" altLang="zh-CN" sz="2400" dirty="0" smtClean="0">
              <a:solidFill>
                <a:schemeClr val="tx2"/>
              </a:solidFill>
            </a:endParaRPr>
          </a:p>
          <a:p>
            <a:endParaRPr lang="en-US" altLang="zh-CN" sz="20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cxnSp>
        <p:nvCxnSpPr>
          <p:cNvPr id="9" name="直接箭头连接符 8"/>
          <p:cNvCxnSpPr/>
          <p:nvPr/>
        </p:nvCxnSpPr>
        <p:spPr>
          <a:xfrm>
            <a:off x="1857356" y="1571612"/>
            <a:ext cx="2143140" cy="1588"/>
          </a:xfrm>
          <a:prstGeom prst="straightConnector1">
            <a:avLst/>
          </a:prstGeom>
          <a:ln w="28575">
            <a:solidFill>
              <a:srgbClr val="FF0000"/>
            </a:solidFill>
            <a:tailEnd type="arrow"/>
          </a:ln>
        </p:spPr>
        <p:style>
          <a:lnRef idx="1">
            <a:schemeClr val="accent6"/>
          </a:lnRef>
          <a:fillRef idx="0">
            <a:schemeClr val="accent6"/>
          </a:fillRef>
          <a:effectRef idx="0">
            <a:schemeClr val="accent6"/>
          </a:effectRef>
          <a:fontRef idx="minor">
            <a:schemeClr val="tx1"/>
          </a:fontRef>
        </p:style>
      </p:cxnSp>
      <p:pic>
        <p:nvPicPr>
          <p:cNvPr id="7170" name="Picture 2"/>
          <p:cNvPicPr>
            <a:picLocks noChangeAspect="1" noChangeArrowheads="1"/>
          </p:cNvPicPr>
          <p:nvPr/>
        </p:nvPicPr>
        <p:blipFill>
          <a:blip r:embed="rId1"/>
          <a:srcRect/>
          <a:stretch>
            <a:fillRect/>
          </a:stretch>
        </p:blipFill>
        <p:spPr bwMode="auto">
          <a:xfrm>
            <a:off x="4000496" y="1071546"/>
            <a:ext cx="4733925" cy="2714625"/>
          </a:xfrm>
          <a:prstGeom prst="rect">
            <a:avLst/>
          </a:prstGeom>
          <a:noFill/>
          <a:ln w="9525">
            <a:noFill/>
            <a:miter lim="800000"/>
            <a:headEnd/>
            <a:tailEnd/>
          </a:ln>
          <a:effectLst/>
        </p:spPr>
      </p:pic>
      <p:pic>
        <p:nvPicPr>
          <p:cNvPr id="7171" name="Picture 3"/>
          <p:cNvPicPr>
            <a:picLocks noChangeAspect="1" noChangeArrowheads="1"/>
          </p:cNvPicPr>
          <p:nvPr/>
        </p:nvPicPr>
        <p:blipFill>
          <a:blip r:embed="rId2"/>
          <a:srcRect/>
          <a:stretch>
            <a:fillRect/>
          </a:stretch>
        </p:blipFill>
        <p:spPr bwMode="auto">
          <a:xfrm>
            <a:off x="403197" y="4662500"/>
            <a:ext cx="7543800" cy="75247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142984"/>
            <a:ext cx="8786874" cy="289310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执行</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jar mysort.jar </a:t>
            </a:r>
            <a:r>
              <a:rPr lang="en-US" altLang="zh-CN" sz="2400" dirty="0" err="1" smtClean="0">
                <a:solidFill>
                  <a:schemeClr val="tx2"/>
                </a:solidFill>
              </a:rPr>
              <a:t>mysort_in</a:t>
            </a:r>
            <a:r>
              <a:rPr lang="en-US" altLang="zh-CN" sz="2400" dirty="0" smtClean="0">
                <a:solidFill>
                  <a:schemeClr val="tx2"/>
                </a:solidFill>
              </a:rPr>
              <a:t> </a:t>
            </a:r>
            <a:r>
              <a:rPr lang="en-US" altLang="zh-CN" sz="2400" dirty="0" err="1" smtClean="0">
                <a:solidFill>
                  <a:schemeClr val="tx2"/>
                </a:solidFill>
              </a:rPr>
              <a:t>mysort_out</a:t>
            </a:r>
            <a:endParaRPr lang="en-US" altLang="zh-CN" sz="2400" dirty="0" smtClean="0">
              <a:solidFill>
                <a:schemeClr val="tx2"/>
              </a:solidFill>
            </a:endParaRPr>
          </a:p>
          <a:p>
            <a:endParaRPr lang="en-US" altLang="zh-CN" sz="2400" dirty="0" smtClean="0">
              <a:solidFill>
                <a:schemeClr val="tx2"/>
              </a:solidFill>
            </a:endParaRPr>
          </a:p>
          <a:p>
            <a:pPr>
              <a:buFont typeface="Wingdings" panose="05000000000000000000" pitchFamily="2" charset="2"/>
              <a:buChar char="u"/>
            </a:pPr>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pic>
        <p:nvPicPr>
          <p:cNvPr id="8194" name="Picture 2"/>
          <p:cNvPicPr>
            <a:picLocks noChangeAspect="1" noChangeArrowheads="1"/>
          </p:cNvPicPr>
          <p:nvPr/>
        </p:nvPicPr>
        <p:blipFill>
          <a:blip r:embed="rId1"/>
          <a:srcRect/>
          <a:stretch>
            <a:fillRect/>
          </a:stretch>
        </p:blipFill>
        <p:spPr bwMode="auto">
          <a:xfrm>
            <a:off x="571504" y="2000240"/>
            <a:ext cx="7858148" cy="4429132"/>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3</a:t>
            </a:r>
            <a:r>
              <a:rPr lang="zh-CN" altLang="en-US" sz="3600" dirty="0" smtClean="0"/>
              <a:t>：排序</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830997"/>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查看输出</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-cat /user/</a:t>
            </a:r>
            <a:r>
              <a:rPr lang="en-US" altLang="zh-CN" sz="2400" dirty="0" err="1" smtClean="0">
                <a:solidFill>
                  <a:schemeClr val="tx2"/>
                </a:solidFill>
              </a:rPr>
              <a:t>liuxt</a:t>
            </a:r>
            <a:r>
              <a:rPr lang="en-US" altLang="zh-CN" sz="2400" dirty="0" smtClean="0">
                <a:solidFill>
                  <a:schemeClr val="tx2"/>
                </a:solidFill>
              </a:rPr>
              <a:t>/</a:t>
            </a:r>
            <a:r>
              <a:rPr lang="en-US" altLang="zh-CN" sz="2400" dirty="0" err="1" smtClean="0">
                <a:solidFill>
                  <a:schemeClr val="tx2"/>
                </a:solidFill>
              </a:rPr>
              <a:t>mysort_out</a:t>
            </a:r>
            <a:r>
              <a:rPr lang="en-US" altLang="zh-CN" sz="2400" dirty="0" smtClean="0">
                <a:solidFill>
                  <a:schemeClr val="tx2"/>
                </a:solidFill>
              </a:rPr>
              <a:t>/*</a:t>
            </a:r>
            <a:endParaRPr lang="en-US" altLang="zh-CN" sz="2400" dirty="0" smtClean="0">
              <a:solidFill>
                <a:schemeClr val="tx2"/>
              </a:solidFill>
            </a:endParaRPr>
          </a:p>
        </p:txBody>
      </p:sp>
      <p:pic>
        <p:nvPicPr>
          <p:cNvPr id="9220" name="Picture 4"/>
          <p:cNvPicPr>
            <a:picLocks noChangeAspect="1" noChangeArrowheads="1"/>
          </p:cNvPicPr>
          <p:nvPr/>
        </p:nvPicPr>
        <p:blipFill>
          <a:blip r:embed="rId1"/>
          <a:srcRect/>
          <a:stretch>
            <a:fillRect/>
          </a:stretch>
        </p:blipFill>
        <p:spPr bwMode="auto">
          <a:xfrm>
            <a:off x="571472" y="2214554"/>
            <a:ext cx="8240884" cy="271464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201420"/>
            <a:ext cx="7282180" cy="4831080"/>
          </a:xfrm>
          <a:prstGeom prst="rect">
            <a:avLst/>
          </a:prstGeom>
          <a:noFill/>
        </p:spPr>
        <p:txBody>
          <a:bodyPr wrap="square" rtlCol="0">
            <a:spAutoFit/>
          </a:bodyPr>
          <a:p>
            <a:pPr>
              <a:lnSpc>
                <a:spcPct val="140000"/>
              </a:lnSpc>
            </a:pPr>
            <a:r>
              <a:rPr lang="zh-CN" altLang="en-US" sz="2000">
                <a:latin typeface="Times New Roman" panose="02020603050405020304" charset="0"/>
              </a:rPr>
              <a:t>import java.io.IOException;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org.apache.hadoop.conf.Configuration;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org.apache.hadoop.fs.Path;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org.apache.hadoop.io.IntWritable;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org.apache.hadoop.io.Text;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org.apache.hadoop.mapreduce.Job;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org.apache.hadoop.mapreduce.Mapper;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org.apache.hadoop.mapreduce.Reducer;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org.apache.hadoop.mapreduce.lib.input.FileInputFormat;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org.apache.hadoop.mapreduce.lib.output.FileOutputFormat; </a:t>
            </a:r>
            <a:endParaRPr lang="zh-CN" altLang="en-US" sz="2000">
              <a:latin typeface="Times New Roman" panose="02020603050405020304" charset="0"/>
            </a:endParaRPr>
          </a:p>
          <a:p>
            <a:pPr>
              <a:lnSpc>
                <a:spcPct val="140000"/>
              </a:lnSpc>
            </a:pPr>
            <a:r>
              <a:rPr lang="zh-CN" altLang="en-US" sz="2000">
                <a:latin typeface="Times New Roman" panose="02020603050405020304" charset="0"/>
              </a:rPr>
              <a:t>import org.apache.hadoop.util.GenericOptionsParser;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201420"/>
            <a:ext cx="7693660" cy="4831080"/>
          </a:xfrm>
          <a:prstGeom prst="rect">
            <a:avLst/>
          </a:prstGeom>
          <a:noFill/>
        </p:spPr>
        <p:txBody>
          <a:bodyPr wrap="square" rtlCol="0">
            <a:spAutoFit/>
          </a:bodyPr>
          <a:p>
            <a:pPr>
              <a:lnSpc>
                <a:spcPct val="120000"/>
              </a:lnSpc>
            </a:pPr>
            <a:r>
              <a:rPr lang="zh-CN" altLang="en-US" sz="2000">
                <a:latin typeface="Times New Roman" panose="02020603050405020304" charset="0"/>
              </a:rPr>
              <a:t>public class Sort {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//map将输入中的value转</a:t>
            </a:r>
            <a:r>
              <a:rPr lang="zh-CN" altLang="en-US" sz="2000">
                <a:latin typeface="Times New Roman" panose="02020603050405020304" charset="0"/>
              </a:rPr>
              <a:t>化成IntWritable类型，作为输出的key</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public static class Map extends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Mapper&lt;Object,Text,IntWritable,IntWritable&gt;{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private static IntWritable data=new IntWritable(); </a:t>
            </a:r>
            <a:endParaRPr lang="zh-CN" altLang="en-US" sz="2000">
              <a:solidFill>
                <a:srgbClr val="FF0000"/>
              </a:solidFill>
              <a:latin typeface="Times New Roman" panose="02020603050405020304" charset="0"/>
            </a:endParaRPr>
          </a:p>
          <a:p>
            <a:pPr>
              <a:lnSpc>
                <a:spcPct val="120000"/>
              </a:lnSpc>
            </a:pPr>
            <a:r>
              <a:rPr lang="zh-CN" altLang="en-US" sz="2000">
                <a:latin typeface="Times New Roman" panose="02020603050405020304" charset="0"/>
              </a:rPr>
              <a:t>     //实现map函数</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public void map(Object key,Text value,Context context)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throws IOException,InterruptedException{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String line=value.toString(); </a:t>
            </a:r>
            <a:endParaRPr lang="zh-CN" altLang="en-US" sz="2000">
              <a:solidFill>
                <a:srgbClr val="FF0000"/>
              </a:solidFill>
              <a:latin typeface="Times New Roman" panose="02020603050405020304" charset="0"/>
            </a:endParaRPr>
          </a:p>
          <a:p>
            <a:pPr>
              <a:lnSpc>
                <a:spcPct val="12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data.set(Integer.parseInt(line));</a:t>
            </a:r>
            <a:r>
              <a:rPr lang="zh-CN" altLang="en-US" sz="2000">
                <a:latin typeface="Times New Roman" panose="02020603050405020304" charset="0"/>
              </a:rPr>
              <a: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context.write(data, new IntWritable(1));</a:t>
            </a:r>
            <a:r>
              <a:rPr lang="zh-CN" altLang="en-US" sz="2000">
                <a:latin typeface="Times New Roman" panose="02020603050405020304" charset="0"/>
              </a:rPr>
              <a: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 </a:t>
            </a:r>
            <a:endParaRPr lang="zh-CN" altLang="en-US" sz="2000">
              <a:latin typeface="Times New Roman" panose="02020603050405020304" charset="0"/>
            </a:endParaRPr>
          </a:p>
          <a:p>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135380"/>
            <a:ext cx="8083550" cy="5015865"/>
          </a:xfrm>
          <a:prstGeom prst="rect">
            <a:avLst/>
          </a:prstGeom>
          <a:noFill/>
        </p:spPr>
        <p:txBody>
          <a:bodyPr wrap="square" rtlCol="0">
            <a:spAutoFit/>
          </a:bodyPr>
          <a:p>
            <a:r>
              <a:rPr lang="zh-CN" altLang="en-US" sz="2000">
                <a:latin typeface="Times New Roman" panose="02020603050405020304" charset="0"/>
              </a:rPr>
              <a:t>//reduce将输入中的key复制到输出数据的key上，</a:t>
            </a:r>
            <a:endParaRPr lang="zh-CN" altLang="en-US" sz="2000">
              <a:latin typeface="Times New Roman" panose="02020603050405020304" charset="0"/>
            </a:endParaRPr>
          </a:p>
          <a:p>
            <a:r>
              <a:rPr lang="zh-CN" altLang="en-US" sz="2000">
                <a:latin typeface="Times New Roman" panose="02020603050405020304" charset="0"/>
              </a:rPr>
              <a:t>//然后根据输入的value-list中元素的个数决定key的输出次数</a:t>
            </a:r>
            <a:endParaRPr lang="zh-CN" altLang="en-US" sz="2000">
              <a:latin typeface="Times New Roman" panose="02020603050405020304" charset="0"/>
            </a:endParaRPr>
          </a:p>
          <a:p>
            <a:r>
              <a:rPr lang="zh-CN" altLang="en-US" sz="2000">
                <a:latin typeface="Times New Roman" panose="02020603050405020304" charset="0"/>
              </a:rPr>
              <a:t>//</a:t>
            </a:r>
            <a:r>
              <a:rPr lang="zh-CN" altLang="en-US" sz="2000">
                <a:solidFill>
                  <a:srgbClr val="FF0000"/>
                </a:solidFill>
                <a:latin typeface="Times New Roman" panose="02020603050405020304" charset="0"/>
              </a:rPr>
              <a:t>用全局linenum来代表key的位次</a:t>
            </a:r>
            <a:endParaRPr lang="zh-CN" altLang="en-US" sz="2000">
              <a:solidFill>
                <a:srgbClr val="FF0000"/>
              </a:solidFill>
              <a:latin typeface="Times New Roman" panose="02020603050405020304" charset="0"/>
            </a:endParaRPr>
          </a:p>
          <a:p>
            <a:r>
              <a:rPr lang="zh-CN" altLang="en-US" sz="2000">
                <a:latin typeface="Times New Roman" panose="02020603050405020304" charset="0"/>
              </a:rPr>
              <a:t>public static class Reduce extends</a:t>
            </a:r>
            <a:endParaRPr lang="zh-CN" altLang="en-US" sz="2000">
              <a:latin typeface="Times New Roman" panose="02020603050405020304" charset="0"/>
            </a:endParaRPr>
          </a:p>
          <a:p>
            <a:r>
              <a:rPr lang="zh-CN" altLang="en-US" sz="2000">
                <a:latin typeface="Times New Roman" panose="02020603050405020304" charset="0"/>
              </a:rPr>
              <a:t>Reducer&lt;IntWritable,IntWritable,IntWritable,IntWritable&gt;{ </a:t>
            </a:r>
            <a:endParaRPr lang="zh-CN" altLang="en-US" sz="2000">
              <a:latin typeface="Times New Roman" panose="02020603050405020304" charset="0"/>
            </a:endParaRPr>
          </a:p>
          <a:p>
            <a:r>
              <a:rPr lang="zh-CN" altLang="en-US" sz="2000">
                <a:latin typeface="Times New Roman" panose="02020603050405020304" charset="0"/>
              </a:rPr>
              <a:t>    </a:t>
            </a:r>
            <a:r>
              <a:rPr lang="zh-CN" altLang="en-US" sz="2000">
                <a:solidFill>
                  <a:srgbClr val="FF0000"/>
                </a:solidFill>
                <a:latin typeface="Times New Roman" panose="02020603050405020304" charset="0"/>
              </a:rPr>
              <a:t>private static IntWritable linenum = new IntWritable(1); </a:t>
            </a:r>
            <a:endParaRPr lang="zh-CN" altLang="en-US" sz="2000">
              <a:solidFill>
                <a:srgbClr val="FF0000"/>
              </a:solidFill>
              <a:latin typeface="Times New Roman" panose="02020603050405020304" charset="0"/>
            </a:endParaRPr>
          </a:p>
          <a:p>
            <a:r>
              <a:rPr lang="zh-CN" altLang="en-US" sz="2000">
                <a:latin typeface="Times New Roman" panose="02020603050405020304" charset="0"/>
              </a:rPr>
              <a:t>    //实现reduce函数</a:t>
            </a:r>
            <a:endParaRPr lang="zh-CN" altLang="en-US" sz="2000">
              <a:latin typeface="Times New Roman" panose="02020603050405020304" charset="0"/>
            </a:endParaRPr>
          </a:p>
          <a:p>
            <a:r>
              <a:rPr lang="zh-CN" altLang="en-US" sz="2000">
                <a:latin typeface="Times New Roman" panose="02020603050405020304" charset="0"/>
              </a:rPr>
              <a:t>    public void reduce(IntWritable key,Iterable&lt;IntWritable&gt; values,Context context) </a:t>
            </a:r>
            <a:endParaRPr lang="zh-CN" altLang="en-US" sz="2000">
              <a:latin typeface="Times New Roman" panose="02020603050405020304" charset="0"/>
            </a:endParaRPr>
          </a:p>
          <a:p>
            <a:r>
              <a:rPr lang="zh-CN" altLang="en-US" sz="2000">
                <a:latin typeface="Times New Roman" panose="02020603050405020304" charset="0"/>
              </a:rPr>
              <a:t>            throws IOException,InterruptedException{ </a:t>
            </a:r>
            <a:endParaRPr lang="zh-CN" altLang="en-US" sz="2000">
              <a:latin typeface="Times New Roman" panose="02020603050405020304" charset="0"/>
            </a:endParaRPr>
          </a:p>
          <a:p>
            <a:r>
              <a:rPr lang="zh-CN" altLang="en-US" sz="2000">
                <a:latin typeface="Times New Roman" panose="02020603050405020304" charset="0"/>
              </a:rPr>
              <a:t>         </a:t>
            </a:r>
            <a:r>
              <a:rPr lang="zh-CN" altLang="en-US" sz="2000">
                <a:solidFill>
                  <a:srgbClr val="FF0000"/>
                </a:solidFill>
                <a:latin typeface="Times New Roman" panose="02020603050405020304" charset="0"/>
              </a:rPr>
              <a:t>for(IntWritable val:values){ </a:t>
            </a:r>
            <a:endParaRPr lang="zh-CN" altLang="en-US" sz="2000">
              <a:solidFill>
                <a:srgbClr val="FF0000"/>
              </a:solidFill>
              <a:latin typeface="Times New Roman" panose="02020603050405020304" charset="0"/>
            </a:endParaRPr>
          </a:p>
          <a:p>
            <a:r>
              <a:rPr lang="zh-CN" altLang="en-US" sz="2000">
                <a:solidFill>
                  <a:srgbClr val="FF0000"/>
                </a:solidFill>
                <a:latin typeface="Times New Roman" panose="02020603050405020304" charset="0"/>
              </a:rPr>
              <a:t>              context.write(linenum, key); </a:t>
            </a:r>
            <a:endParaRPr lang="zh-CN" altLang="en-US" sz="2000">
              <a:solidFill>
                <a:srgbClr val="FF0000"/>
              </a:solidFill>
              <a:latin typeface="Times New Roman" panose="02020603050405020304" charset="0"/>
            </a:endParaRPr>
          </a:p>
          <a:p>
            <a:r>
              <a:rPr lang="zh-CN" altLang="en-US" sz="2000">
                <a:solidFill>
                  <a:srgbClr val="FF0000"/>
                </a:solidFill>
                <a:latin typeface="Times New Roman" panose="02020603050405020304" charset="0"/>
              </a:rPr>
              <a:t>             linenum = new IntWritable(linenum.get()+1); </a:t>
            </a:r>
            <a:endParaRPr lang="zh-CN" altLang="en-US" sz="2000">
              <a:solidFill>
                <a:srgbClr val="FF0000"/>
              </a:solidFill>
              <a:latin typeface="Times New Roman" panose="02020603050405020304" charset="0"/>
            </a:endParaRPr>
          </a:p>
          <a:p>
            <a:r>
              <a:rPr lang="zh-CN" altLang="en-US" sz="2000">
                <a:latin typeface="Times New Roman" panose="02020603050405020304" charset="0"/>
              </a:rPr>
              <a:t>         } </a:t>
            </a:r>
            <a:endParaRPr lang="zh-CN" altLang="en-US" sz="2000">
              <a:latin typeface="Times New Roman" panose="02020603050405020304" charset="0"/>
            </a:endParaRPr>
          </a:p>
          <a:p>
            <a:r>
              <a:rPr lang="zh-CN" altLang="en-US" sz="2000">
                <a:latin typeface="Times New Roman" panose="02020603050405020304" charset="0"/>
              </a:rPr>
              <a:t>    } </a:t>
            </a:r>
            <a:endParaRPr lang="zh-CN" altLang="en-US" sz="2000">
              <a:latin typeface="Times New Roman" panose="02020603050405020304" charset="0"/>
            </a:endParaRPr>
          </a:p>
          <a:p>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213360" y="1124585"/>
            <a:ext cx="8740140" cy="4769485"/>
          </a:xfrm>
          <a:prstGeom prst="rect">
            <a:avLst/>
          </a:prstGeom>
          <a:noFill/>
        </p:spPr>
        <p:txBody>
          <a:bodyPr wrap="square" rtlCol="0">
            <a:spAutoFit/>
          </a:bodyPr>
          <a:p>
            <a:pPr>
              <a:lnSpc>
                <a:spcPct val="110000"/>
              </a:lnSpc>
            </a:pPr>
            <a:r>
              <a:rPr lang="zh-CN" altLang="en-US" sz="2000">
                <a:latin typeface="Times New Roman" panose="02020603050405020304" charset="0"/>
              </a:rPr>
              <a:t>public static void main(String[] args) throws Exception{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Configuration conf = new Configuration();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String[] otherArgs = new GenericOptionsParser(conf, </a:t>
            </a:r>
            <a:r>
              <a:rPr lang="en-US" altLang="zh-CN" sz="2000">
                <a:latin typeface="Times New Roman" panose="02020603050405020304" charset="0"/>
              </a:rPr>
              <a:t>a</a:t>
            </a:r>
            <a:r>
              <a:rPr lang="zh-CN" altLang="en-US" sz="2000">
                <a:latin typeface="Times New Roman" panose="02020603050405020304" charset="0"/>
              </a:rPr>
              <a:t>rgs).getRemainingArgs();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if (otherArgs.length != 2)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System.err.println("Usage: Data Sort &lt;in&gt; &lt;out&gt;");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System.exit(2);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 job = new Job(conf, "Data Sort");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job.setJarByClass(Sort.class); </a:t>
            </a:r>
            <a:endParaRPr lang="zh-CN" altLang="en-US" sz="2000">
              <a:latin typeface="Times New Roman" panose="02020603050405020304" charset="0"/>
            </a:endParaRPr>
          </a:p>
          <a:p>
            <a:pPr>
              <a:lnSpc>
                <a:spcPct val="110000"/>
              </a:lnSpc>
            </a:pPr>
            <a:r>
              <a:rPr lang="zh-CN" altLang="en-US" sz="2000">
                <a:latin typeface="Times New Roman" panose="02020603050405020304" charset="0"/>
                <a:sym typeface="+mn-ea"/>
              </a:rPr>
              <a:t>//设置Map和Reduce处理类</a:t>
            </a:r>
            <a:endParaRPr lang="zh-CN" altLang="en-US" sz="2000">
              <a:latin typeface="Times New Roman" panose="02020603050405020304" charset="0"/>
            </a:endParaRPr>
          </a:p>
          <a:p>
            <a:pPr>
              <a:lnSpc>
                <a:spcPct val="110000"/>
              </a:lnSpc>
            </a:pPr>
            <a:r>
              <a:rPr lang="zh-CN" altLang="en-US" sz="2000">
                <a:latin typeface="Times New Roman" panose="02020603050405020304" charset="0"/>
                <a:sym typeface="+mn-ea"/>
              </a:rPr>
              <a:t>job.setMapperClass(Map.class); </a:t>
            </a:r>
            <a:endParaRPr lang="zh-CN" altLang="en-US" sz="2000">
              <a:latin typeface="Times New Roman" panose="02020603050405020304" charset="0"/>
            </a:endParaRPr>
          </a:p>
          <a:p>
            <a:pPr>
              <a:lnSpc>
                <a:spcPct val="110000"/>
              </a:lnSpc>
            </a:pPr>
            <a:r>
              <a:rPr lang="zh-CN" altLang="en-US" sz="2000">
                <a:latin typeface="Times New Roman" panose="02020603050405020304" charset="0"/>
                <a:sym typeface="+mn-ea"/>
              </a:rPr>
              <a:t>job.setReducerClass(Reduce.class); </a:t>
            </a:r>
            <a:endParaRPr lang="zh-CN" altLang="en-US" sz="2000">
              <a:latin typeface="Times New Roman" panose="02020603050405020304" charset="0"/>
            </a:endParaRPr>
          </a:p>
          <a:p>
            <a:endParaRPr lang="zh-CN" altLang="en-US" sz="2000">
              <a:latin typeface="Times New Roman" panose="02020603050405020304" charset="0"/>
            </a:endParaRPr>
          </a:p>
          <a:p>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页脚占位符 3"/>
          <p:cNvSpPr>
            <a:spLocks noGrp="1"/>
          </p:cNvSpPr>
          <p:nvPr>
            <p:ph type="ftr" sz="quarter" idx="10"/>
          </p:nvPr>
        </p:nvSpPr>
        <p:spPr>
          <a:noFill/>
        </p:spPr>
        <p:txBody>
          <a:bodyPr/>
          <a:lstStyle/>
          <a:p>
            <a:endParaRPr lang="zh-CN" altLang="en-US" dirty="0" smtClean="0"/>
          </a:p>
        </p:txBody>
      </p:sp>
      <p:sp>
        <p:nvSpPr>
          <p:cNvPr id="43011" name="灯片编号占位符 4"/>
          <p:cNvSpPr>
            <a:spLocks noGrp="1"/>
          </p:cNvSpPr>
          <p:nvPr>
            <p:ph type="sldNum" sz="quarter" idx="11"/>
          </p:nvPr>
        </p:nvSpPr>
        <p:spPr>
          <a:noFill/>
        </p:spPr>
        <p:txBody>
          <a:bodyPr/>
          <a:lstStyle/>
          <a:p>
            <a:endParaRPr lang="en-US" altLang="zh-CN" dirty="0" smtClean="0"/>
          </a:p>
        </p:txBody>
      </p:sp>
      <p:pic>
        <p:nvPicPr>
          <p:cNvPr id="43012" name="Picture 2" descr="41315364869396.png"/>
          <p:cNvPicPr>
            <a:picLocks noChangeAspect="1" noChangeArrowheads="1"/>
          </p:cNvPicPr>
          <p:nvPr/>
        </p:nvPicPr>
        <p:blipFill>
          <a:blip r:embed="rId1"/>
          <a:srcRect/>
          <a:stretch>
            <a:fillRect/>
          </a:stretch>
        </p:blipFill>
        <p:spPr bwMode="auto">
          <a:xfrm>
            <a:off x="863600" y="1085533"/>
            <a:ext cx="7416800" cy="5453062"/>
          </a:xfrm>
          <a:prstGeom prst="rect">
            <a:avLst/>
          </a:prstGeom>
          <a:noFill/>
          <a:ln w="9525">
            <a:noFill/>
            <a:miter lim="800000"/>
            <a:headEnd/>
            <a:tailEnd/>
          </a:ln>
        </p:spPr>
      </p:pic>
      <p:sp>
        <p:nvSpPr>
          <p:cNvPr id="39941" name="Rectangle 3"/>
          <p:cNvSpPr>
            <a:spLocks noGrp="1" noChangeArrowheads="1"/>
          </p:cNvSpPr>
          <p:nvPr>
            <p:ph type="title"/>
          </p:nvPr>
        </p:nvSpPr>
        <p:spPr>
          <a:xfrm>
            <a:off x="539750" y="188913"/>
            <a:ext cx="5327650" cy="896937"/>
          </a:xfrm>
        </p:spPr>
        <p:txBody>
          <a:bodyPr lIns="76200" tIns="38100" rIns="76200" bIns="38100"/>
          <a:lstStyle/>
          <a:p>
            <a:pPr>
              <a:defRPr/>
            </a:pPr>
            <a:r>
              <a:rPr lang="en-US" altLang="zh-CN" sz="3600" smtClean="0"/>
              <a:t>MapReduce</a:t>
            </a:r>
            <a:r>
              <a:rPr lang="zh-CN" altLang="en-US" sz="3600" smtClean="0"/>
              <a:t>编程过程</a:t>
            </a:r>
            <a:endParaRPr lang="zh-CN" altLang="en-US" smtClean="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268730"/>
            <a:ext cx="8479155" cy="3415030"/>
          </a:xfrm>
          <a:prstGeom prst="rect">
            <a:avLst/>
          </a:prstGeom>
          <a:noFill/>
        </p:spPr>
        <p:txBody>
          <a:bodyPr wrap="square" rtlCol="0">
            <a:spAutoFit/>
          </a:bodyPr>
          <a:p>
            <a:pPr>
              <a:lnSpc>
                <a:spcPct val="120000"/>
              </a:lnSpc>
            </a:pPr>
            <a:r>
              <a:rPr lang="zh-CN" altLang="en-US" sz="2000">
                <a:latin typeface="Times New Roman" panose="02020603050405020304" charset="0"/>
              </a:rPr>
              <a:t>//设置输出类型</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job.setOutputKeyClass(IntWritable.class);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job.setOutputValueClass(IntWritable.class);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//设置输入和输出目录</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FileInputFormat.addInputPath(job, new Path(otherArgs[0]));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FileOutputFormat.setOutputPath(job, new Path(otherArgs[1]));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System.exit(job.waitForCompletion(true) ? 0 : 1);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468630" y="1127125"/>
            <a:ext cx="7967345" cy="4369435"/>
          </a:xfrm>
          <a:prstGeom prst="rect">
            <a:avLst/>
          </a:prstGeom>
          <a:noFill/>
        </p:spPr>
        <p:txBody>
          <a:bodyPr wrap="square" rtlCol="0">
            <a:spAutoFit/>
          </a:bodyPr>
          <a:lstStyle/>
          <a:p>
            <a:pPr>
              <a:lnSpc>
                <a:spcPct val="110000"/>
              </a:lnSpc>
              <a:buFont typeface="Wingdings" panose="05000000000000000000" pitchFamily="2" charset="2"/>
              <a:buChar char="u"/>
            </a:pPr>
            <a:r>
              <a:rPr lang="zh-CN" altLang="en-US" sz="2000" dirty="0" smtClean="0">
                <a:solidFill>
                  <a:schemeClr val="tx2"/>
                </a:solidFill>
              </a:rPr>
              <a:t>概述</a:t>
            </a:r>
            <a:endParaRPr lang="en-US" altLang="zh-CN" sz="2000" dirty="0" smtClean="0">
              <a:solidFill>
                <a:schemeClr val="tx2"/>
              </a:solidFill>
            </a:endParaRPr>
          </a:p>
          <a:p>
            <a:pPr lvl="1">
              <a:lnSpc>
                <a:spcPct val="110000"/>
              </a:lnSpc>
              <a:buFont typeface="Wingdings" panose="05000000000000000000" pitchFamily="2" charset="2"/>
              <a:buChar char="Ø"/>
            </a:pPr>
            <a:r>
              <a:rPr lang="en-US" altLang="zh-CN" sz="2000" dirty="0" smtClean="0">
                <a:solidFill>
                  <a:schemeClr val="tx2"/>
                </a:solidFill>
              </a:rPr>
              <a:t>"</a:t>
            </a:r>
            <a:r>
              <a:rPr lang="zh-CN" altLang="en-US" sz="2000" dirty="0" smtClean="0">
                <a:solidFill>
                  <a:schemeClr val="tx2"/>
                </a:solidFill>
              </a:rPr>
              <a:t>平均成绩</a:t>
            </a:r>
            <a:r>
              <a:rPr lang="en-US" altLang="zh-CN" sz="2000" dirty="0" smtClean="0">
                <a:solidFill>
                  <a:schemeClr val="tx2"/>
                </a:solidFill>
              </a:rPr>
              <a:t>"</a:t>
            </a:r>
            <a:r>
              <a:rPr lang="zh-CN" altLang="en-US" sz="2000" dirty="0" smtClean="0">
                <a:solidFill>
                  <a:schemeClr val="tx2"/>
                </a:solidFill>
              </a:rPr>
              <a:t>主要目的还是在重温经典</a:t>
            </a:r>
            <a:r>
              <a:rPr lang="en-US" altLang="zh-CN" sz="2000" dirty="0" smtClean="0">
                <a:solidFill>
                  <a:schemeClr val="tx2"/>
                </a:solidFill>
              </a:rPr>
              <a:t>"</a:t>
            </a:r>
            <a:r>
              <a:rPr lang="en-US" altLang="zh-CN" sz="2000" dirty="0" err="1" smtClean="0">
                <a:solidFill>
                  <a:schemeClr val="tx2"/>
                </a:solidFill>
              </a:rPr>
              <a:t>WordCount</a:t>
            </a:r>
            <a:r>
              <a:rPr lang="en-US" altLang="zh-CN" sz="2000" dirty="0" smtClean="0">
                <a:solidFill>
                  <a:schemeClr val="tx2"/>
                </a:solidFill>
              </a:rPr>
              <a:t>"</a:t>
            </a:r>
            <a:r>
              <a:rPr lang="zh-CN" altLang="en-US" sz="2000" dirty="0" smtClean="0">
                <a:solidFill>
                  <a:schemeClr val="tx2"/>
                </a:solidFill>
              </a:rPr>
              <a:t>例子，可以说是在此</a:t>
            </a:r>
            <a:r>
              <a:rPr lang="zh-CN" altLang="en-US" sz="2000" dirty="0" smtClean="0">
                <a:solidFill>
                  <a:schemeClr val="tx2"/>
                </a:solidFill>
              </a:rPr>
              <a:t>基础上的微变化版，该实例主要就是实现一个计算学生平均成绩的例子。</a:t>
            </a:r>
            <a:endParaRPr lang="en-US" altLang="zh-CN" sz="2000" dirty="0" smtClean="0">
              <a:solidFill>
                <a:schemeClr val="tx2"/>
              </a:solidFill>
            </a:endParaRPr>
          </a:p>
          <a:p>
            <a:pPr>
              <a:lnSpc>
                <a:spcPct val="110000"/>
              </a:lnSpc>
              <a:buFont typeface="Wingdings" panose="05000000000000000000" pitchFamily="2" charset="2"/>
              <a:buChar char="u"/>
            </a:pPr>
            <a:r>
              <a:rPr lang="zh-CN" altLang="en-US" sz="2000" dirty="0" smtClean="0">
                <a:solidFill>
                  <a:schemeClr val="tx2"/>
                </a:solidFill>
              </a:rPr>
              <a:t>实例描述</a:t>
            </a:r>
            <a:endParaRPr lang="en-US" altLang="zh-CN" sz="2000" dirty="0" smtClean="0">
              <a:solidFill>
                <a:schemeClr val="tx2"/>
              </a:solidFill>
            </a:endParaRPr>
          </a:p>
          <a:p>
            <a:pPr lvl="1">
              <a:lnSpc>
                <a:spcPct val="110000"/>
              </a:lnSpc>
              <a:buFont typeface="Wingdings" panose="05000000000000000000" pitchFamily="2" charset="2"/>
              <a:buChar char="Ø"/>
            </a:pPr>
            <a:r>
              <a:rPr lang="zh-CN" altLang="en-US" sz="2000" dirty="0" smtClean="0">
                <a:solidFill>
                  <a:schemeClr val="tx2"/>
                </a:solidFill>
              </a:rPr>
              <a:t>对输入文件中数据计算学生平均成绩。输入文件中的每行内容均为一个学生的姓名和他相应的成绩，如果有多门学科，则每门学科为一个文件。要求在输出中每行有两个间隔的数据，其中，第一个代表学生的姓名，第二个代表其平均成绩。</a:t>
            </a:r>
            <a:endParaRPr lang="en-US" altLang="zh-CN" sz="2000" dirty="0" smtClean="0">
              <a:solidFill>
                <a:schemeClr val="tx2"/>
              </a:solidFill>
            </a:endParaRPr>
          </a:p>
          <a:p>
            <a:r>
              <a:rPr lang="en-US" sz="2000" b="1" dirty="0" smtClean="0"/>
              <a:t>            math：           </a:t>
            </a:r>
            <a:r>
              <a:rPr lang="en-US" sz="2000" b="1" dirty="0" err="1" smtClean="0"/>
              <a:t>chinese</a:t>
            </a:r>
            <a:r>
              <a:rPr lang="en-US" sz="2000" b="1" dirty="0" smtClean="0"/>
              <a:t>：             </a:t>
            </a:r>
            <a:r>
              <a:rPr lang="en-US" sz="2000" b="1" dirty="0" err="1" smtClean="0"/>
              <a:t>english</a:t>
            </a:r>
            <a:r>
              <a:rPr lang="en-US" sz="2000" b="1" dirty="0" smtClean="0"/>
              <a:t>:               </a:t>
            </a:r>
            <a:r>
              <a:rPr lang="zh-CN" altLang="en-US" sz="2000" b="1" dirty="0" smtClean="0"/>
              <a:t>输出：</a:t>
            </a:r>
            <a:endParaRPr lang="en-US" altLang="zh-CN" sz="2000" dirty="0" smtClean="0">
              <a:solidFill>
                <a:schemeClr val="tx2"/>
              </a:solidFill>
            </a:endParaRPr>
          </a:p>
          <a:p>
            <a:pPr>
              <a:buFont typeface="Wingdings" panose="05000000000000000000" pitchFamily="2" charset="2"/>
              <a:buChar char="Ø"/>
            </a:pPr>
            <a:endParaRPr lang="en-US" altLang="zh-CN" sz="2000" dirty="0" smtClean="0">
              <a:solidFill>
                <a:schemeClr val="tx2"/>
              </a:solidFill>
            </a:endParaRPr>
          </a:p>
          <a:p>
            <a:endParaRPr lang="en-US" altLang="zh-CN" sz="2000" dirty="0" smtClean="0">
              <a:solidFill>
                <a:schemeClr val="tx2"/>
              </a:solidFill>
            </a:endParaRPr>
          </a:p>
          <a:p>
            <a:endParaRPr lang="zh-CN" altLang="en-US" sz="2000" dirty="0">
              <a:solidFill>
                <a:schemeClr val="tx2"/>
              </a:solidFill>
            </a:endParaRPr>
          </a:p>
        </p:txBody>
      </p:sp>
      <p:sp>
        <p:nvSpPr>
          <p:cNvPr id="11" name="TextBox 10"/>
          <p:cNvSpPr txBox="1"/>
          <p:nvPr/>
        </p:nvSpPr>
        <p:spPr>
          <a:xfrm>
            <a:off x="1428728" y="4429132"/>
            <a:ext cx="928694" cy="1200329"/>
          </a:xfrm>
          <a:prstGeom prst="rect">
            <a:avLst/>
          </a:prstGeom>
          <a:noFill/>
        </p:spPr>
        <p:txBody>
          <a:bodyPr wrap="square" rtlCol="0">
            <a:spAutoFit/>
          </a:bodyPr>
          <a:lstStyle/>
          <a:p>
            <a:r>
              <a:rPr lang="en-US" altLang="zh-CN" dirty="0" smtClean="0"/>
              <a:t>s1 88</a:t>
            </a:r>
            <a:endParaRPr lang="en-US" altLang="zh-CN" dirty="0" smtClean="0"/>
          </a:p>
          <a:p>
            <a:r>
              <a:rPr lang="en-US" altLang="zh-CN" dirty="0" smtClean="0"/>
              <a:t>s2 99</a:t>
            </a:r>
            <a:endParaRPr lang="en-US" altLang="zh-CN" dirty="0" smtClean="0"/>
          </a:p>
          <a:p>
            <a:r>
              <a:rPr lang="en-US" altLang="zh-CN" dirty="0" smtClean="0"/>
              <a:t>s3 66</a:t>
            </a:r>
            <a:endParaRPr lang="en-US" altLang="zh-CN" dirty="0" smtClean="0"/>
          </a:p>
          <a:p>
            <a:r>
              <a:rPr lang="en-US" altLang="zh-CN" dirty="0" smtClean="0"/>
              <a:t>s4 77  </a:t>
            </a:r>
            <a:endParaRPr lang="zh-CN" altLang="en-US" dirty="0"/>
          </a:p>
        </p:txBody>
      </p:sp>
      <p:sp>
        <p:nvSpPr>
          <p:cNvPr id="12" name="TextBox 11"/>
          <p:cNvSpPr txBox="1"/>
          <p:nvPr/>
        </p:nvSpPr>
        <p:spPr>
          <a:xfrm>
            <a:off x="3357554" y="4443249"/>
            <a:ext cx="928694" cy="1200329"/>
          </a:xfrm>
          <a:prstGeom prst="rect">
            <a:avLst/>
          </a:prstGeom>
          <a:noFill/>
        </p:spPr>
        <p:txBody>
          <a:bodyPr wrap="square" rtlCol="0">
            <a:spAutoFit/>
          </a:bodyPr>
          <a:lstStyle/>
          <a:p>
            <a:r>
              <a:rPr lang="en-US" altLang="zh-CN" dirty="0" smtClean="0"/>
              <a:t>s1 78</a:t>
            </a:r>
            <a:endParaRPr lang="en-US" altLang="zh-CN" dirty="0" smtClean="0"/>
          </a:p>
          <a:p>
            <a:r>
              <a:rPr lang="en-US" altLang="zh-CN" dirty="0" smtClean="0"/>
              <a:t>s2 89</a:t>
            </a:r>
            <a:endParaRPr lang="en-US" altLang="zh-CN" dirty="0" smtClean="0"/>
          </a:p>
          <a:p>
            <a:r>
              <a:rPr lang="en-US" altLang="zh-CN" dirty="0" smtClean="0"/>
              <a:t>s3 96</a:t>
            </a:r>
            <a:endParaRPr lang="en-US" altLang="zh-CN" dirty="0" smtClean="0"/>
          </a:p>
          <a:p>
            <a:r>
              <a:rPr lang="en-US" altLang="zh-CN" dirty="0" smtClean="0"/>
              <a:t>s4 67  </a:t>
            </a:r>
            <a:endParaRPr lang="zh-CN" altLang="en-US" dirty="0"/>
          </a:p>
        </p:txBody>
      </p:sp>
      <p:sp>
        <p:nvSpPr>
          <p:cNvPr id="13" name="TextBox 12"/>
          <p:cNvSpPr txBox="1"/>
          <p:nvPr/>
        </p:nvSpPr>
        <p:spPr>
          <a:xfrm>
            <a:off x="5357818" y="4429132"/>
            <a:ext cx="928694" cy="1200329"/>
          </a:xfrm>
          <a:prstGeom prst="rect">
            <a:avLst/>
          </a:prstGeom>
          <a:noFill/>
        </p:spPr>
        <p:txBody>
          <a:bodyPr wrap="square" rtlCol="0">
            <a:spAutoFit/>
          </a:bodyPr>
          <a:lstStyle/>
          <a:p>
            <a:r>
              <a:rPr lang="en-US" altLang="zh-CN" dirty="0" smtClean="0"/>
              <a:t>s1 80</a:t>
            </a:r>
            <a:endParaRPr lang="en-US" altLang="zh-CN" dirty="0" smtClean="0"/>
          </a:p>
          <a:p>
            <a:r>
              <a:rPr lang="en-US" altLang="zh-CN" dirty="0" smtClean="0"/>
              <a:t>s2 82</a:t>
            </a:r>
            <a:endParaRPr lang="en-US" altLang="zh-CN" dirty="0" smtClean="0"/>
          </a:p>
          <a:p>
            <a:r>
              <a:rPr lang="en-US" altLang="zh-CN" dirty="0" smtClean="0"/>
              <a:t>s3 84</a:t>
            </a:r>
            <a:endParaRPr lang="en-US" altLang="zh-CN" dirty="0" smtClean="0"/>
          </a:p>
          <a:p>
            <a:r>
              <a:rPr lang="en-US" altLang="zh-CN" dirty="0" smtClean="0"/>
              <a:t>s4 86  </a:t>
            </a:r>
            <a:endParaRPr lang="zh-CN" altLang="en-US" dirty="0"/>
          </a:p>
        </p:txBody>
      </p:sp>
      <p:sp>
        <p:nvSpPr>
          <p:cNvPr id="14" name="TextBox 13"/>
          <p:cNvSpPr txBox="1"/>
          <p:nvPr/>
        </p:nvSpPr>
        <p:spPr>
          <a:xfrm>
            <a:off x="7072330" y="4429132"/>
            <a:ext cx="928694" cy="1200329"/>
          </a:xfrm>
          <a:prstGeom prst="rect">
            <a:avLst/>
          </a:prstGeom>
          <a:noFill/>
        </p:spPr>
        <p:txBody>
          <a:bodyPr wrap="square" rtlCol="0">
            <a:spAutoFit/>
          </a:bodyPr>
          <a:lstStyle/>
          <a:p>
            <a:r>
              <a:rPr lang="en-US" altLang="zh-CN" dirty="0" smtClean="0"/>
              <a:t>s1 82</a:t>
            </a:r>
            <a:endParaRPr lang="en-US" altLang="zh-CN" dirty="0" smtClean="0"/>
          </a:p>
          <a:p>
            <a:r>
              <a:rPr lang="en-US" altLang="zh-CN" dirty="0" smtClean="0"/>
              <a:t>s2 90</a:t>
            </a:r>
            <a:endParaRPr lang="en-US" altLang="zh-CN" dirty="0" smtClean="0"/>
          </a:p>
          <a:p>
            <a:r>
              <a:rPr lang="en-US" altLang="zh-CN" dirty="0" smtClean="0"/>
              <a:t>s3 82</a:t>
            </a:r>
            <a:endParaRPr lang="en-US" altLang="zh-CN" dirty="0" smtClean="0"/>
          </a:p>
          <a:p>
            <a:r>
              <a:rPr lang="en-US" altLang="zh-CN" dirty="0" smtClean="0"/>
              <a:t>s4 76</a:t>
            </a:r>
            <a:endParaRPr lang="zh-CN" altLang="en-US" dirty="0"/>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85720" y="1104861"/>
            <a:ext cx="8643998" cy="4892675"/>
          </a:xfrm>
          <a:prstGeom prst="rect">
            <a:avLst/>
          </a:prstGeom>
          <a:noFill/>
        </p:spPr>
        <p:txBody>
          <a:bodyPr wrap="square" rtlCol="0">
            <a:spAutoFit/>
          </a:bodyPr>
          <a:lstStyle/>
          <a:p>
            <a:pPr>
              <a:lnSpc>
                <a:spcPct val="120000"/>
              </a:lnSpc>
              <a:buFont typeface="Wingdings" panose="05000000000000000000" pitchFamily="2" charset="2"/>
              <a:buChar char="u"/>
            </a:pPr>
            <a:r>
              <a:rPr lang="zh-CN" altLang="en-US" sz="2000" dirty="0" smtClean="0">
                <a:solidFill>
                  <a:schemeClr val="tx2"/>
                </a:solidFill>
              </a:rPr>
              <a:t>设计</a:t>
            </a:r>
            <a:endParaRPr lang="en-US" altLang="zh-CN" sz="2000" dirty="0" smtClean="0">
              <a:solidFill>
                <a:schemeClr val="tx2"/>
              </a:solidFill>
            </a:endParaRPr>
          </a:p>
          <a:p>
            <a:pPr lvl="1">
              <a:lnSpc>
                <a:spcPct val="120000"/>
              </a:lnSpc>
              <a:buFont typeface="Wingdings" panose="05000000000000000000" pitchFamily="2" charset="2"/>
              <a:buChar char="Ø"/>
            </a:pPr>
            <a:r>
              <a:rPr lang="zh-CN" altLang="en-US" sz="2000" dirty="0" smtClean="0">
                <a:solidFill>
                  <a:schemeClr val="tx2"/>
                </a:solidFill>
              </a:rPr>
              <a:t>计算学生平均成绩是一个仿</a:t>
            </a:r>
            <a:r>
              <a:rPr lang="en-US" altLang="zh-CN" sz="2000" dirty="0" smtClean="0">
                <a:solidFill>
                  <a:schemeClr val="tx2"/>
                </a:solidFill>
              </a:rPr>
              <a:t>“</a:t>
            </a:r>
            <a:r>
              <a:rPr lang="en-US" altLang="en-US" sz="2000" dirty="0" err="1" smtClean="0">
                <a:solidFill>
                  <a:schemeClr val="tx2"/>
                </a:solidFill>
              </a:rPr>
              <a:t>WordCount</a:t>
            </a:r>
            <a:r>
              <a:rPr lang="en-US" altLang="en-US" sz="2000" dirty="0" smtClean="0">
                <a:solidFill>
                  <a:schemeClr val="tx2"/>
                </a:solidFill>
              </a:rPr>
              <a:t>”</a:t>
            </a:r>
            <a:r>
              <a:rPr lang="zh-CN" altLang="en-US" sz="2000" dirty="0" smtClean="0">
                <a:solidFill>
                  <a:schemeClr val="tx2"/>
                </a:solidFill>
              </a:rPr>
              <a:t>例子，用来重温一下开发</a:t>
            </a:r>
            <a:r>
              <a:rPr lang="en-US" altLang="en-US" sz="2000" dirty="0" smtClean="0">
                <a:solidFill>
                  <a:schemeClr val="tx2"/>
                </a:solidFill>
              </a:rPr>
              <a:t>MapReduce</a:t>
            </a:r>
            <a:r>
              <a:rPr lang="zh-CN" altLang="en-US" sz="2000" dirty="0" smtClean="0">
                <a:solidFill>
                  <a:schemeClr val="tx2"/>
                </a:solidFill>
              </a:rPr>
              <a:t>程序的流程。程序包括两部分的内容：</a:t>
            </a:r>
            <a:r>
              <a:rPr lang="en-US" altLang="en-US" sz="2000" dirty="0" smtClean="0">
                <a:solidFill>
                  <a:schemeClr val="tx2"/>
                </a:solidFill>
              </a:rPr>
              <a:t>Map</a:t>
            </a:r>
            <a:r>
              <a:rPr lang="zh-CN" altLang="en-US" sz="2000" dirty="0" smtClean="0">
                <a:solidFill>
                  <a:schemeClr val="tx2"/>
                </a:solidFill>
              </a:rPr>
              <a:t>部分和</a:t>
            </a:r>
            <a:r>
              <a:rPr lang="en-US" altLang="en-US" sz="2000" dirty="0" smtClean="0">
                <a:solidFill>
                  <a:schemeClr val="tx2"/>
                </a:solidFill>
              </a:rPr>
              <a:t>Reduce</a:t>
            </a:r>
            <a:r>
              <a:rPr lang="zh-CN" altLang="en-US" sz="2000" dirty="0" smtClean="0">
                <a:solidFill>
                  <a:schemeClr val="tx2"/>
                </a:solidFill>
              </a:rPr>
              <a:t>部分，分别实现了</a:t>
            </a:r>
            <a:r>
              <a:rPr lang="en-US" altLang="en-US" sz="2000" dirty="0" smtClean="0">
                <a:solidFill>
                  <a:schemeClr val="tx2"/>
                </a:solidFill>
              </a:rPr>
              <a:t>map</a:t>
            </a:r>
            <a:r>
              <a:rPr lang="zh-CN" altLang="en-US" sz="2000" dirty="0" smtClean="0">
                <a:solidFill>
                  <a:schemeClr val="tx2"/>
                </a:solidFill>
              </a:rPr>
              <a:t>和</a:t>
            </a:r>
            <a:r>
              <a:rPr lang="en-US" altLang="en-US" sz="2000" dirty="0" smtClean="0">
                <a:solidFill>
                  <a:schemeClr val="tx2"/>
                </a:solidFill>
              </a:rPr>
              <a:t>reduce</a:t>
            </a:r>
            <a:r>
              <a:rPr lang="zh-CN" altLang="en-US" sz="2000" dirty="0" smtClean="0">
                <a:solidFill>
                  <a:schemeClr val="tx2"/>
                </a:solidFill>
              </a:rPr>
              <a:t>的功能。</a:t>
            </a:r>
            <a:endParaRPr lang="zh-CN" altLang="en-US" sz="2000" dirty="0" smtClean="0">
              <a:solidFill>
                <a:schemeClr val="tx2"/>
              </a:solidFill>
            </a:endParaRPr>
          </a:p>
          <a:p>
            <a:pPr lvl="1">
              <a:lnSpc>
                <a:spcPct val="120000"/>
              </a:lnSpc>
              <a:buFont typeface="Wingdings" panose="05000000000000000000" pitchFamily="2" charset="2"/>
              <a:buChar char="Ø"/>
            </a:pPr>
            <a:r>
              <a:rPr lang="en-US" altLang="en-US" sz="2000" dirty="0" smtClean="0">
                <a:solidFill>
                  <a:schemeClr val="tx2"/>
                </a:solidFill>
              </a:rPr>
              <a:t>Map</a:t>
            </a:r>
            <a:r>
              <a:rPr lang="zh-CN" altLang="en-US" sz="2000" dirty="0" smtClean="0">
                <a:solidFill>
                  <a:schemeClr val="tx2"/>
                </a:solidFill>
              </a:rPr>
              <a:t>处理的是一个纯文本文件，文件中存放的数据时每一行表示一个学生的姓名和他相应一门课</a:t>
            </a:r>
            <a:r>
              <a:rPr lang="zh-CN" altLang="en-US" sz="2000" dirty="0" smtClean="0">
                <a:solidFill>
                  <a:schemeClr val="tx2"/>
                </a:solidFill>
              </a:rPr>
              <a:t>成绩。</a:t>
            </a:r>
            <a:r>
              <a:rPr lang="en-US" altLang="en-US" sz="2000" dirty="0" err="1" smtClean="0">
                <a:solidFill>
                  <a:schemeClr val="tx2"/>
                </a:solidFill>
              </a:rPr>
              <a:t>Mapper</a:t>
            </a:r>
            <a:r>
              <a:rPr lang="zh-CN" altLang="en-US" sz="2000" dirty="0" smtClean="0">
                <a:solidFill>
                  <a:schemeClr val="tx2"/>
                </a:solidFill>
              </a:rPr>
              <a:t>处理的数据是由</a:t>
            </a:r>
            <a:r>
              <a:rPr lang="en-US" altLang="en-US" sz="2000" dirty="0" err="1" smtClean="0">
                <a:solidFill>
                  <a:schemeClr val="tx2"/>
                </a:solidFill>
              </a:rPr>
              <a:t>InputFormat</a:t>
            </a:r>
            <a:r>
              <a:rPr lang="zh-CN" altLang="en-US" sz="2000" dirty="0" smtClean="0">
                <a:solidFill>
                  <a:schemeClr val="tx2"/>
                </a:solidFill>
              </a:rPr>
              <a:t>分解过的数据集，其中</a:t>
            </a:r>
            <a:r>
              <a:rPr lang="en-US" altLang="en-US" sz="2000" dirty="0" err="1" smtClean="0">
                <a:solidFill>
                  <a:schemeClr val="tx2"/>
                </a:solidFill>
              </a:rPr>
              <a:t>InputFormat</a:t>
            </a:r>
            <a:r>
              <a:rPr lang="zh-CN" altLang="en-US" sz="2000" dirty="0" smtClean="0">
                <a:solidFill>
                  <a:schemeClr val="tx2"/>
                </a:solidFill>
              </a:rPr>
              <a:t>的作用是将数据集切割成小数据集</a:t>
            </a:r>
            <a:r>
              <a:rPr lang="en-US" altLang="en-US" sz="2000" dirty="0" err="1" smtClean="0">
                <a:solidFill>
                  <a:schemeClr val="tx2"/>
                </a:solidFill>
              </a:rPr>
              <a:t>InputSplit</a:t>
            </a:r>
            <a:r>
              <a:rPr lang="en-US" altLang="en-US" sz="2000" dirty="0" smtClean="0">
                <a:solidFill>
                  <a:schemeClr val="tx2"/>
                </a:solidFill>
              </a:rPr>
              <a:t>，</a:t>
            </a:r>
            <a:r>
              <a:rPr lang="zh-CN" altLang="en-US" sz="2000" dirty="0" smtClean="0">
                <a:solidFill>
                  <a:schemeClr val="tx2"/>
                </a:solidFill>
              </a:rPr>
              <a:t>每一个</a:t>
            </a:r>
            <a:r>
              <a:rPr lang="en-US" altLang="en-US" sz="2000" dirty="0" err="1" smtClean="0">
                <a:solidFill>
                  <a:schemeClr val="tx2"/>
                </a:solidFill>
              </a:rPr>
              <a:t>InputSlit</a:t>
            </a:r>
            <a:r>
              <a:rPr lang="zh-CN" altLang="en-US" sz="2000" dirty="0" smtClean="0">
                <a:solidFill>
                  <a:schemeClr val="tx2"/>
                </a:solidFill>
              </a:rPr>
              <a:t>将由一个</a:t>
            </a:r>
            <a:r>
              <a:rPr lang="en-US" altLang="en-US" sz="2000" dirty="0" err="1" smtClean="0">
                <a:solidFill>
                  <a:schemeClr val="tx2"/>
                </a:solidFill>
              </a:rPr>
              <a:t>Mapper</a:t>
            </a:r>
            <a:r>
              <a:rPr lang="zh-CN" altLang="en-US" sz="2000" dirty="0" smtClean="0">
                <a:solidFill>
                  <a:schemeClr val="tx2"/>
                </a:solidFill>
              </a:rPr>
              <a:t>负责处理。此外，</a:t>
            </a:r>
            <a:r>
              <a:rPr lang="en-US" altLang="en-US" sz="2000" dirty="0" err="1" smtClean="0">
                <a:solidFill>
                  <a:schemeClr val="tx2"/>
                </a:solidFill>
              </a:rPr>
              <a:t>InputFormat</a:t>
            </a:r>
            <a:r>
              <a:rPr lang="zh-CN" altLang="en-US" sz="2000" dirty="0" smtClean="0">
                <a:solidFill>
                  <a:schemeClr val="tx2"/>
                </a:solidFill>
              </a:rPr>
              <a:t>中还提供了一个</a:t>
            </a:r>
            <a:r>
              <a:rPr lang="en-US" altLang="en-US" sz="2000" dirty="0" err="1" smtClean="0">
                <a:solidFill>
                  <a:schemeClr val="tx2"/>
                </a:solidFill>
              </a:rPr>
              <a:t>RecordReader</a:t>
            </a:r>
            <a:r>
              <a:rPr lang="zh-CN" altLang="en-US" sz="2000" dirty="0" smtClean="0">
                <a:solidFill>
                  <a:schemeClr val="tx2"/>
                </a:solidFill>
              </a:rPr>
              <a:t>的实现，并将一个</a:t>
            </a:r>
            <a:r>
              <a:rPr lang="en-US" altLang="en-US" sz="2000" dirty="0" err="1" smtClean="0">
                <a:solidFill>
                  <a:schemeClr val="tx2"/>
                </a:solidFill>
              </a:rPr>
              <a:t>InputSplit</a:t>
            </a:r>
            <a:r>
              <a:rPr lang="zh-CN" altLang="en-US" sz="2000" dirty="0" smtClean="0">
                <a:solidFill>
                  <a:schemeClr val="tx2"/>
                </a:solidFill>
              </a:rPr>
              <a:t>解析成</a:t>
            </a:r>
            <a:r>
              <a:rPr lang="en-US" altLang="zh-CN" sz="2000" dirty="0" smtClean="0">
                <a:solidFill>
                  <a:schemeClr val="tx2"/>
                </a:solidFill>
              </a:rPr>
              <a:t>&lt;</a:t>
            </a:r>
            <a:r>
              <a:rPr lang="en-US" altLang="en-US" sz="2000" dirty="0" err="1" smtClean="0">
                <a:solidFill>
                  <a:schemeClr val="tx2"/>
                </a:solidFill>
              </a:rPr>
              <a:t>key,value</a:t>
            </a:r>
            <a:r>
              <a:rPr lang="en-US" altLang="en-US" sz="2000" dirty="0" smtClean="0">
                <a:solidFill>
                  <a:schemeClr val="tx2"/>
                </a:solidFill>
              </a:rPr>
              <a:t>&gt;</a:t>
            </a:r>
            <a:r>
              <a:rPr lang="zh-CN" altLang="en-US" sz="2000" dirty="0" smtClean="0">
                <a:solidFill>
                  <a:schemeClr val="tx2"/>
                </a:solidFill>
              </a:rPr>
              <a:t>对提供给</a:t>
            </a:r>
            <a:r>
              <a:rPr lang="en-US" altLang="en-US" sz="2000" dirty="0" smtClean="0">
                <a:solidFill>
                  <a:schemeClr val="tx2"/>
                </a:solidFill>
              </a:rPr>
              <a:t>map</a:t>
            </a:r>
            <a:r>
              <a:rPr lang="zh-CN" altLang="en-US" sz="2000" dirty="0" smtClean="0">
                <a:solidFill>
                  <a:schemeClr val="tx2"/>
                </a:solidFill>
              </a:rPr>
              <a:t>函数。</a:t>
            </a:r>
            <a:r>
              <a:rPr lang="en-US" altLang="en-US" sz="2000" dirty="0" err="1" smtClean="0">
                <a:solidFill>
                  <a:schemeClr val="tx2"/>
                </a:solidFill>
              </a:rPr>
              <a:t>InputFormat</a:t>
            </a:r>
            <a:r>
              <a:rPr lang="zh-CN" altLang="en-US" sz="2000" dirty="0" smtClean="0">
                <a:solidFill>
                  <a:schemeClr val="tx2"/>
                </a:solidFill>
              </a:rPr>
              <a:t>的默认值是</a:t>
            </a:r>
            <a:r>
              <a:rPr lang="en-US" altLang="en-US" sz="2000" dirty="0" err="1" smtClean="0">
                <a:solidFill>
                  <a:schemeClr val="tx2"/>
                </a:solidFill>
              </a:rPr>
              <a:t>TextInputFormat</a:t>
            </a:r>
            <a:r>
              <a:rPr lang="en-US" altLang="en-US" sz="2000" dirty="0" smtClean="0">
                <a:solidFill>
                  <a:schemeClr val="tx2"/>
                </a:solidFill>
              </a:rPr>
              <a:t>，</a:t>
            </a:r>
            <a:r>
              <a:rPr lang="zh-CN" altLang="en-US" sz="2000" dirty="0" smtClean="0">
                <a:solidFill>
                  <a:schemeClr val="tx2"/>
                </a:solidFill>
              </a:rPr>
              <a:t>它针对文本文件，按行将文本切割成</a:t>
            </a:r>
            <a:r>
              <a:rPr lang="en-US" altLang="en-US" sz="2000" dirty="0" err="1" smtClean="0">
                <a:solidFill>
                  <a:schemeClr val="tx2"/>
                </a:solidFill>
              </a:rPr>
              <a:t>InputSlit</a:t>
            </a:r>
            <a:r>
              <a:rPr lang="en-US" altLang="en-US" sz="2000" dirty="0" smtClean="0">
                <a:solidFill>
                  <a:schemeClr val="tx2"/>
                </a:solidFill>
              </a:rPr>
              <a:t>，</a:t>
            </a:r>
            <a:r>
              <a:rPr lang="zh-CN" altLang="en-US" sz="2000" dirty="0" smtClean="0">
                <a:solidFill>
                  <a:schemeClr val="tx2"/>
                </a:solidFill>
              </a:rPr>
              <a:t>并用</a:t>
            </a:r>
            <a:r>
              <a:rPr lang="en-US" altLang="en-US" sz="2000" dirty="0" err="1" smtClean="0">
                <a:solidFill>
                  <a:schemeClr val="tx2"/>
                </a:solidFill>
              </a:rPr>
              <a:t>LineRecordReader</a:t>
            </a:r>
            <a:r>
              <a:rPr lang="zh-CN" altLang="en-US" sz="2000" dirty="0" smtClean="0">
                <a:solidFill>
                  <a:schemeClr val="tx2"/>
                </a:solidFill>
              </a:rPr>
              <a:t>将</a:t>
            </a:r>
            <a:r>
              <a:rPr lang="en-US" altLang="en-US" sz="2000" dirty="0" err="1" smtClean="0">
                <a:solidFill>
                  <a:schemeClr val="tx2"/>
                </a:solidFill>
              </a:rPr>
              <a:t>InputSplit</a:t>
            </a:r>
            <a:r>
              <a:rPr lang="zh-CN" altLang="en-US" sz="2000" dirty="0" smtClean="0">
                <a:solidFill>
                  <a:schemeClr val="tx2"/>
                </a:solidFill>
              </a:rPr>
              <a:t>解析成</a:t>
            </a:r>
            <a:r>
              <a:rPr lang="en-US" altLang="zh-CN" sz="2000" dirty="0" smtClean="0">
                <a:solidFill>
                  <a:schemeClr val="tx2"/>
                </a:solidFill>
              </a:rPr>
              <a:t>&lt;</a:t>
            </a:r>
            <a:r>
              <a:rPr lang="en-US" altLang="en-US" sz="2000" dirty="0" err="1" smtClean="0">
                <a:solidFill>
                  <a:schemeClr val="tx2"/>
                </a:solidFill>
              </a:rPr>
              <a:t>key,value</a:t>
            </a:r>
            <a:r>
              <a:rPr lang="en-US" altLang="en-US" sz="2000" dirty="0" smtClean="0">
                <a:solidFill>
                  <a:schemeClr val="tx2"/>
                </a:solidFill>
              </a:rPr>
              <a:t>&gt;</a:t>
            </a:r>
            <a:r>
              <a:rPr lang="zh-CN" altLang="en-US" sz="2000" dirty="0" smtClean="0">
                <a:solidFill>
                  <a:schemeClr val="tx2"/>
                </a:solidFill>
              </a:rPr>
              <a:t>对，</a:t>
            </a:r>
            <a:r>
              <a:rPr lang="en-US" altLang="en-US" sz="2000" dirty="0" smtClean="0">
                <a:solidFill>
                  <a:schemeClr val="tx2"/>
                </a:solidFill>
              </a:rPr>
              <a:t>key</a:t>
            </a:r>
            <a:r>
              <a:rPr lang="zh-CN" altLang="en-US" sz="2000" dirty="0" smtClean="0">
                <a:solidFill>
                  <a:schemeClr val="tx2"/>
                </a:solidFill>
              </a:rPr>
              <a:t>是行在文本中的位置，</a:t>
            </a:r>
            <a:r>
              <a:rPr lang="en-US" altLang="en-US" sz="2000" dirty="0" smtClean="0">
                <a:solidFill>
                  <a:schemeClr val="tx2"/>
                </a:solidFill>
              </a:rPr>
              <a:t>value</a:t>
            </a:r>
            <a:r>
              <a:rPr lang="zh-CN" altLang="en-US" sz="2000" dirty="0" smtClean="0">
                <a:solidFill>
                  <a:schemeClr val="tx2"/>
                </a:solidFill>
              </a:rPr>
              <a:t>是文件中的一行。</a:t>
            </a:r>
            <a:endParaRPr lang="zh-CN" altLang="en-US" sz="2000" dirty="0" smtClean="0">
              <a:solidFill>
                <a:schemeClr val="tx2"/>
              </a:solidFill>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85720" y="1104861"/>
            <a:ext cx="8643998" cy="4742815"/>
          </a:xfrm>
          <a:prstGeom prst="rect">
            <a:avLst/>
          </a:prstGeom>
          <a:noFill/>
        </p:spPr>
        <p:txBody>
          <a:bodyPr wrap="square" rtlCol="0">
            <a:spAutoFit/>
          </a:bodyPr>
          <a:lstStyle/>
          <a:p>
            <a:pPr>
              <a:lnSpc>
                <a:spcPct val="140000"/>
              </a:lnSpc>
              <a:buFont typeface="Wingdings" panose="05000000000000000000" pitchFamily="2" charset="2"/>
              <a:buChar char="u"/>
            </a:pPr>
            <a:r>
              <a:rPr lang="zh-CN" altLang="en-US" sz="2400" dirty="0" smtClean="0">
                <a:solidFill>
                  <a:schemeClr val="tx2"/>
                </a:solidFill>
              </a:rPr>
              <a:t>设计</a:t>
            </a:r>
            <a:endParaRPr lang="en-US" altLang="zh-CN" sz="2400" dirty="0" smtClean="0">
              <a:solidFill>
                <a:schemeClr val="tx2"/>
              </a:solidFill>
            </a:endParaRPr>
          </a:p>
          <a:p>
            <a:pPr lvl="1">
              <a:lnSpc>
                <a:spcPct val="140000"/>
              </a:lnSpc>
              <a:buFont typeface="Wingdings" panose="05000000000000000000" pitchFamily="2" charset="2"/>
              <a:buChar char="Ø"/>
            </a:pPr>
            <a:r>
              <a:rPr lang="zh-CN" altLang="en-US" sz="2400" dirty="0" smtClean="0">
                <a:solidFill>
                  <a:schemeClr val="tx2"/>
                </a:solidFill>
              </a:rPr>
              <a:t> </a:t>
            </a:r>
            <a:r>
              <a:rPr lang="en-US" altLang="en-US" sz="2400" dirty="0" smtClean="0">
                <a:solidFill>
                  <a:schemeClr val="tx2"/>
                </a:solidFill>
              </a:rPr>
              <a:t>Map</a:t>
            </a:r>
            <a:r>
              <a:rPr lang="zh-CN" altLang="en-US" sz="2400" dirty="0" smtClean="0">
                <a:solidFill>
                  <a:schemeClr val="tx2"/>
                </a:solidFill>
              </a:rPr>
              <a:t>的结果会通过</a:t>
            </a:r>
            <a:r>
              <a:rPr lang="en-US" altLang="en-US" sz="2400" dirty="0" smtClean="0">
                <a:solidFill>
                  <a:schemeClr val="tx2"/>
                </a:solidFill>
              </a:rPr>
              <a:t>partition</a:t>
            </a:r>
            <a:r>
              <a:rPr lang="zh-CN" altLang="en-US" sz="2400" dirty="0" smtClean="0">
                <a:solidFill>
                  <a:schemeClr val="tx2"/>
                </a:solidFill>
              </a:rPr>
              <a:t>分发到</a:t>
            </a:r>
            <a:r>
              <a:rPr lang="en-US" altLang="en-US" sz="2400" dirty="0" err="1" smtClean="0">
                <a:solidFill>
                  <a:schemeClr val="tx2"/>
                </a:solidFill>
              </a:rPr>
              <a:t>Reducer，Reducer</a:t>
            </a:r>
            <a:r>
              <a:rPr lang="zh-CN" altLang="en-US" sz="2400" dirty="0" smtClean="0">
                <a:solidFill>
                  <a:schemeClr val="tx2"/>
                </a:solidFill>
              </a:rPr>
              <a:t>做完</a:t>
            </a:r>
            <a:r>
              <a:rPr lang="en-US" altLang="en-US" sz="2400" dirty="0" smtClean="0">
                <a:solidFill>
                  <a:schemeClr val="tx2"/>
                </a:solidFill>
              </a:rPr>
              <a:t>Reduce</a:t>
            </a:r>
            <a:r>
              <a:rPr lang="zh-CN" altLang="en-US" sz="2400" dirty="0" smtClean="0">
                <a:solidFill>
                  <a:schemeClr val="tx2"/>
                </a:solidFill>
              </a:rPr>
              <a:t>操作后，将结果</a:t>
            </a:r>
            <a:r>
              <a:rPr lang="zh-CN" altLang="en-US" sz="2400" dirty="0" smtClean="0">
                <a:solidFill>
                  <a:schemeClr val="tx2"/>
                </a:solidFill>
              </a:rPr>
              <a:t>以格式</a:t>
            </a:r>
            <a:r>
              <a:rPr lang="en-US" altLang="en-US" sz="2400" dirty="0" err="1" smtClean="0">
                <a:solidFill>
                  <a:schemeClr val="tx2"/>
                </a:solidFill>
              </a:rPr>
              <a:t>OutputFormat</a:t>
            </a:r>
            <a:r>
              <a:rPr lang="zh-CN" altLang="en-US" sz="2400" dirty="0" smtClean="0">
                <a:solidFill>
                  <a:schemeClr val="tx2"/>
                </a:solidFill>
              </a:rPr>
              <a:t>输出。</a:t>
            </a:r>
            <a:endParaRPr lang="zh-CN" altLang="en-US" sz="2400" dirty="0" smtClean="0">
              <a:solidFill>
                <a:schemeClr val="tx2"/>
              </a:solidFill>
            </a:endParaRPr>
          </a:p>
          <a:p>
            <a:pPr lvl="1" algn="just">
              <a:lnSpc>
                <a:spcPct val="140000"/>
              </a:lnSpc>
              <a:buFont typeface="Wingdings" panose="05000000000000000000" pitchFamily="2" charset="2"/>
              <a:buChar char="Ø"/>
            </a:pPr>
            <a:r>
              <a:rPr lang="zh-CN" altLang="en-US" sz="2400" dirty="0" smtClean="0">
                <a:solidFill>
                  <a:schemeClr val="tx2"/>
                </a:solidFill>
              </a:rPr>
              <a:t> </a:t>
            </a:r>
            <a:r>
              <a:rPr lang="en-US" altLang="en-US" sz="2400" dirty="0" err="1" smtClean="0">
                <a:solidFill>
                  <a:schemeClr val="tx2"/>
                </a:solidFill>
              </a:rPr>
              <a:t>Mapper</a:t>
            </a:r>
            <a:r>
              <a:rPr lang="zh-CN" altLang="en-US" sz="2400" dirty="0" smtClean="0">
                <a:solidFill>
                  <a:schemeClr val="tx2"/>
                </a:solidFill>
              </a:rPr>
              <a:t>最终处理的结果对</a:t>
            </a:r>
            <a:r>
              <a:rPr lang="en-US" altLang="zh-CN" sz="2400" dirty="0" smtClean="0">
                <a:solidFill>
                  <a:schemeClr val="tx2"/>
                </a:solidFill>
              </a:rPr>
              <a:t>&lt;</a:t>
            </a:r>
            <a:r>
              <a:rPr lang="en-US" altLang="en-US" sz="2400" dirty="0" err="1" smtClean="0">
                <a:solidFill>
                  <a:schemeClr val="tx2"/>
                </a:solidFill>
              </a:rPr>
              <a:t>key,value</a:t>
            </a:r>
            <a:r>
              <a:rPr lang="en-US" altLang="en-US" sz="2400" dirty="0" smtClean="0">
                <a:solidFill>
                  <a:schemeClr val="tx2"/>
                </a:solidFill>
              </a:rPr>
              <a:t>&gt;，</a:t>
            </a:r>
            <a:r>
              <a:rPr lang="zh-CN" altLang="en-US" sz="2400" dirty="0" smtClean="0">
                <a:solidFill>
                  <a:schemeClr val="tx2"/>
                </a:solidFill>
              </a:rPr>
              <a:t>会送到</a:t>
            </a:r>
            <a:r>
              <a:rPr lang="en-US" altLang="en-US" sz="2400" dirty="0" smtClean="0">
                <a:solidFill>
                  <a:schemeClr val="tx2"/>
                </a:solidFill>
              </a:rPr>
              <a:t>Reducer</a:t>
            </a:r>
            <a:r>
              <a:rPr lang="zh-CN" altLang="en-US" sz="2400" dirty="0" smtClean="0">
                <a:solidFill>
                  <a:schemeClr val="tx2"/>
                </a:solidFill>
              </a:rPr>
              <a:t>中进行合并，合并的时候，有相同</a:t>
            </a:r>
            <a:r>
              <a:rPr lang="en-US" altLang="en-US" sz="2400" dirty="0" smtClean="0">
                <a:solidFill>
                  <a:schemeClr val="tx2"/>
                </a:solidFill>
              </a:rPr>
              <a:t>key</a:t>
            </a:r>
            <a:r>
              <a:rPr lang="zh-CN" altLang="en-US" sz="2400" dirty="0" smtClean="0">
                <a:solidFill>
                  <a:schemeClr val="tx2"/>
                </a:solidFill>
              </a:rPr>
              <a:t>的键</a:t>
            </a:r>
            <a:r>
              <a:rPr lang="en-US" altLang="zh-CN" sz="2400" dirty="0" smtClean="0">
                <a:solidFill>
                  <a:schemeClr val="tx2"/>
                </a:solidFill>
              </a:rPr>
              <a:t>/</a:t>
            </a:r>
            <a:r>
              <a:rPr lang="zh-CN" altLang="en-US" sz="2400" dirty="0" smtClean="0">
                <a:solidFill>
                  <a:schemeClr val="tx2"/>
                </a:solidFill>
              </a:rPr>
              <a:t>值对则送到同一个</a:t>
            </a:r>
            <a:r>
              <a:rPr lang="en-US" altLang="en-US" sz="2400" dirty="0" smtClean="0">
                <a:solidFill>
                  <a:schemeClr val="tx2"/>
                </a:solidFill>
              </a:rPr>
              <a:t>Reducer</a:t>
            </a:r>
            <a:r>
              <a:rPr lang="zh-CN" altLang="en-US" sz="2400" dirty="0" smtClean="0">
                <a:solidFill>
                  <a:schemeClr val="tx2"/>
                </a:solidFill>
              </a:rPr>
              <a:t>上。</a:t>
            </a:r>
            <a:r>
              <a:rPr lang="en-US" altLang="en-US" sz="2400" dirty="0" smtClean="0">
                <a:solidFill>
                  <a:schemeClr val="tx2"/>
                </a:solidFill>
              </a:rPr>
              <a:t>Reducer</a:t>
            </a:r>
            <a:r>
              <a:rPr lang="zh-CN" altLang="en-US" sz="2400" dirty="0" smtClean="0">
                <a:solidFill>
                  <a:schemeClr val="tx2"/>
                </a:solidFill>
              </a:rPr>
              <a:t>是所有用户定制</a:t>
            </a:r>
            <a:r>
              <a:rPr lang="en-US" altLang="en-US" sz="2400" dirty="0" smtClean="0">
                <a:solidFill>
                  <a:schemeClr val="tx2"/>
                </a:solidFill>
              </a:rPr>
              <a:t>Reducer</a:t>
            </a:r>
            <a:r>
              <a:rPr lang="zh-CN" altLang="en-US" sz="2400" dirty="0" smtClean="0">
                <a:solidFill>
                  <a:schemeClr val="tx2"/>
                </a:solidFill>
              </a:rPr>
              <a:t>类的基础，它的输入是</a:t>
            </a:r>
            <a:r>
              <a:rPr lang="en-US" altLang="en-US" sz="2400" dirty="0" smtClean="0">
                <a:solidFill>
                  <a:schemeClr val="tx2"/>
                </a:solidFill>
              </a:rPr>
              <a:t>key</a:t>
            </a:r>
            <a:r>
              <a:rPr lang="zh-CN" altLang="en-US" sz="2400" dirty="0" smtClean="0">
                <a:solidFill>
                  <a:schemeClr val="tx2"/>
                </a:solidFill>
              </a:rPr>
              <a:t>和这个</a:t>
            </a:r>
            <a:r>
              <a:rPr lang="en-US" altLang="en-US" sz="2400" dirty="0" smtClean="0">
                <a:solidFill>
                  <a:schemeClr val="tx2"/>
                </a:solidFill>
              </a:rPr>
              <a:t>key</a:t>
            </a:r>
            <a:r>
              <a:rPr lang="zh-CN" altLang="en-US" sz="2400" dirty="0" smtClean="0">
                <a:solidFill>
                  <a:schemeClr val="tx2"/>
                </a:solidFill>
              </a:rPr>
              <a:t>对应的所有</a:t>
            </a:r>
            <a:r>
              <a:rPr lang="en-US" altLang="en-US" sz="2400" dirty="0" smtClean="0">
                <a:solidFill>
                  <a:schemeClr val="tx2"/>
                </a:solidFill>
              </a:rPr>
              <a:t>value</a:t>
            </a:r>
            <a:r>
              <a:rPr lang="zh-CN" altLang="en-US" sz="2400" dirty="0" smtClean="0">
                <a:solidFill>
                  <a:schemeClr val="tx2"/>
                </a:solidFill>
              </a:rPr>
              <a:t>的一个迭代器，同时还有</a:t>
            </a:r>
            <a:r>
              <a:rPr lang="en-US" altLang="zh-CN" sz="2400" dirty="0" smtClean="0">
                <a:solidFill>
                  <a:schemeClr val="tx2"/>
                </a:solidFill>
              </a:rPr>
              <a:t>Reducer</a:t>
            </a:r>
            <a:r>
              <a:rPr lang="zh-CN" altLang="en-US" sz="2400" dirty="0" smtClean="0">
                <a:solidFill>
                  <a:schemeClr val="tx2"/>
                </a:solidFill>
              </a:rPr>
              <a:t>的上下文。</a:t>
            </a:r>
            <a:r>
              <a:rPr lang="en-US" altLang="en-US" sz="2400" dirty="0" smtClean="0">
                <a:solidFill>
                  <a:schemeClr val="tx2"/>
                </a:solidFill>
                <a:sym typeface="+mn-ea"/>
              </a:rPr>
              <a:t>Reducer</a:t>
            </a:r>
            <a:r>
              <a:rPr lang="zh-CN" altLang="en-US" sz="2400" dirty="0" smtClean="0">
                <a:solidFill>
                  <a:schemeClr val="tx2"/>
                </a:solidFill>
              </a:rPr>
              <a:t>的结果由</a:t>
            </a:r>
            <a:r>
              <a:rPr lang="en-US" altLang="en-US" sz="2400" dirty="0" err="1" smtClean="0">
                <a:solidFill>
                  <a:schemeClr val="tx2"/>
                </a:solidFill>
              </a:rPr>
              <a:t>Reducer.Context</a:t>
            </a:r>
            <a:r>
              <a:rPr lang="zh-CN" altLang="en-US" sz="2400" dirty="0" smtClean="0">
                <a:solidFill>
                  <a:schemeClr val="tx2"/>
                </a:solidFill>
              </a:rPr>
              <a:t>的</a:t>
            </a:r>
            <a:r>
              <a:rPr lang="en-US" altLang="en-US" sz="2400" dirty="0" smtClean="0">
                <a:solidFill>
                  <a:schemeClr val="tx2"/>
                </a:solidFill>
              </a:rPr>
              <a:t>write</a:t>
            </a:r>
            <a:r>
              <a:rPr lang="zh-CN" altLang="en-US" sz="2400" dirty="0" smtClean="0">
                <a:solidFill>
                  <a:schemeClr val="tx2"/>
                </a:solidFill>
              </a:rPr>
              <a:t>方法输出到文件中。</a:t>
            </a:r>
            <a:endParaRPr lang="zh-CN" altLang="en-US" sz="2400" dirty="0" smtClean="0">
              <a:solidFill>
                <a:schemeClr val="tx2"/>
              </a:solidFill>
            </a:endParaRPr>
          </a:p>
        </p:txBody>
      </p:sp>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510794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创建输入</a:t>
            </a:r>
            <a:endParaRPr lang="en-US" altLang="zh-CN" sz="24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pPr>
              <a:buFont typeface="Wingdings" panose="05000000000000000000" pitchFamily="2" charset="2"/>
              <a:buChar char="u"/>
            </a:pPr>
            <a:r>
              <a:rPr lang="zh-CN" altLang="en-US" sz="2400" dirty="0" smtClean="0">
                <a:solidFill>
                  <a:schemeClr val="tx2"/>
                </a:solidFill>
              </a:rPr>
              <a:t>上传到</a:t>
            </a:r>
            <a:r>
              <a:rPr lang="en-US" altLang="zh-CN" sz="2400" dirty="0" err="1" smtClean="0">
                <a:solidFill>
                  <a:schemeClr val="tx2"/>
                </a:solidFill>
              </a:rPr>
              <a:t>hadoop</a:t>
            </a:r>
            <a:endParaRPr lang="en-US" altLang="zh-CN" sz="2400" dirty="0" smtClean="0">
              <a:solidFill>
                <a:schemeClr val="tx2"/>
              </a:solidFill>
            </a:endParaRPr>
          </a:p>
          <a:p>
            <a:r>
              <a:rPr lang="en-US" altLang="zh-CN" sz="2400" dirty="0" smtClean="0">
                <a:solidFill>
                  <a:schemeClr val="tx2"/>
                </a:solidFill>
              </a:rPr>
              <a:t>$bin/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-put </a:t>
            </a:r>
            <a:r>
              <a:rPr lang="en-US" altLang="zh-CN" sz="2400" dirty="0" err="1" smtClean="0">
                <a:solidFill>
                  <a:schemeClr val="tx2"/>
                </a:solidFill>
              </a:rPr>
              <a:t>argscore_input</a:t>
            </a:r>
            <a:r>
              <a:rPr lang="en-US" altLang="zh-CN" sz="2400" dirty="0" smtClean="0">
                <a:solidFill>
                  <a:schemeClr val="tx2"/>
                </a:solidFill>
              </a:rPr>
              <a:t> </a:t>
            </a:r>
            <a:r>
              <a:rPr lang="en-US" altLang="zh-CN" sz="2400" dirty="0" err="1" smtClean="0">
                <a:solidFill>
                  <a:schemeClr val="tx2"/>
                </a:solidFill>
              </a:rPr>
              <a:t>argscore_in</a:t>
            </a:r>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cxnSp>
        <p:nvCxnSpPr>
          <p:cNvPr id="9" name="直接箭头连接符 8"/>
          <p:cNvCxnSpPr/>
          <p:nvPr/>
        </p:nvCxnSpPr>
        <p:spPr>
          <a:xfrm>
            <a:off x="1857356" y="1571612"/>
            <a:ext cx="1571636" cy="1588"/>
          </a:xfrm>
          <a:prstGeom prst="straightConnector1">
            <a:avLst/>
          </a:prstGeom>
          <a:ln w="28575">
            <a:solidFill>
              <a:srgbClr val="FF0000"/>
            </a:solidFill>
            <a:tailEnd type="arrow"/>
          </a:ln>
        </p:spPr>
        <p:style>
          <a:lnRef idx="1">
            <a:schemeClr val="accent6"/>
          </a:lnRef>
          <a:fillRef idx="0">
            <a:schemeClr val="accent6"/>
          </a:fillRef>
          <a:effectRef idx="0">
            <a:schemeClr val="accent6"/>
          </a:effectRef>
          <a:fontRef idx="minor">
            <a:schemeClr val="tx1"/>
          </a:fontRef>
        </p:style>
      </p:cxnSp>
      <p:pic>
        <p:nvPicPr>
          <p:cNvPr id="10244" name="Picture 4"/>
          <p:cNvPicPr>
            <a:picLocks noChangeAspect="1" noChangeArrowheads="1"/>
          </p:cNvPicPr>
          <p:nvPr/>
        </p:nvPicPr>
        <p:blipFill>
          <a:blip r:embed="rId1"/>
          <a:srcRect/>
          <a:stretch>
            <a:fillRect/>
          </a:stretch>
        </p:blipFill>
        <p:spPr bwMode="auto">
          <a:xfrm>
            <a:off x="3552853" y="1142984"/>
            <a:ext cx="5019675" cy="2438400"/>
          </a:xfrm>
          <a:prstGeom prst="rect">
            <a:avLst/>
          </a:prstGeom>
          <a:noFill/>
          <a:ln w="9525">
            <a:noFill/>
            <a:miter lim="800000"/>
            <a:headEnd/>
            <a:tailEnd/>
          </a:ln>
          <a:effectLst/>
        </p:spPr>
      </p:pic>
      <p:pic>
        <p:nvPicPr>
          <p:cNvPr id="10245" name="Picture 5"/>
          <p:cNvPicPr>
            <a:picLocks noChangeAspect="1" noChangeArrowheads="1"/>
          </p:cNvPicPr>
          <p:nvPr/>
        </p:nvPicPr>
        <p:blipFill>
          <a:blip r:embed="rId2"/>
          <a:srcRect/>
          <a:stretch>
            <a:fillRect/>
          </a:stretch>
        </p:blipFill>
        <p:spPr bwMode="auto">
          <a:xfrm>
            <a:off x="357158" y="4814582"/>
            <a:ext cx="8643998" cy="78581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142984"/>
            <a:ext cx="8786874" cy="289310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执行</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jar argscore.jar </a:t>
            </a:r>
            <a:r>
              <a:rPr lang="en-US" altLang="zh-CN" sz="2400" dirty="0" err="1" smtClean="0">
                <a:solidFill>
                  <a:schemeClr val="tx2"/>
                </a:solidFill>
              </a:rPr>
              <a:t>argscore_in</a:t>
            </a:r>
            <a:r>
              <a:rPr lang="en-US" altLang="zh-CN" sz="2400" dirty="0" smtClean="0">
                <a:solidFill>
                  <a:schemeClr val="tx2"/>
                </a:solidFill>
              </a:rPr>
              <a:t> </a:t>
            </a:r>
            <a:r>
              <a:rPr lang="en-US" altLang="zh-CN" sz="2400" dirty="0" err="1" smtClean="0">
                <a:solidFill>
                  <a:schemeClr val="tx2"/>
                </a:solidFill>
              </a:rPr>
              <a:t>argscore_out</a:t>
            </a:r>
            <a:endParaRPr lang="en-US" altLang="zh-CN" sz="2400" dirty="0" smtClean="0">
              <a:solidFill>
                <a:schemeClr val="tx2"/>
              </a:solidFill>
            </a:endParaRPr>
          </a:p>
          <a:p>
            <a:endParaRPr lang="en-US" altLang="zh-CN" sz="2400" dirty="0" smtClean="0">
              <a:solidFill>
                <a:schemeClr val="tx2"/>
              </a:solidFill>
            </a:endParaRPr>
          </a:p>
          <a:p>
            <a:pPr>
              <a:buFont typeface="Wingdings" panose="05000000000000000000" pitchFamily="2" charset="2"/>
              <a:buChar char="u"/>
            </a:pPr>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pic>
        <p:nvPicPr>
          <p:cNvPr id="11266" name="Picture 2"/>
          <p:cNvPicPr>
            <a:picLocks noChangeAspect="1" noChangeArrowheads="1"/>
          </p:cNvPicPr>
          <p:nvPr/>
        </p:nvPicPr>
        <p:blipFill>
          <a:blip r:embed="rId1"/>
          <a:srcRect/>
          <a:stretch>
            <a:fillRect/>
          </a:stretch>
        </p:blipFill>
        <p:spPr bwMode="auto">
          <a:xfrm>
            <a:off x="571472" y="1928802"/>
            <a:ext cx="8143900" cy="4433896"/>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4</a:t>
            </a:r>
            <a:r>
              <a:rPr lang="zh-CN" altLang="en-US" sz="3600" dirty="0" smtClean="0"/>
              <a:t>：平均成绩</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830997"/>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查看输出</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-cat /user/</a:t>
            </a:r>
            <a:r>
              <a:rPr lang="en-US" altLang="zh-CN" sz="2400" dirty="0" err="1" smtClean="0">
                <a:solidFill>
                  <a:schemeClr val="tx2"/>
                </a:solidFill>
              </a:rPr>
              <a:t>liuxt</a:t>
            </a:r>
            <a:r>
              <a:rPr lang="en-US" altLang="zh-CN" sz="2400" dirty="0" smtClean="0">
                <a:solidFill>
                  <a:schemeClr val="tx2"/>
                </a:solidFill>
              </a:rPr>
              <a:t>/</a:t>
            </a:r>
            <a:r>
              <a:rPr lang="en-US" altLang="zh-CN" sz="2400" dirty="0" err="1" smtClean="0">
                <a:solidFill>
                  <a:schemeClr val="tx2"/>
                </a:solidFill>
              </a:rPr>
              <a:t>argsort_out</a:t>
            </a:r>
            <a:r>
              <a:rPr lang="en-US" altLang="zh-CN" sz="2400" dirty="0" smtClean="0">
                <a:solidFill>
                  <a:schemeClr val="tx2"/>
                </a:solidFill>
              </a:rPr>
              <a:t>/*</a:t>
            </a:r>
            <a:endParaRPr lang="en-US" altLang="zh-CN" sz="2400" dirty="0" smtClean="0">
              <a:solidFill>
                <a:schemeClr val="tx2"/>
              </a:solidFill>
            </a:endParaRPr>
          </a:p>
        </p:txBody>
      </p:sp>
      <p:pic>
        <p:nvPicPr>
          <p:cNvPr id="12290" name="Picture 2"/>
          <p:cNvPicPr>
            <a:picLocks noChangeAspect="1" noChangeArrowheads="1"/>
          </p:cNvPicPr>
          <p:nvPr/>
        </p:nvPicPr>
        <p:blipFill>
          <a:blip r:embed="rId1"/>
          <a:srcRect/>
          <a:stretch>
            <a:fillRect/>
          </a:stretch>
        </p:blipFill>
        <p:spPr bwMode="auto">
          <a:xfrm>
            <a:off x="357159" y="2357430"/>
            <a:ext cx="8715435" cy="95032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058545"/>
            <a:ext cx="7709535" cy="5015865"/>
          </a:xfrm>
          <a:prstGeom prst="rect">
            <a:avLst/>
          </a:prstGeom>
          <a:noFill/>
        </p:spPr>
        <p:txBody>
          <a:bodyPr wrap="square" rtlCol="0">
            <a:spAutoFit/>
          </a:bodyPr>
          <a:p>
            <a:r>
              <a:rPr lang="zh-CN" altLang="en-US" sz="2000">
                <a:latin typeface="Times New Roman" panose="02020603050405020304" charset="0"/>
              </a:rPr>
              <a:t>import java.io.IOException; </a:t>
            </a:r>
            <a:endParaRPr lang="zh-CN" altLang="en-US" sz="2000">
              <a:latin typeface="Times New Roman" panose="02020603050405020304" charset="0"/>
            </a:endParaRPr>
          </a:p>
          <a:p>
            <a:r>
              <a:rPr lang="zh-CN" altLang="en-US" sz="2000">
                <a:latin typeface="Times New Roman" panose="02020603050405020304" charset="0"/>
              </a:rPr>
              <a:t>import java.util.Iterator; </a:t>
            </a:r>
            <a:endParaRPr lang="zh-CN" altLang="en-US" sz="2000">
              <a:latin typeface="Times New Roman" panose="02020603050405020304" charset="0"/>
            </a:endParaRPr>
          </a:p>
          <a:p>
            <a:r>
              <a:rPr lang="zh-CN" altLang="en-US" sz="2000">
                <a:latin typeface="Times New Roman" panose="02020603050405020304" charset="0"/>
              </a:rPr>
              <a:t>import java.util.StringTokenizer; </a:t>
            </a:r>
            <a:endParaRPr lang="zh-CN" altLang="en-US" sz="2000">
              <a:latin typeface="Times New Roman" panose="02020603050405020304" charset="0"/>
            </a:endParaRPr>
          </a:p>
          <a:p>
            <a:r>
              <a:rPr lang="zh-CN" altLang="en-US" sz="2000">
                <a:latin typeface="Times New Roman" panose="02020603050405020304" charset="0"/>
              </a:rPr>
              <a:t>import org.apache.hadoop.conf.Configuration; </a:t>
            </a:r>
            <a:endParaRPr lang="zh-CN" altLang="en-US" sz="2000">
              <a:latin typeface="Times New Roman" panose="02020603050405020304" charset="0"/>
            </a:endParaRPr>
          </a:p>
          <a:p>
            <a:r>
              <a:rPr lang="zh-CN" altLang="en-US" sz="2000">
                <a:latin typeface="Times New Roman" panose="02020603050405020304" charset="0"/>
              </a:rPr>
              <a:t>import org.apache.hadoop.fs.Path; </a:t>
            </a:r>
            <a:endParaRPr lang="zh-CN" altLang="en-US" sz="2000">
              <a:latin typeface="Times New Roman" panose="02020603050405020304" charset="0"/>
            </a:endParaRPr>
          </a:p>
          <a:p>
            <a:r>
              <a:rPr lang="zh-CN" altLang="en-US" sz="2000">
                <a:latin typeface="Times New Roman" panose="02020603050405020304" charset="0"/>
              </a:rPr>
              <a:t>import org.apache.hadoop.io.IntWritable; </a:t>
            </a:r>
            <a:endParaRPr lang="zh-CN" altLang="en-US" sz="2000">
              <a:latin typeface="Times New Roman" panose="02020603050405020304" charset="0"/>
            </a:endParaRPr>
          </a:p>
          <a:p>
            <a:r>
              <a:rPr lang="zh-CN" altLang="en-US" sz="2000">
                <a:latin typeface="Times New Roman" panose="02020603050405020304" charset="0"/>
              </a:rPr>
              <a:t>import org.apache.hadoop.io.LongWritable; </a:t>
            </a:r>
            <a:endParaRPr lang="zh-CN" altLang="en-US" sz="2000">
              <a:latin typeface="Times New Roman" panose="02020603050405020304" charset="0"/>
            </a:endParaRPr>
          </a:p>
          <a:p>
            <a:r>
              <a:rPr lang="zh-CN" altLang="en-US" sz="2000">
                <a:latin typeface="Times New Roman" panose="02020603050405020304" charset="0"/>
              </a:rPr>
              <a:t>import org.apache.hadoop.io.Text; </a:t>
            </a:r>
            <a:endParaRPr lang="zh-CN" altLang="en-US" sz="2000">
              <a:latin typeface="Times New Roman" panose="02020603050405020304" charset="0"/>
            </a:endParaRPr>
          </a:p>
          <a:p>
            <a:r>
              <a:rPr lang="zh-CN" altLang="en-US" sz="2000">
                <a:latin typeface="Times New Roman" panose="02020603050405020304" charset="0"/>
              </a:rPr>
              <a:t>import org.apache.hadoop.mapreduce.Job; </a:t>
            </a:r>
            <a:endParaRPr lang="zh-CN" altLang="en-US" sz="2000">
              <a:latin typeface="Times New Roman" panose="02020603050405020304" charset="0"/>
            </a:endParaRPr>
          </a:p>
          <a:p>
            <a:r>
              <a:rPr lang="zh-CN" altLang="en-US" sz="2000">
                <a:latin typeface="Times New Roman" panose="02020603050405020304" charset="0"/>
              </a:rPr>
              <a:t>import org.apache.hadoop.mapreduce.Mapper; </a:t>
            </a:r>
            <a:endParaRPr lang="zh-CN" altLang="en-US" sz="2000">
              <a:latin typeface="Times New Roman" panose="02020603050405020304" charset="0"/>
            </a:endParaRPr>
          </a:p>
          <a:p>
            <a:r>
              <a:rPr lang="zh-CN" altLang="en-US" sz="2000">
                <a:latin typeface="Times New Roman" panose="02020603050405020304" charset="0"/>
              </a:rPr>
              <a:t>import org.apache.hadoop.mapreduce.Reducer; </a:t>
            </a:r>
            <a:endParaRPr lang="zh-CN" altLang="en-US" sz="2000">
              <a:latin typeface="Times New Roman" panose="02020603050405020304" charset="0"/>
            </a:endParaRPr>
          </a:p>
          <a:p>
            <a:r>
              <a:rPr lang="zh-CN" altLang="en-US" sz="2000">
                <a:latin typeface="Times New Roman" panose="02020603050405020304" charset="0"/>
              </a:rPr>
              <a:t>import org.apache.hadoop.mapreduce.lib.input.FileInputFormat; </a:t>
            </a:r>
            <a:endParaRPr lang="zh-CN" altLang="en-US" sz="2000">
              <a:latin typeface="Times New Roman" panose="02020603050405020304" charset="0"/>
            </a:endParaRPr>
          </a:p>
          <a:p>
            <a:r>
              <a:rPr lang="zh-CN" altLang="en-US" sz="2000">
                <a:latin typeface="Times New Roman" panose="02020603050405020304" charset="0"/>
              </a:rPr>
              <a:t>import org.apache.hadoop.mapreduce.lib.input.TextInputFormat; </a:t>
            </a:r>
            <a:endParaRPr lang="zh-CN" altLang="en-US" sz="2000">
              <a:latin typeface="Times New Roman" panose="02020603050405020304" charset="0"/>
            </a:endParaRPr>
          </a:p>
          <a:p>
            <a:r>
              <a:rPr lang="zh-CN" altLang="en-US" sz="2000">
                <a:latin typeface="Times New Roman" panose="02020603050405020304" charset="0"/>
              </a:rPr>
              <a:t>import org.apache.hadoop.mapreduce.lib.output.FileOutputFormat; </a:t>
            </a:r>
            <a:endParaRPr lang="zh-CN" altLang="en-US" sz="2000">
              <a:latin typeface="Times New Roman" panose="02020603050405020304" charset="0"/>
            </a:endParaRPr>
          </a:p>
          <a:p>
            <a:r>
              <a:rPr lang="zh-CN" altLang="en-US" sz="2000">
                <a:latin typeface="Times New Roman" panose="02020603050405020304" charset="0"/>
              </a:rPr>
              <a:t>import org.apache.hadoop.mapreduce.lib.output.TextOutputFormat; </a:t>
            </a:r>
            <a:endParaRPr lang="zh-CN" altLang="en-US" sz="2000">
              <a:latin typeface="Times New Roman" panose="02020603050405020304" charset="0"/>
            </a:endParaRPr>
          </a:p>
          <a:p>
            <a:r>
              <a:rPr lang="zh-CN" altLang="en-US" sz="2000">
                <a:latin typeface="Times New Roman" panose="02020603050405020304" charset="0"/>
              </a:rPr>
              <a:t>import org.apache.hadoop.util.GenericOptionsParser;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341120"/>
            <a:ext cx="7709535" cy="4154170"/>
          </a:xfrm>
          <a:prstGeom prst="rect">
            <a:avLst/>
          </a:prstGeom>
          <a:noFill/>
        </p:spPr>
        <p:txBody>
          <a:bodyPr wrap="square" rtlCol="0">
            <a:spAutoFit/>
          </a:bodyPr>
          <a:p>
            <a:pPr>
              <a:lnSpc>
                <a:spcPct val="100000"/>
              </a:lnSpc>
            </a:pPr>
            <a:r>
              <a:rPr lang="zh-CN" altLang="en-US" sz="2400">
                <a:latin typeface="Times New Roman" panose="02020603050405020304" charset="0"/>
              </a:rPr>
              <a:t>public class Score { </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public static class Map extends </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Mapper&lt;Object, Text, Text, IntWritable&gt; { </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 实现map函数</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       public void map(Object key,Text value,Context context) </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throws IOException, InterruptedException { </a:t>
            </a:r>
            <a:endParaRPr lang="zh-CN" altLang="en-US" sz="2400">
              <a:latin typeface="Times New Roman" panose="02020603050405020304" charset="0"/>
            </a:endParaRPr>
          </a:p>
          <a:p>
            <a:pPr>
              <a:lnSpc>
                <a:spcPct val="100000"/>
              </a:lnSpc>
            </a:pPr>
            <a:r>
              <a:rPr lang="zh-CN" altLang="en-US" sz="2400">
                <a:latin typeface="Times New Roman" panose="02020603050405020304" charset="0"/>
              </a:rPr>
              <a:t>    </a:t>
            </a:r>
            <a:r>
              <a:rPr lang="en-US" altLang="zh-CN" sz="2400">
                <a:latin typeface="Times New Roman" panose="02020603050405020304" charset="0"/>
              </a:rPr>
              <a:t>        </a:t>
            </a:r>
            <a:r>
              <a:rPr lang="zh-CN" altLang="en-US" sz="2400">
                <a:latin typeface="Times New Roman" panose="02020603050405020304" charset="0"/>
              </a:rPr>
              <a:t>String[] str = value.toString().split(" ");</a:t>
            </a:r>
            <a:endParaRPr lang="zh-CN" altLang="en-US" sz="2400">
              <a:latin typeface="Times New Roman" panose="02020603050405020304" charset="0"/>
            </a:endParaRPr>
          </a:p>
          <a:p>
            <a:pPr>
              <a:lnSpc>
                <a:spcPct val="100000"/>
              </a:lnSpc>
            </a:pPr>
            <a:r>
              <a:rPr lang="en-US" altLang="zh-CN" sz="2400">
                <a:latin typeface="Times New Roman" panose="02020603050405020304" charset="0"/>
              </a:rPr>
              <a:t>            </a:t>
            </a:r>
            <a:r>
              <a:rPr lang="zh-CN" altLang="en-US" sz="2400">
                <a:latin typeface="Times New Roman" panose="02020603050405020304" charset="0"/>
              </a:rPr>
              <a:t>String name = str[0];</a:t>
            </a:r>
            <a:r>
              <a:rPr lang="en-US" altLang="zh-CN" sz="2400">
                <a:latin typeface="Times New Roman" panose="02020603050405020304" charset="0"/>
              </a:rPr>
              <a:t>  </a:t>
            </a:r>
            <a:r>
              <a:rPr lang="zh-CN" altLang="en-US" sz="2400">
                <a:latin typeface="Times New Roman" panose="02020603050405020304" charset="0"/>
                <a:sym typeface="+mn-ea"/>
              </a:rPr>
              <a:t>// 学生姓名部分</a:t>
            </a:r>
            <a:endParaRPr lang="zh-CN" altLang="en-US" sz="2400">
              <a:latin typeface="Times New Roman" panose="02020603050405020304" charset="0"/>
            </a:endParaRPr>
          </a:p>
          <a:p>
            <a:pPr>
              <a:lnSpc>
                <a:spcPct val="100000"/>
              </a:lnSpc>
            </a:pPr>
            <a:r>
              <a:rPr lang="en-US" altLang="zh-CN" sz="2400">
                <a:latin typeface="Times New Roman" panose="02020603050405020304" charset="0"/>
              </a:rPr>
              <a:t>            </a:t>
            </a:r>
            <a:r>
              <a:rPr lang="zh-CN" altLang="en-US" sz="2400">
                <a:latin typeface="Times New Roman" panose="02020603050405020304" charset="0"/>
              </a:rPr>
              <a:t>String grade = str[1];</a:t>
            </a:r>
            <a:r>
              <a:rPr lang="en-US" altLang="zh-CN" sz="2400">
                <a:latin typeface="Times New Roman" panose="02020603050405020304" charset="0"/>
              </a:rPr>
              <a:t>  </a:t>
            </a:r>
            <a:r>
              <a:rPr lang="zh-CN" altLang="en-US" sz="2400">
                <a:latin typeface="Times New Roman" panose="02020603050405020304" charset="0"/>
                <a:sym typeface="+mn-ea"/>
              </a:rPr>
              <a:t>// 成绩部分</a:t>
            </a:r>
            <a:endParaRPr lang="zh-CN" altLang="en-US" sz="2400">
              <a:latin typeface="Times New Roman" panose="02020603050405020304" charset="0"/>
            </a:endParaRPr>
          </a:p>
          <a:p>
            <a:pPr>
              <a:lnSpc>
                <a:spcPct val="100000"/>
              </a:lnSpc>
            </a:pPr>
            <a:r>
              <a:rPr lang="en-US" altLang="zh-CN" sz="2400">
                <a:latin typeface="Times New Roman" panose="02020603050405020304" charset="0"/>
              </a:rPr>
              <a:t>            </a:t>
            </a:r>
            <a:r>
              <a:rPr lang="zh-CN" altLang="en-US" sz="2400">
                <a:latin typeface="Times New Roman" panose="02020603050405020304" charset="0"/>
              </a:rPr>
              <a:t>context.write(new Text(name),new IntWritable(Integer.parseInt(grade)));</a:t>
            </a:r>
            <a:r>
              <a:rPr lang="zh-CN" altLang="en-US" sz="2400">
                <a:latin typeface="Times New Roman" panose="02020603050405020304" charset="0"/>
              </a:rPr>
              <a:t> }} </a:t>
            </a:r>
            <a:endParaRPr lang="zh-CN" altLang="en-US" sz="24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025525"/>
            <a:ext cx="7709535" cy="5507990"/>
          </a:xfrm>
          <a:prstGeom prst="rect">
            <a:avLst/>
          </a:prstGeom>
          <a:noFill/>
        </p:spPr>
        <p:txBody>
          <a:bodyPr wrap="square" rtlCol="0">
            <a:spAutoFit/>
          </a:bodyPr>
          <a:p>
            <a:pPr>
              <a:lnSpc>
                <a:spcPct val="110000"/>
              </a:lnSpc>
            </a:pPr>
            <a:r>
              <a:rPr lang="zh-CN" altLang="en-US" sz="2000">
                <a:latin typeface="Times New Roman" panose="02020603050405020304" charset="0"/>
              </a:rPr>
              <a:t>public static class Reduce extends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Reducer&lt;Text, IntWritable, Text, IntWritable&gt;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实现reduce函数</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public void reduce(Text key, Iterable&lt;IntWritable&gt; values,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Context context) throws IOException, InterruptedException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      int sum = 0; </a:t>
            </a:r>
            <a:endParaRPr lang="zh-CN" altLang="en-US" sz="2000">
              <a:solidFill>
                <a:srgbClr val="FF0000"/>
              </a:solidFill>
              <a:latin typeface="Times New Roman" panose="02020603050405020304" charset="0"/>
            </a:endParaRPr>
          </a:p>
          <a:p>
            <a:pPr>
              <a:lnSpc>
                <a:spcPct val="110000"/>
              </a:lnSpc>
            </a:pPr>
            <a:r>
              <a:rPr lang="zh-CN" altLang="en-US" sz="2000">
                <a:solidFill>
                  <a:srgbClr val="FF0000"/>
                </a:solidFill>
                <a:latin typeface="Times New Roman" panose="02020603050405020304" charset="0"/>
              </a:rPr>
              <a:t>         int count = 0; </a:t>
            </a:r>
            <a:endParaRPr lang="zh-CN" altLang="en-US" sz="2000">
              <a:solidFill>
                <a:srgbClr val="FF0000"/>
              </a:solidFill>
              <a:latin typeface="Times New Roman" panose="02020603050405020304" charset="0"/>
            </a:endParaRPr>
          </a:p>
          <a:p>
            <a:pPr>
              <a:lnSpc>
                <a:spcPct val="110000"/>
              </a:lnSpc>
            </a:pPr>
            <a:r>
              <a:rPr lang="zh-CN" altLang="en-US" sz="2000">
                <a:latin typeface="Times New Roman" panose="02020603050405020304" charset="0"/>
              </a:rPr>
              <a:t>         Iterator&lt;IntWritable&gt; iterator = values.iterator();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while (iterator.hasNext())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      sum += iterator.next().get();// 计算总分</a:t>
            </a:r>
            <a:endParaRPr lang="zh-CN" altLang="en-US" sz="2000">
              <a:solidFill>
                <a:srgbClr val="FF0000"/>
              </a:solidFill>
              <a:latin typeface="Times New Roman" panose="02020603050405020304" charset="0"/>
            </a:endParaRPr>
          </a:p>
          <a:p>
            <a:pPr>
              <a:lnSpc>
                <a:spcPct val="110000"/>
              </a:lnSpc>
            </a:pPr>
            <a:r>
              <a:rPr lang="zh-CN" altLang="en-US" sz="2000">
                <a:solidFill>
                  <a:srgbClr val="FF0000"/>
                </a:solidFill>
                <a:latin typeface="Times New Roman" panose="02020603050405020304" charset="0"/>
              </a:rPr>
              <a:t>              count++;// 统计总的科目数</a:t>
            </a:r>
            <a:endParaRPr lang="zh-CN" altLang="en-US" sz="2000">
              <a:solidFill>
                <a:srgbClr val="FF0000"/>
              </a:solidFill>
              <a:latin typeface="Times New Roman" panose="02020603050405020304" charset="0"/>
            </a:endParaRPr>
          </a:p>
          <a:p>
            <a:pPr>
              <a:lnSpc>
                <a:spcPct val="110000"/>
              </a:lnSpc>
            </a:pPr>
            <a:r>
              <a:rPr lang="zh-CN" altLang="en-US" sz="2000">
                <a:latin typeface="Times New Roman" panose="02020603050405020304" charset="0"/>
              </a:rPr>
              <a:t>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        int average = (int) sum / count;// 计算平均成绩</a:t>
            </a:r>
            <a:endParaRPr lang="zh-CN" altLang="en-US" sz="2000">
              <a:solidFill>
                <a:srgbClr val="FF0000"/>
              </a:solidFill>
              <a:latin typeface="Times New Roman" panose="02020603050405020304" charset="0"/>
            </a:endParaRPr>
          </a:p>
          <a:p>
            <a:pPr>
              <a:lnSpc>
                <a:spcPct val="110000"/>
              </a:lnSpc>
            </a:pPr>
            <a:r>
              <a:rPr lang="zh-CN" altLang="en-US" sz="2000">
                <a:latin typeface="Times New Roman" panose="02020603050405020304" charset="0"/>
              </a:rPr>
              <a:t>  </a:t>
            </a:r>
            <a:r>
              <a:rPr lang="zh-CN" altLang="en-US" sz="2000">
                <a:solidFill>
                  <a:srgbClr val="FF0000"/>
                </a:solidFill>
                <a:latin typeface="Times New Roman" panose="02020603050405020304" charset="0"/>
              </a:rPr>
              <a:t>        context.write(key, new IntWritable(average)); </a:t>
            </a:r>
            <a:endParaRPr lang="zh-CN" altLang="en-US" sz="2000">
              <a:solidFill>
                <a:srgbClr val="FF0000"/>
              </a:solidFill>
              <a:latin typeface="Times New Roman" panose="02020603050405020304" charset="0"/>
            </a:endParaRPr>
          </a:p>
          <a:p>
            <a:pPr>
              <a:lnSpc>
                <a:spcPct val="110000"/>
              </a:lnSpc>
            </a:pPr>
            <a:r>
              <a:rPr lang="zh-CN" altLang="en-US" sz="2000">
                <a:latin typeface="Times New Roman" panose="02020603050405020304" charset="0"/>
              </a:rPr>
              <a:t>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3"/>
          <p:cNvSpPr>
            <a:spLocks noGrp="1"/>
          </p:cNvSpPr>
          <p:nvPr>
            <p:ph type="ftr" sz="quarter" idx="10"/>
          </p:nvPr>
        </p:nvSpPr>
        <p:spPr>
          <a:noFill/>
        </p:spPr>
        <p:txBody>
          <a:bodyPr/>
          <a:lstStyle/>
          <a:p>
            <a:endParaRPr lang="zh-CN" altLang="en-US" dirty="0" smtClean="0"/>
          </a:p>
        </p:txBody>
      </p:sp>
      <p:sp>
        <p:nvSpPr>
          <p:cNvPr id="44035" name="灯片编号占位符 4"/>
          <p:cNvSpPr>
            <a:spLocks noGrp="1"/>
          </p:cNvSpPr>
          <p:nvPr>
            <p:ph type="sldNum" sz="quarter" idx="11"/>
          </p:nvPr>
        </p:nvSpPr>
        <p:spPr>
          <a:noFill/>
        </p:spPr>
        <p:txBody>
          <a:bodyPr/>
          <a:lstStyle/>
          <a:p>
            <a:endParaRPr lang="en-US" altLang="zh-CN" dirty="0" smtClean="0"/>
          </a:p>
        </p:txBody>
      </p:sp>
      <p:sp>
        <p:nvSpPr>
          <p:cNvPr id="40964" name="Rectangle 2"/>
          <p:cNvSpPr>
            <a:spLocks noGrp="1" noChangeArrowheads="1"/>
          </p:cNvSpPr>
          <p:nvPr>
            <p:ph type="title"/>
          </p:nvPr>
        </p:nvSpPr>
        <p:spPr>
          <a:xfrm>
            <a:off x="539750" y="188913"/>
            <a:ext cx="5327650" cy="896937"/>
          </a:xfrm>
        </p:spPr>
        <p:txBody>
          <a:bodyPr lIns="76200" tIns="38100" rIns="76200" bIns="38100"/>
          <a:lstStyle/>
          <a:p>
            <a:pPr>
              <a:defRPr/>
            </a:pPr>
            <a:r>
              <a:rPr lang="zh-CN" altLang="en-US" sz="3600" smtClean="0"/>
              <a:t>与输入相关的几个抽象类</a:t>
            </a:r>
            <a:endParaRPr lang="zh-CN" altLang="en-US" sz="3600" smtClean="0"/>
          </a:p>
        </p:txBody>
      </p:sp>
      <p:sp>
        <p:nvSpPr>
          <p:cNvPr id="44037" name="Rectangle 3"/>
          <p:cNvSpPr>
            <a:spLocks noChangeArrowheads="1"/>
          </p:cNvSpPr>
          <p:nvPr/>
        </p:nvSpPr>
        <p:spPr bwMode="auto">
          <a:xfrm>
            <a:off x="468313" y="1341438"/>
            <a:ext cx="8229600" cy="4822825"/>
          </a:xfrm>
          <a:prstGeom prst="rect">
            <a:avLst/>
          </a:prstGeom>
          <a:noFill/>
          <a:ln w="9525">
            <a:noFill/>
            <a:miter lim="800000"/>
          </a:ln>
        </p:spPr>
        <p:txBody>
          <a:bodyPr/>
          <a:lstStyle/>
          <a:p>
            <a:pPr marL="273050" indent="-273050" eaLnBrk="0" hangingPunct="0">
              <a:spcBef>
                <a:spcPct val="20000"/>
              </a:spcBef>
              <a:buSzPct val="100000"/>
              <a:buFont typeface="永中宋体" charset="-122"/>
              <a:buChar char="◆"/>
            </a:pPr>
            <a:r>
              <a:rPr lang="en-US" altLang="zh-CN" sz="3000" b="1">
                <a:solidFill>
                  <a:srgbClr val="001F3E"/>
                </a:solidFill>
              </a:rPr>
              <a:t>InputFormat</a:t>
            </a:r>
            <a:endParaRPr lang="en-US" altLang="zh-CN" sz="30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3000" b="1">
                <a:solidFill>
                  <a:srgbClr val="001F3E"/>
                </a:solidFill>
              </a:rPr>
              <a:t>	</a:t>
            </a:r>
            <a:r>
              <a:rPr lang="zh-CN" altLang="en-US" sz="3000" b="1">
                <a:solidFill>
                  <a:srgbClr val="001F3E"/>
                </a:solidFill>
              </a:rPr>
              <a:t>文件分割，读取。</a:t>
            </a:r>
            <a:r>
              <a:rPr lang="en-US" altLang="zh-CN" sz="3000" b="1">
                <a:solidFill>
                  <a:srgbClr val="001F3E"/>
                </a:solidFill>
              </a:rPr>
              <a:t>FileInputFormat</a:t>
            </a:r>
            <a:r>
              <a:rPr lang="zh-CN" altLang="en-US" sz="3000" b="1">
                <a:solidFill>
                  <a:srgbClr val="001F3E"/>
                </a:solidFill>
              </a:rPr>
              <a:t>从文件中读取数据。</a:t>
            </a:r>
            <a:endParaRPr lang="zh-CN" altLang="en-US" sz="3000" b="1">
              <a:solidFill>
                <a:srgbClr val="001F3E"/>
              </a:solidFill>
            </a:endParaRPr>
          </a:p>
          <a:p>
            <a:pPr marL="273050" indent="-273050" eaLnBrk="0" hangingPunct="0">
              <a:spcBef>
                <a:spcPct val="20000"/>
              </a:spcBef>
              <a:buSzPct val="100000"/>
              <a:buFont typeface="永中宋体" charset="-122"/>
              <a:buChar char="◆"/>
            </a:pPr>
            <a:r>
              <a:rPr lang="en-US" altLang="zh-CN" sz="3000" b="1">
                <a:solidFill>
                  <a:srgbClr val="001F3E"/>
                </a:solidFill>
              </a:rPr>
              <a:t>InputSplits</a:t>
            </a:r>
            <a:endParaRPr lang="en-US" altLang="zh-CN" sz="30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3000" b="1">
                <a:solidFill>
                  <a:srgbClr val="001F3E"/>
                </a:solidFill>
              </a:rPr>
              <a:t>	</a:t>
            </a:r>
            <a:r>
              <a:rPr lang="zh-CN" altLang="en-US" sz="3000" b="1">
                <a:solidFill>
                  <a:srgbClr val="001F3E"/>
                </a:solidFill>
              </a:rPr>
              <a:t>定义了输入到单个</a:t>
            </a:r>
            <a:r>
              <a:rPr lang="en-US" altLang="zh-CN" sz="3000" b="1">
                <a:solidFill>
                  <a:srgbClr val="001F3E"/>
                </a:solidFill>
              </a:rPr>
              <a:t>Map</a:t>
            </a:r>
            <a:r>
              <a:rPr lang="zh-CN" altLang="en-US" sz="3000" b="1">
                <a:solidFill>
                  <a:srgbClr val="001F3E"/>
                </a:solidFill>
              </a:rPr>
              <a:t>任务的输入数据。</a:t>
            </a:r>
            <a:endParaRPr lang="zh-CN" altLang="en-US" sz="3000" b="1">
              <a:solidFill>
                <a:srgbClr val="001F3E"/>
              </a:solidFill>
            </a:endParaRPr>
          </a:p>
          <a:p>
            <a:pPr marL="273050" indent="-273050" eaLnBrk="0" hangingPunct="0">
              <a:spcBef>
                <a:spcPct val="20000"/>
              </a:spcBef>
              <a:buSzPct val="100000"/>
              <a:buFont typeface="永中宋体" charset="-122"/>
              <a:buChar char="◆"/>
            </a:pPr>
            <a:r>
              <a:rPr lang="en-US" altLang="zh-CN" sz="3000" b="1">
                <a:solidFill>
                  <a:srgbClr val="001F3E"/>
                </a:solidFill>
              </a:rPr>
              <a:t>RecordReader</a:t>
            </a:r>
            <a:endParaRPr lang="en-US" altLang="zh-CN" sz="30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3000" b="1">
                <a:solidFill>
                  <a:srgbClr val="001F3E"/>
                </a:solidFill>
              </a:rPr>
              <a:t>	</a:t>
            </a:r>
            <a:r>
              <a:rPr lang="zh-CN" altLang="en-US" sz="3000" b="1">
                <a:solidFill>
                  <a:srgbClr val="001F3E"/>
                </a:solidFill>
              </a:rPr>
              <a:t>定义了如何从数据上转化为一个</a:t>
            </a:r>
            <a:r>
              <a:rPr lang="en-US" altLang="zh-CN" sz="3000" b="1">
                <a:solidFill>
                  <a:srgbClr val="001F3E"/>
                </a:solidFill>
              </a:rPr>
              <a:t>(key,value)</a:t>
            </a:r>
            <a:r>
              <a:rPr lang="zh-CN" altLang="en-US" sz="3000" b="1">
                <a:solidFill>
                  <a:srgbClr val="001F3E"/>
                </a:solidFill>
              </a:rPr>
              <a:t>对，从而输出到</a:t>
            </a:r>
            <a:r>
              <a:rPr lang="en-US" altLang="zh-CN" sz="3000" b="1">
                <a:solidFill>
                  <a:srgbClr val="001F3E"/>
                </a:solidFill>
              </a:rPr>
              <a:t>Mapper</a:t>
            </a:r>
            <a:r>
              <a:rPr lang="zh-CN" altLang="en-US" sz="3000" b="1">
                <a:solidFill>
                  <a:srgbClr val="001F3E"/>
                </a:solidFill>
              </a:rPr>
              <a:t>类中。</a:t>
            </a:r>
            <a:endParaRPr lang="zh-CN" altLang="en-US" sz="3000" b="1">
              <a:solidFill>
                <a:srgbClr val="001F3E"/>
              </a:solidFill>
            </a:endParaRP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124585"/>
            <a:ext cx="7709535" cy="4831080"/>
          </a:xfrm>
          <a:prstGeom prst="rect">
            <a:avLst/>
          </a:prstGeom>
          <a:noFill/>
        </p:spPr>
        <p:txBody>
          <a:bodyPr wrap="square" rtlCol="0">
            <a:spAutoFit/>
          </a:bodyPr>
          <a:p>
            <a:pPr>
              <a:lnSpc>
                <a:spcPct val="110000"/>
              </a:lnSpc>
            </a:pPr>
            <a:r>
              <a:rPr lang="zh-CN" altLang="en-US" sz="2000">
                <a:latin typeface="Times New Roman" panose="02020603050405020304" charset="0"/>
              </a:rPr>
              <a:t>public static void main(String[] args) throws Exception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Configuration conf = new Configuration();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String[] otherArgs = new GenericOptionsParser(conf, </a:t>
            </a:r>
            <a:r>
              <a:rPr lang="en-US" altLang="zh-CN" sz="2000">
                <a:latin typeface="Times New Roman" panose="02020603050405020304" charset="0"/>
              </a:rPr>
              <a:t>a</a:t>
            </a:r>
            <a:r>
              <a:rPr lang="zh-CN" altLang="en-US" sz="2000">
                <a:latin typeface="Times New Roman" panose="02020603050405020304" charset="0"/>
              </a:rPr>
              <a:t>rgs).getRemainingArgs();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if (otherArgs.length != 2) {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System.err.println("Usage: Score Average &lt;in&gt; &lt;out&gt;");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System.exit(2);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 job = new Job(conf, "Score Average");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job.setJarByClass(Score.class);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 设置Map、Combine和Reduce处理类</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job.setMapperClass(Map.class);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job.setCombinerClass(Reduce.class); </a:t>
            </a:r>
            <a:endParaRPr lang="zh-CN" altLang="en-US" sz="2000">
              <a:latin typeface="Times New Roman" panose="02020603050405020304" charset="0"/>
            </a:endParaRPr>
          </a:p>
          <a:p>
            <a:pPr>
              <a:lnSpc>
                <a:spcPct val="110000"/>
              </a:lnSpc>
            </a:pPr>
            <a:r>
              <a:rPr lang="zh-CN" altLang="en-US" sz="2000">
                <a:latin typeface="Times New Roman" panose="02020603050405020304" charset="0"/>
              </a:rPr>
              <a:t>job.setReducerClass(Reduce.class);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代码</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2" name="文本框 1"/>
          <p:cNvSpPr txBox="1"/>
          <p:nvPr/>
        </p:nvSpPr>
        <p:spPr>
          <a:xfrm>
            <a:off x="468630" y="1107440"/>
            <a:ext cx="7709535" cy="5262245"/>
          </a:xfrm>
          <a:prstGeom prst="rect">
            <a:avLst/>
          </a:prstGeom>
          <a:noFill/>
        </p:spPr>
        <p:txBody>
          <a:bodyPr wrap="square" rtlCol="0">
            <a:spAutoFit/>
          </a:bodyPr>
          <a:p>
            <a:pPr>
              <a:lnSpc>
                <a:spcPct val="120000"/>
              </a:lnSpc>
            </a:pPr>
            <a:r>
              <a:rPr lang="zh-CN" altLang="en-US" sz="2000">
                <a:latin typeface="Times New Roman" panose="02020603050405020304" charset="0"/>
              </a:rPr>
              <a:t>// 设置输出类型</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job.setOutputKeyClass(Text.class);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job.setOutputValueClass(IntWritable.class);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将输入的数据集分割成小数据块splites，提供一个RecordReder的实现</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job.setInputFormatClass(TextInputFormat.class);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提供一个RecordWriter的实现，负责数据输出</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job.setOutputFormatClass(TextOutputFormat.class);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设置输入和输出目录</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FileInputFormat.addInputPath(job, new Path(otherArgs[0]));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FileOutputFormat.setOutputPath(job, new Path(otherArgs[1]));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System.exit(job.waitForCompletion(true) ? 0 : 1);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endParaRPr lang="zh-CN" altLang="en-US" sz="2000">
              <a:latin typeface="Times New Roman" panose="02020603050405020304" charset="0"/>
            </a:endParaRPr>
          </a:p>
          <a:p>
            <a:pPr>
              <a:lnSpc>
                <a:spcPct val="120000"/>
              </a:lnSpc>
            </a:pPr>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571472" y="1357298"/>
            <a:ext cx="7358114" cy="5309870"/>
          </a:xfrm>
          <a:prstGeom prst="rect">
            <a:avLst/>
          </a:prstGeom>
          <a:noFill/>
        </p:spPr>
        <p:txBody>
          <a:bodyPr wrap="square" rtlCol="0">
            <a:spAutoFit/>
          </a:bodyPr>
          <a:lstStyle/>
          <a:p>
            <a:pPr>
              <a:lnSpc>
                <a:spcPct val="120000"/>
              </a:lnSpc>
              <a:buFont typeface="Wingdings" panose="05000000000000000000" pitchFamily="2" charset="2"/>
              <a:buChar char="u"/>
            </a:pPr>
            <a:r>
              <a:rPr lang="zh-CN" altLang="en-US" sz="2400" dirty="0" smtClean="0">
                <a:solidFill>
                  <a:schemeClr val="tx2"/>
                </a:solidFill>
              </a:rPr>
              <a:t>概述</a:t>
            </a:r>
            <a:endParaRPr lang="en-US" altLang="zh-CN" sz="2400" dirty="0" smtClean="0">
              <a:solidFill>
                <a:schemeClr val="tx2"/>
              </a:solidFill>
            </a:endParaRPr>
          </a:p>
          <a:p>
            <a:pPr lvl="1" algn="just">
              <a:lnSpc>
                <a:spcPct val="120000"/>
              </a:lnSpc>
              <a:buFont typeface="Wingdings" panose="05000000000000000000" pitchFamily="2" charset="2"/>
              <a:buChar char="Ø"/>
            </a:pPr>
            <a:r>
              <a:rPr lang="zh-CN" altLang="en-US" sz="2400" dirty="0" smtClean="0">
                <a:solidFill>
                  <a:schemeClr val="tx2"/>
                </a:solidFill>
              </a:rPr>
              <a:t>前面的实例都是在数据上进行一些简单的处理，为进一步的操作打基础。</a:t>
            </a:r>
            <a:r>
              <a:rPr lang="en-US" altLang="zh-CN" sz="2400" dirty="0" smtClean="0">
                <a:solidFill>
                  <a:schemeClr val="tx2"/>
                </a:solidFill>
              </a:rPr>
              <a:t>“</a:t>
            </a:r>
            <a:r>
              <a:rPr lang="zh-CN" altLang="en-US" sz="2400" dirty="0" smtClean="0">
                <a:solidFill>
                  <a:schemeClr val="tx2"/>
                </a:solidFill>
              </a:rPr>
              <a:t>单表关联</a:t>
            </a:r>
            <a:r>
              <a:rPr lang="en-US" altLang="zh-CN" sz="2400" dirty="0" smtClean="0">
                <a:solidFill>
                  <a:schemeClr val="tx2"/>
                </a:solidFill>
              </a:rPr>
              <a:t>”</a:t>
            </a:r>
            <a:r>
              <a:rPr lang="zh-CN" altLang="en-US" sz="2400" dirty="0" smtClean="0">
                <a:solidFill>
                  <a:schemeClr val="tx2"/>
                </a:solidFill>
              </a:rPr>
              <a:t>这个实例要求从给出的数据中寻找所关心的数据，它是对原始数据所包含信息的挖掘。</a:t>
            </a:r>
            <a:endParaRPr lang="en-US" altLang="zh-CN" sz="2400" dirty="0" smtClean="0">
              <a:solidFill>
                <a:schemeClr val="tx2"/>
              </a:solidFill>
            </a:endParaRPr>
          </a:p>
          <a:p>
            <a:pPr>
              <a:lnSpc>
                <a:spcPct val="120000"/>
              </a:lnSpc>
              <a:buFont typeface="Wingdings" panose="05000000000000000000" pitchFamily="2" charset="2"/>
              <a:buChar char="u"/>
            </a:pPr>
            <a:r>
              <a:rPr lang="zh-CN" altLang="en-US" sz="2400" dirty="0" smtClean="0">
                <a:solidFill>
                  <a:schemeClr val="tx2"/>
                </a:solidFill>
              </a:rPr>
              <a:t>实例描述</a:t>
            </a:r>
            <a:endParaRPr lang="en-US" altLang="zh-CN" sz="2400" dirty="0" smtClean="0">
              <a:solidFill>
                <a:schemeClr val="tx2"/>
              </a:solidFill>
            </a:endParaRPr>
          </a:p>
          <a:p>
            <a:pPr lvl="1" algn="just">
              <a:lnSpc>
                <a:spcPct val="120000"/>
              </a:lnSpc>
              <a:buFont typeface="Wingdings" panose="05000000000000000000" pitchFamily="2" charset="2"/>
              <a:buChar char="Ø"/>
            </a:pPr>
            <a:r>
              <a:rPr lang="zh-CN" altLang="en-US" sz="2400" dirty="0" smtClean="0">
                <a:solidFill>
                  <a:schemeClr val="tx2"/>
                </a:solidFill>
              </a:rPr>
              <a:t>实例中给出</a:t>
            </a:r>
            <a:r>
              <a:rPr lang="en-US" altLang="en-US" sz="2400" dirty="0" smtClean="0">
                <a:solidFill>
                  <a:schemeClr val="tx2"/>
                </a:solidFill>
              </a:rPr>
              <a:t>child-parent（</a:t>
            </a:r>
            <a:r>
              <a:rPr lang="zh-CN" altLang="en-US" sz="2400" dirty="0" smtClean="0">
                <a:solidFill>
                  <a:schemeClr val="tx2"/>
                </a:solidFill>
              </a:rPr>
              <a:t>孩子</a:t>
            </a:r>
            <a:r>
              <a:rPr lang="en-US" altLang="zh-CN" sz="2400" dirty="0" smtClean="0">
                <a:solidFill>
                  <a:schemeClr val="tx2"/>
                </a:solidFill>
              </a:rPr>
              <a:t>——</a:t>
            </a:r>
            <a:r>
              <a:rPr lang="zh-CN" altLang="en-US" sz="2400" dirty="0" smtClean="0">
                <a:solidFill>
                  <a:schemeClr val="tx2"/>
                </a:solidFill>
              </a:rPr>
              <a:t>父母）表，要求输出</a:t>
            </a:r>
            <a:r>
              <a:rPr lang="en-US" altLang="en-US" sz="2400" dirty="0" smtClean="0">
                <a:solidFill>
                  <a:schemeClr val="tx2"/>
                </a:solidFill>
              </a:rPr>
              <a:t>grandchild-grandparent（</a:t>
            </a:r>
            <a:r>
              <a:rPr lang="zh-CN" altLang="en-US" sz="2400" dirty="0" smtClean="0">
                <a:solidFill>
                  <a:schemeClr val="tx2"/>
                </a:solidFill>
              </a:rPr>
              <a:t>孙子</a:t>
            </a:r>
            <a:r>
              <a:rPr lang="en-US" altLang="zh-CN" sz="2400" dirty="0" smtClean="0">
                <a:solidFill>
                  <a:schemeClr val="tx2"/>
                </a:solidFill>
              </a:rPr>
              <a:t>——</a:t>
            </a:r>
            <a:r>
              <a:rPr lang="zh-CN" altLang="en-US" sz="2400" dirty="0" smtClean="0">
                <a:solidFill>
                  <a:schemeClr val="tx2"/>
                </a:solidFill>
              </a:rPr>
              <a:t>爷奶）表。</a:t>
            </a:r>
            <a:endParaRPr lang="zh-CN" altLang="en-US" sz="2400" dirty="0" smtClean="0">
              <a:solidFill>
                <a:schemeClr val="tx2"/>
              </a:solidFill>
            </a:endParaRPr>
          </a:p>
          <a:p>
            <a:endParaRPr lang="en-US" altLang="zh-CN" sz="2000" dirty="0" smtClean="0">
              <a:solidFill>
                <a:schemeClr val="tx2"/>
              </a:solidFill>
            </a:endParaRPr>
          </a:p>
          <a:p>
            <a:pPr>
              <a:buFont typeface="Wingdings" panose="05000000000000000000" pitchFamily="2" charset="2"/>
              <a:buChar char="Ø"/>
            </a:pPr>
            <a:endParaRPr lang="en-US" altLang="zh-CN" sz="2000" dirty="0" smtClean="0">
              <a:solidFill>
                <a:schemeClr val="tx2"/>
              </a:solidFill>
            </a:endParaRPr>
          </a:p>
          <a:p>
            <a:endParaRPr lang="en-US" altLang="zh-CN" sz="2000" dirty="0" smtClean="0">
              <a:solidFill>
                <a:schemeClr val="tx2"/>
              </a:solidFill>
            </a:endParaRPr>
          </a:p>
          <a:p>
            <a:endParaRPr lang="zh-CN" altLang="en-US" sz="2000" dirty="0">
              <a:solidFill>
                <a:schemeClr val="tx2"/>
              </a:solidFill>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571472" y="1357298"/>
            <a:ext cx="2357454" cy="5015865"/>
          </a:xfrm>
          <a:prstGeom prst="rect">
            <a:avLst/>
          </a:prstGeom>
          <a:noFill/>
        </p:spPr>
        <p:txBody>
          <a:bodyPr wrap="square" rtlCol="0">
            <a:spAutoFit/>
          </a:bodyPr>
          <a:lstStyle/>
          <a:p>
            <a:r>
              <a:rPr lang="en-US" altLang="zh-CN" sz="2000" dirty="0" err="1" smtClean="0">
                <a:solidFill>
                  <a:schemeClr val="tx2"/>
                </a:solidFill>
              </a:rPr>
              <a:t>in_relation</a:t>
            </a:r>
            <a:endParaRPr lang="en-US" altLang="zh-CN" sz="2000" dirty="0" smtClean="0">
              <a:solidFill>
                <a:schemeClr val="tx2"/>
              </a:solidFill>
            </a:endParaRPr>
          </a:p>
          <a:p>
            <a:r>
              <a:rPr lang="en-US" altLang="zh-CN" sz="2000" dirty="0" smtClean="0">
                <a:solidFill>
                  <a:srgbClr val="FF0000"/>
                </a:solidFill>
              </a:rPr>
              <a:t>child        parent</a:t>
            </a:r>
            <a:endParaRPr lang="en-US" altLang="zh-CN" sz="2000" dirty="0" smtClean="0">
              <a:solidFill>
                <a:srgbClr val="FF0000"/>
              </a:solidFill>
            </a:endParaRPr>
          </a:p>
          <a:p>
            <a:r>
              <a:rPr lang="en-US" altLang="zh-CN" sz="2000" dirty="0" smtClean="0">
                <a:solidFill>
                  <a:schemeClr val="tx2"/>
                </a:solidFill>
              </a:rPr>
              <a:t>Tom         Lucy</a:t>
            </a:r>
            <a:endParaRPr lang="en-US" altLang="zh-CN" sz="2000" dirty="0" smtClean="0">
              <a:solidFill>
                <a:schemeClr val="tx2"/>
              </a:solidFill>
            </a:endParaRPr>
          </a:p>
          <a:p>
            <a:r>
              <a:rPr lang="en-US" altLang="zh-CN" sz="2000" dirty="0" smtClean="0">
                <a:solidFill>
                  <a:srgbClr val="FF0000"/>
                </a:solidFill>
              </a:rPr>
              <a:t>Tom        Jack</a:t>
            </a:r>
            <a:endParaRPr lang="en-US" altLang="zh-CN" sz="2000" dirty="0" smtClean="0">
              <a:solidFill>
                <a:schemeClr val="tx2"/>
              </a:solidFill>
            </a:endParaRPr>
          </a:p>
          <a:p>
            <a:r>
              <a:rPr lang="en-US" altLang="zh-CN" sz="2000" dirty="0" err="1" smtClean="0">
                <a:solidFill>
                  <a:schemeClr val="tx2"/>
                </a:solidFill>
              </a:rPr>
              <a:t>Jone</a:t>
            </a:r>
            <a:r>
              <a:rPr lang="en-US" altLang="zh-CN" sz="2000" dirty="0" smtClean="0">
                <a:solidFill>
                  <a:schemeClr val="tx2"/>
                </a:solidFill>
              </a:rPr>
              <a:t>        Lucy</a:t>
            </a:r>
            <a:endParaRPr lang="en-US" altLang="zh-CN" sz="2000" dirty="0" smtClean="0">
              <a:solidFill>
                <a:schemeClr val="tx2"/>
              </a:solidFill>
            </a:endParaRPr>
          </a:p>
          <a:p>
            <a:r>
              <a:rPr lang="en-US" altLang="zh-CN" sz="2000" dirty="0" err="1" smtClean="0">
                <a:solidFill>
                  <a:schemeClr val="tx2"/>
                </a:solidFill>
              </a:rPr>
              <a:t>Jone</a:t>
            </a:r>
            <a:r>
              <a:rPr lang="en-US" altLang="zh-CN" sz="2000" dirty="0" smtClean="0">
                <a:solidFill>
                  <a:schemeClr val="tx2"/>
                </a:solidFill>
              </a:rPr>
              <a:t>        Jack</a:t>
            </a:r>
            <a:endParaRPr lang="en-US" altLang="zh-CN" sz="2000" dirty="0" smtClean="0">
              <a:solidFill>
                <a:schemeClr val="tx2"/>
              </a:solidFill>
            </a:endParaRPr>
          </a:p>
          <a:p>
            <a:r>
              <a:rPr lang="en-US" altLang="zh-CN" sz="2000" dirty="0" smtClean="0">
                <a:solidFill>
                  <a:schemeClr val="tx2"/>
                </a:solidFill>
              </a:rPr>
              <a:t>Lucy        Mary</a:t>
            </a:r>
            <a:endParaRPr lang="en-US" altLang="zh-CN" sz="2000" dirty="0" smtClean="0">
              <a:solidFill>
                <a:schemeClr val="tx2"/>
              </a:solidFill>
            </a:endParaRPr>
          </a:p>
          <a:p>
            <a:r>
              <a:rPr lang="en-US" altLang="zh-CN" sz="2000" dirty="0" smtClean="0">
                <a:solidFill>
                  <a:schemeClr val="tx2"/>
                </a:solidFill>
              </a:rPr>
              <a:t>Lucy        Ben</a:t>
            </a:r>
            <a:endParaRPr lang="en-US" altLang="zh-CN" sz="2000" dirty="0" smtClean="0">
              <a:solidFill>
                <a:schemeClr val="tx2"/>
              </a:solidFill>
            </a:endParaRPr>
          </a:p>
          <a:p>
            <a:r>
              <a:rPr lang="en-US" altLang="zh-CN" sz="2000" dirty="0" smtClean="0">
                <a:solidFill>
                  <a:srgbClr val="FF0000"/>
                </a:solidFill>
              </a:rPr>
              <a:t>Jack        Alice</a:t>
            </a:r>
            <a:endParaRPr lang="en-US" altLang="zh-CN" sz="2000" dirty="0" smtClean="0">
              <a:solidFill>
                <a:srgbClr val="FF0000"/>
              </a:solidFill>
            </a:endParaRPr>
          </a:p>
          <a:p>
            <a:r>
              <a:rPr lang="en-US" altLang="zh-CN" sz="2000" dirty="0" smtClean="0">
                <a:solidFill>
                  <a:srgbClr val="FF0000"/>
                </a:solidFill>
              </a:rPr>
              <a:t>Jack        Jesse</a:t>
            </a:r>
            <a:endParaRPr lang="en-US" altLang="zh-CN" sz="2000" dirty="0" smtClean="0">
              <a:solidFill>
                <a:schemeClr val="tx2"/>
              </a:solidFill>
            </a:endParaRPr>
          </a:p>
          <a:p>
            <a:r>
              <a:rPr lang="en-US" altLang="zh-CN" sz="2000" dirty="0" smtClean="0">
                <a:solidFill>
                  <a:schemeClr val="tx2"/>
                </a:solidFill>
              </a:rPr>
              <a:t>Terry        Alice</a:t>
            </a:r>
            <a:endParaRPr lang="en-US" altLang="zh-CN" sz="2000" dirty="0" smtClean="0">
              <a:solidFill>
                <a:schemeClr val="tx2"/>
              </a:solidFill>
            </a:endParaRPr>
          </a:p>
          <a:p>
            <a:r>
              <a:rPr lang="en-US" altLang="zh-CN" sz="2000" dirty="0" smtClean="0">
                <a:solidFill>
                  <a:schemeClr val="tx2"/>
                </a:solidFill>
              </a:rPr>
              <a:t>Terry        Jesse</a:t>
            </a:r>
            <a:endParaRPr lang="en-US" altLang="zh-CN" sz="2000" dirty="0" smtClean="0">
              <a:solidFill>
                <a:schemeClr val="tx2"/>
              </a:solidFill>
            </a:endParaRPr>
          </a:p>
          <a:p>
            <a:r>
              <a:rPr lang="en-US" altLang="zh-CN" sz="2000" dirty="0" smtClean="0">
                <a:solidFill>
                  <a:schemeClr val="tx2"/>
                </a:solidFill>
              </a:rPr>
              <a:t>Philip       Terry</a:t>
            </a:r>
            <a:endParaRPr lang="en-US" altLang="zh-CN" sz="2000" dirty="0" smtClean="0">
              <a:solidFill>
                <a:schemeClr val="tx2"/>
              </a:solidFill>
            </a:endParaRPr>
          </a:p>
          <a:p>
            <a:r>
              <a:rPr lang="en-US" altLang="zh-CN" sz="2000" dirty="0" smtClean="0">
                <a:solidFill>
                  <a:schemeClr val="tx2"/>
                </a:solidFill>
              </a:rPr>
              <a:t>Philip       Alma</a:t>
            </a:r>
            <a:endParaRPr lang="en-US" altLang="zh-CN" sz="2000" dirty="0" smtClean="0">
              <a:solidFill>
                <a:schemeClr val="tx2"/>
              </a:solidFill>
            </a:endParaRPr>
          </a:p>
          <a:p>
            <a:r>
              <a:rPr lang="en-US" altLang="zh-CN" sz="2000" dirty="0" smtClean="0">
                <a:solidFill>
                  <a:schemeClr val="tx2"/>
                </a:solidFill>
              </a:rPr>
              <a:t>Mark        Terry</a:t>
            </a:r>
            <a:endParaRPr lang="en-US" altLang="zh-CN" sz="2000" dirty="0" smtClean="0">
              <a:solidFill>
                <a:schemeClr val="tx2"/>
              </a:solidFill>
            </a:endParaRPr>
          </a:p>
          <a:p>
            <a:r>
              <a:rPr lang="en-US" altLang="zh-CN" sz="2000" dirty="0" smtClean="0">
                <a:solidFill>
                  <a:schemeClr val="tx2"/>
                </a:solidFill>
              </a:rPr>
              <a:t>Mark        Alma</a:t>
            </a:r>
            <a:endParaRPr lang="zh-CN" altLang="en-US" sz="2000" dirty="0">
              <a:solidFill>
                <a:schemeClr val="tx2"/>
              </a:solidFill>
            </a:endParaRPr>
          </a:p>
        </p:txBody>
      </p:sp>
      <p:sp>
        <p:nvSpPr>
          <p:cNvPr id="7" name="TextBox 6"/>
          <p:cNvSpPr txBox="1"/>
          <p:nvPr/>
        </p:nvSpPr>
        <p:spPr>
          <a:xfrm>
            <a:off x="6072166" y="1285860"/>
            <a:ext cx="3071834" cy="4399915"/>
          </a:xfrm>
          <a:prstGeom prst="rect">
            <a:avLst/>
          </a:prstGeom>
          <a:noFill/>
        </p:spPr>
        <p:txBody>
          <a:bodyPr wrap="square" rtlCol="0">
            <a:spAutoFit/>
          </a:bodyPr>
          <a:lstStyle/>
          <a:p>
            <a:r>
              <a:rPr lang="en-US" altLang="zh-CN" sz="2000" dirty="0" err="1" smtClean="0">
                <a:solidFill>
                  <a:schemeClr val="tx2"/>
                </a:solidFill>
              </a:rPr>
              <a:t>out_relation</a:t>
            </a:r>
            <a:endParaRPr lang="en-US" altLang="zh-CN" sz="2000" dirty="0" smtClean="0">
              <a:solidFill>
                <a:schemeClr val="tx2"/>
              </a:solidFill>
            </a:endParaRPr>
          </a:p>
          <a:p>
            <a:r>
              <a:rPr lang="en-US" altLang="zh-CN" sz="2000" dirty="0" smtClean="0">
                <a:solidFill>
                  <a:srgbClr val="FF0000"/>
                </a:solidFill>
              </a:rPr>
              <a:t>grandchild   grandparent </a:t>
            </a:r>
            <a:endParaRPr lang="en-US" altLang="zh-CN" sz="2000" dirty="0" smtClean="0">
              <a:solidFill>
                <a:srgbClr val="FF0000"/>
              </a:solidFill>
            </a:endParaRPr>
          </a:p>
          <a:p>
            <a:r>
              <a:rPr lang="en-US" altLang="zh-CN" sz="2000" dirty="0" smtClean="0">
                <a:solidFill>
                  <a:srgbClr val="FF0000"/>
                </a:solidFill>
              </a:rPr>
              <a:t>Tom	       Alice</a:t>
            </a:r>
            <a:endParaRPr lang="en-US" altLang="zh-CN" sz="2000" dirty="0" smtClean="0">
              <a:solidFill>
                <a:srgbClr val="FF0000"/>
              </a:solidFill>
            </a:endParaRPr>
          </a:p>
          <a:p>
            <a:r>
              <a:rPr lang="en-US" altLang="zh-CN" sz="2000" dirty="0" smtClean="0">
                <a:solidFill>
                  <a:srgbClr val="FF0000"/>
                </a:solidFill>
              </a:rPr>
              <a:t>Tom	      Jesse</a:t>
            </a:r>
            <a:endParaRPr lang="en-US" altLang="zh-CN" sz="2000" dirty="0" smtClean="0">
              <a:solidFill>
                <a:srgbClr val="FF0000"/>
              </a:solidFill>
            </a:endParaRPr>
          </a:p>
          <a:p>
            <a:r>
              <a:rPr lang="en-US" altLang="zh-CN" sz="2000" dirty="0" err="1" smtClean="0">
                <a:solidFill>
                  <a:schemeClr val="tx2"/>
                </a:solidFill>
              </a:rPr>
              <a:t>Jone</a:t>
            </a:r>
            <a:r>
              <a:rPr lang="en-US" altLang="zh-CN" sz="2000" dirty="0" smtClean="0">
                <a:solidFill>
                  <a:schemeClr val="tx2"/>
                </a:solidFill>
              </a:rPr>
              <a:t>	      Alice</a:t>
            </a:r>
            <a:endParaRPr lang="en-US" altLang="zh-CN" sz="2000" dirty="0" smtClean="0">
              <a:solidFill>
                <a:schemeClr val="tx2"/>
              </a:solidFill>
            </a:endParaRPr>
          </a:p>
          <a:p>
            <a:r>
              <a:rPr lang="en-US" altLang="zh-CN" sz="2000" dirty="0" err="1" smtClean="0">
                <a:solidFill>
                  <a:schemeClr val="tx2"/>
                </a:solidFill>
              </a:rPr>
              <a:t>Jone</a:t>
            </a:r>
            <a:r>
              <a:rPr lang="en-US" altLang="zh-CN" sz="2000" dirty="0" smtClean="0">
                <a:solidFill>
                  <a:schemeClr val="tx2"/>
                </a:solidFill>
              </a:rPr>
              <a:t>	      Jesse</a:t>
            </a:r>
            <a:endParaRPr lang="en-US" altLang="zh-CN" sz="2000" dirty="0" smtClean="0">
              <a:solidFill>
                <a:schemeClr val="tx2"/>
              </a:solidFill>
            </a:endParaRPr>
          </a:p>
          <a:p>
            <a:r>
              <a:rPr lang="en-US" altLang="zh-CN" sz="2000" dirty="0" smtClean="0">
                <a:solidFill>
                  <a:schemeClr val="tx2"/>
                </a:solidFill>
              </a:rPr>
              <a:t>Tom	      Mary</a:t>
            </a:r>
            <a:endParaRPr lang="en-US" altLang="zh-CN" sz="2000" dirty="0" smtClean="0">
              <a:solidFill>
                <a:schemeClr val="tx2"/>
              </a:solidFill>
            </a:endParaRPr>
          </a:p>
          <a:p>
            <a:r>
              <a:rPr lang="en-US" altLang="zh-CN" sz="2000" dirty="0" smtClean="0">
                <a:solidFill>
                  <a:schemeClr val="tx2"/>
                </a:solidFill>
              </a:rPr>
              <a:t>Tom	      Ben</a:t>
            </a:r>
            <a:endParaRPr lang="en-US" altLang="zh-CN" sz="2000" dirty="0" smtClean="0">
              <a:solidFill>
                <a:schemeClr val="tx2"/>
              </a:solidFill>
            </a:endParaRPr>
          </a:p>
          <a:p>
            <a:r>
              <a:rPr lang="en-US" altLang="zh-CN" sz="2000" dirty="0" err="1" smtClean="0">
                <a:solidFill>
                  <a:schemeClr val="tx2"/>
                </a:solidFill>
              </a:rPr>
              <a:t>Jone</a:t>
            </a:r>
            <a:r>
              <a:rPr lang="en-US" altLang="zh-CN" sz="2000" dirty="0" smtClean="0">
                <a:solidFill>
                  <a:schemeClr val="tx2"/>
                </a:solidFill>
              </a:rPr>
              <a:t>	      Mary</a:t>
            </a:r>
            <a:endParaRPr lang="en-US" altLang="zh-CN" sz="2000" dirty="0" smtClean="0">
              <a:solidFill>
                <a:schemeClr val="tx2"/>
              </a:solidFill>
            </a:endParaRPr>
          </a:p>
          <a:p>
            <a:r>
              <a:rPr lang="en-US" altLang="zh-CN" sz="2000" dirty="0" err="1" smtClean="0">
                <a:solidFill>
                  <a:schemeClr val="tx2"/>
                </a:solidFill>
              </a:rPr>
              <a:t>Jone</a:t>
            </a:r>
            <a:r>
              <a:rPr lang="en-US" altLang="zh-CN" sz="2000" dirty="0" smtClean="0">
                <a:solidFill>
                  <a:schemeClr val="tx2"/>
                </a:solidFill>
              </a:rPr>
              <a:t>	      Ben</a:t>
            </a:r>
            <a:endParaRPr lang="en-US" altLang="zh-CN" sz="2000" dirty="0" smtClean="0">
              <a:solidFill>
                <a:schemeClr val="tx2"/>
              </a:solidFill>
            </a:endParaRPr>
          </a:p>
          <a:p>
            <a:r>
              <a:rPr lang="en-US" altLang="zh-CN" sz="2000" dirty="0" smtClean="0">
                <a:solidFill>
                  <a:schemeClr val="tx2"/>
                </a:solidFill>
              </a:rPr>
              <a:t>Philip	      Alice</a:t>
            </a:r>
            <a:endParaRPr lang="en-US" altLang="zh-CN" sz="2000" dirty="0" smtClean="0">
              <a:solidFill>
                <a:schemeClr val="tx2"/>
              </a:solidFill>
            </a:endParaRPr>
          </a:p>
          <a:p>
            <a:r>
              <a:rPr lang="en-US" altLang="zh-CN" sz="2000" dirty="0" smtClean="0">
                <a:solidFill>
                  <a:schemeClr val="tx2"/>
                </a:solidFill>
              </a:rPr>
              <a:t>Philip	     Jesse</a:t>
            </a:r>
            <a:endParaRPr lang="en-US" altLang="zh-CN" sz="2000" dirty="0" smtClean="0">
              <a:solidFill>
                <a:schemeClr val="tx2"/>
              </a:solidFill>
            </a:endParaRPr>
          </a:p>
          <a:p>
            <a:r>
              <a:rPr lang="en-US" altLang="zh-CN" sz="2000" dirty="0" smtClean="0">
                <a:solidFill>
                  <a:schemeClr val="tx2"/>
                </a:solidFill>
              </a:rPr>
              <a:t>Mark	     Alice</a:t>
            </a:r>
            <a:endParaRPr lang="en-US" altLang="zh-CN" sz="2000" dirty="0" smtClean="0">
              <a:solidFill>
                <a:schemeClr val="tx2"/>
              </a:solidFill>
            </a:endParaRPr>
          </a:p>
          <a:p>
            <a:r>
              <a:rPr lang="en-US" altLang="zh-CN" sz="2000" dirty="0" smtClean="0">
                <a:solidFill>
                  <a:schemeClr val="tx2"/>
                </a:solidFill>
              </a:rPr>
              <a:t>Mark	    Jesse</a:t>
            </a:r>
            <a:endParaRPr lang="zh-CN" altLang="en-US" sz="2000" dirty="0">
              <a:solidFill>
                <a:schemeClr val="tx2"/>
              </a:solidFill>
            </a:endParaRPr>
          </a:p>
        </p:txBody>
      </p:sp>
      <p:pic>
        <p:nvPicPr>
          <p:cNvPr id="13314" name="Picture 2"/>
          <p:cNvPicPr>
            <a:picLocks noChangeAspect="1" noChangeArrowheads="1"/>
          </p:cNvPicPr>
          <p:nvPr/>
        </p:nvPicPr>
        <p:blipFill>
          <a:blip r:embed="rId1"/>
          <a:srcRect/>
          <a:stretch>
            <a:fillRect/>
          </a:stretch>
        </p:blipFill>
        <p:spPr bwMode="auto">
          <a:xfrm>
            <a:off x="2643174" y="1714488"/>
            <a:ext cx="3357586" cy="1719261"/>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169545" y="1196975"/>
            <a:ext cx="8732520" cy="4887595"/>
          </a:xfrm>
          <a:prstGeom prst="rect">
            <a:avLst/>
          </a:prstGeom>
          <a:noFill/>
        </p:spPr>
        <p:txBody>
          <a:bodyPr wrap="square" rtlCol="0">
            <a:spAutoFit/>
          </a:bodyPr>
          <a:lstStyle/>
          <a:p>
            <a:pPr>
              <a:lnSpc>
                <a:spcPct val="130000"/>
              </a:lnSpc>
              <a:buFont typeface="Wingdings" panose="05000000000000000000" pitchFamily="2" charset="2"/>
              <a:buChar char="u"/>
            </a:pPr>
            <a:r>
              <a:rPr lang="zh-CN" altLang="en-US" sz="2400" dirty="0" smtClean="0">
                <a:solidFill>
                  <a:schemeClr val="tx2"/>
                </a:solidFill>
              </a:rPr>
              <a:t>设计思路</a:t>
            </a:r>
            <a:endParaRPr lang="en-US" altLang="zh-CN"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chemeClr val="tx2"/>
                </a:solidFill>
              </a:rPr>
              <a:t>分析这个实例，显然需要进行单表连接，连接的是左表的</a:t>
            </a:r>
            <a:r>
              <a:rPr lang="en-US" altLang="zh-CN" sz="2400" dirty="0" smtClean="0">
                <a:solidFill>
                  <a:schemeClr val="tx2"/>
                </a:solidFill>
              </a:rPr>
              <a:t>parent</a:t>
            </a:r>
            <a:r>
              <a:rPr lang="zh-CN" altLang="en-US" sz="2400" dirty="0" smtClean="0">
                <a:solidFill>
                  <a:schemeClr val="tx2"/>
                </a:solidFill>
              </a:rPr>
              <a:t>列和右表的</a:t>
            </a:r>
            <a:r>
              <a:rPr lang="en-US" altLang="zh-CN" sz="2400" dirty="0" smtClean="0">
                <a:solidFill>
                  <a:schemeClr val="tx2"/>
                </a:solidFill>
              </a:rPr>
              <a:t>child</a:t>
            </a:r>
            <a:r>
              <a:rPr lang="zh-CN" altLang="en-US" sz="2400" dirty="0" smtClean="0">
                <a:solidFill>
                  <a:schemeClr val="tx2"/>
                </a:solidFill>
              </a:rPr>
              <a:t>列，且左表和右表是同一个表。</a:t>
            </a:r>
            <a:endParaRPr lang="zh-CN" altLang="en-US"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chemeClr val="tx2"/>
                </a:solidFill>
              </a:rPr>
              <a:t>连接结果中除去连接的两列就是所需要的结果</a:t>
            </a:r>
            <a:r>
              <a:rPr lang="en-US" altLang="zh-CN" sz="2400" dirty="0" smtClean="0">
                <a:solidFill>
                  <a:schemeClr val="tx2"/>
                </a:solidFill>
              </a:rPr>
              <a:t>——“grandchild--grandparent”</a:t>
            </a:r>
            <a:r>
              <a:rPr lang="zh-CN" altLang="en-US" sz="2400" dirty="0" smtClean="0">
                <a:solidFill>
                  <a:schemeClr val="tx2"/>
                </a:solidFill>
              </a:rPr>
              <a:t>表。要用</a:t>
            </a:r>
            <a:r>
              <a:rPr lang="en-US" altLang="zh-CN" sz="2400" dirty="0" smtClean="0">
                <a:solidFill>
                  <a:schemeClr val="tx2"/>
                </a:solidFill>
              </a:rPr>
              <a:t>MapReduce</a:t>
            </a:r>
            <a:r>
              <a:rPr lang="zh-CN" altLang="en-US" sz="2400" dirty="0" smtClean="0">
                <a:solidFill>
                  <a:schemeClr val="tx2"/>
                </a:solidFill>
              </a:rPr>
              <a:t>解决这个实例，首先应该考虑如何实现表的自连接；其次就是连接列的设置；最后是结果的整理。</a:t>
            </a:r>
            <a:endParaRPr lang="zh-CN" altLang="en-US"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rgbClr val="FF0000"/>
                </a:solidFill>
              </a:rPr>
              <a:t>考虑到</a:t>
            </a:r>
            <a:r>
              <a:rPr lang="en-US" altLang="zh-CN" sz="2400" dirty="0" smtClean="0">
                <a:solidFill>
                  <a:srgbClr val="FF0000"/>
                </a:solidFill>
              </a:rPr>
              <a:t>MapReduce</a:t>
            </a:r>
            <a:r>
              <a:rPr lang="zh-CN" altLang="en-US" sz="2400" dirty="0" smtClean="0">
                <a:solidFill>
                  <a:srgbClr val="FF0000"/>
                </a:solidFill>
              </a:rPr>
              <a:t>的</a:t>
            </a:r>
            <a:r>
              <a:rPr lang="en-US" altLang="zh-CN" sz="2400" dirty="0" smtClean="0">
                <a:solidFill>
                  <a:srgbClr val="FF0000"/>
                </a:solidFill>
              </a:rPr>
              <a:t>shuffle</a:t>
            </a:r>
            <a:r>
              <a:rPr lang="zh-CN" altLang="en-US" sz="2400" dirty="0" smtClean="0">
                <a:solidFill>
                  <a:srgbClr val="FF0000"/>
                </a:solidFill>
              </a:rPr>
              <a:t>过程会将相同的</a:t>
            </a:r>
            <a:r>
              <a:rPr lang="en-US" altLang="zh-CN" sz="2400" dirty="0" smtClean="0">
                <a:solidFill>
                  <a:srgbClr val="FF0000"/>
                </a:solidFill>
              </a:rPr>
              <a:t>key</a:t>
            </a:r>
            <a:r>
              <a:rPr lang="zh-CN" altLang="en-US" sz="2400" dirty="0" smtClean="0">
                <a:solidFill>
                  <a:srgbClr val="FF0000"/>
                </a:solidFill>
              </a:rPr>
              <a:t>连接在一起，所以可将</a:t>
            </a:r>
            <a:r>
              <a:rPr lang="en-US" altLang="zh-CN" sz="2400" dirty="0" smtClean="0">
                <a:solidFill>
                  <a:srgbClr val="FF0000"/>
                </a:solidFill>
              </a:rPr>
              <a:t>map</a:t>
            </a:r>
            <a:r>
              <a:rPr lang="zh-CN" altLang="en-US" sz="2400" dirty="0" smtClean="0">
                <a:solidFill>
                  <a:srgbClr val="FF0000"/>
                </a:solidFill>
              </a:rPr>
              <a:t>结果的</a:t>
            </a:r>
            <a:r>
              <a:rPr lang="en-US" altLang="zh-CN" sz="2400" dirty="0" smtClean="0">
                <a:solidFill>
                  <a:srgbClr val="FF0000"/>
                </a:solidFill>
              </a:rPr>
              <a:t>key</a:t>
            </a:r>
            <a:r>
              <a:rPr lang="zh-CN" altLang="en-US" sz="2400" dirty="0" smtClean="0">
                <a:solidFill>
                  <a:srgbClr val="FF0000"/>
                </a:solidFill>
              </a:rPr>
              <a:t>设置成待连接的列，然后列中相同的值就自然会连接在一起了。</a:t>
            </a:r>
            <a:endParaRPr lang="zh-CN" altLang="en-US" sz="2400" dirty="0" smtClean="0">
              <a:solidFill>
                <a:srgbClr val="FF0000"/>
              </a:solidFill>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151130" y="1124585"/>
            <a:ext cx="8627110" cy="4887595"/>
          </a:xfrm>
          <a:prstGeom prst="rect">
            <a:avLst/>
          </a:prstGeom>
          <a:noFill/>
        </p:spPr>
        <p:txBody>
          <a:bodyPr wrap="square" rtlCol="0">
            <a:spAutoFit/>
          </a:bodyPr>
          <a:lstStyle/>
          <a:p>
            <a:pPr>
              <a:lnSpc>
                <a:spcPct val="130000"/>
              </a:lnSpc>
              <a:buFont typeface="Wingdings" panose="05000000000000000000" pitchFamily="2" charset="2"/>
              <a:buChar char="u"/>
            </a:pPr>
            <a:r>
              <a:rPr lang="zh-CN" altLang="en-US" sz="2400" dirty="0" smtClean="0">
                <a:solidFill>
                  <a:schemeClr val="tx2"/>
                </a:solidFill>
              </a:rPr>
              <a:t>设计思路</a:t>
            </a:r>
            <a:endParaRPr lang="en-US" altLang="zh-CN"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chemeClr val="tx2"/>
                </a:solidFill>
              </a:rPr>
              <a:t>要连接的是左表的</a:t>
            </a:r>
            <a:r>
              <a:rPr lang="en-US" altLang="zh-CN" sz="2400" dirty="0" smtClean="0">
                <a:solidFill>
                  <a:schemeClr val="tx2"/>
                </a:solidFill>
              </a:rPr>
              <a:t>parent</a:t>
            </a:r>
            <a:r>
              <a:rPr lang="zh-CN" altLang="en-US" sz="2400" dirty="0" smtClean="0">
                <a:solidFill>
                  <a:schemeClr val="tx2"/>
                </a:solidFill>
              </a:rPr>
              <a:t>列和右表的</a:t>
            </a:r>
            <a:r>
              <a:rPr lang="en-US" altLang="zh-CN" sz="2400" dirty="0" smtClean="0">
                <a:solidFill>
                  <a:schemeClr val="tx2"/>
                </a:solidFill>
              </a:rPr>
              <a:t>child</a:t>
            </a:r>
            <a:r>
              <a:rPr lang="zh-CN" altLang="en-US" sz="2400" dirty="0" smtClean="0">
                <a:solidFill>
                  <a:schemeClr val="tx2"/>
                </a:solidFill>
              </a:rPr>
              <a:t>列，且左表和右表是同一个表，所以在</a:t>
            </a:r>
            <a:r>
              <a:rPr lang="en-US" altLang="zh-CN" sz="2400" dirty="0" smtClean="0">
                <a:solidFill>
                  <a:schemeClr val="tx2"/>
                </a:solidFill>
              </a:rPr>
              <a:t>map</a:t>
            </a:r>
            <a:r>
              <a:rPr lang="zh-CN" altLang="en-US" sz="2400" dirty="0" smtClean="0">
                <a:solidFill>
                  <a:schemeClr val="tx2"/>
                </a:solidFill>
              </a:rPr>
              <a:t>阶段将读入数据分割成</a:t>
            </a:r>
            <a:r>
              <a:rPr lang="en-US" altLang="zh-CN" sz="2400" dirty="0" smtClean="0">
                <a:solidFill>
                  <a:schemeClr val="tx2"/>
                </a:solidFill>
              </a:rPr>
              <a:t>child</a:t>
            </a:r>
            <a:r>
              <a:rPr lang="zh-CN" altLang="en-US" sz="2400" dirty="0" smtClean="0">
                <a:solidFill>
                  <a:schemeClr val="tx2"/>
                </a:solidFill>
              </a:rPr>
              <a:t>和</a:t>
            </a:r>
            <a:r>
              <a:rPr lang="en-US" altLang="zh-CN" sz="2400" dirty="0" smtClean="0">
                <a:solidFill>
                  <a:schemeClr val="tx2"/>
                </a:solidFill>
              </a:rPr>
              <a:t>parent</a:t>
            </a:r>
            <a:r>
              <a:rPr lang="zh-CN" altLang="en-US" sz="2400" dirty="0" smtClean="0">
                <a:solidFill>
                  <a:schemeClr val="tx2"/>
                </a:solidFill>
              </a:rPr>
              <a:t>之后，会将</a:t>
            </a:r>
            <a:r>
              <a:rPr lang="en-US" altLang="zh-CN" sz="2400" dirty="0" smtClean="0">
                <a:solidFill>
                  <a:schemeClr val="tx2"/>
                </a:solidFill>
              </a:rPr>
              <a:t>parent</a:t>
            </a:r>
            <a:r>
              <a:rPr lang="zh-CN" altLang="en-US" sz="2400" dirty="0" smtClean="0">
                <a:solidFill>
                  <a:schemeClr val="tx2"/>
                </a:solidFill>
              </a:rPr>
              <a:t>设置成</a:t>
            </a:r>
            <a:r>
              <a:rPr lang="en-US" altLang="zh-CN" sz="2400" dirty="0" smtClean="0">
                <a:solidFill>
                  <a:schemeClr val="tx2"/>
                </a:solidFill>
              </a:rPr>
              <a:t>key</a:t>
            </a:r>
            <a:r>
              <a:rPr lang="zh-CN" altLang="en-US" sz="2400" dirty="0" smtClean="0">
                <a:solidFill>
                  <a:schemeClr val="tx2"/>
                </a:solidFill>
              </a:rPr>
              <a:t>，</a:t>
            </a:r>
            <a:r>
              <a:rPr lang="en-US" altLang="zh-CN" sz="2400" dirty="0" smtClean="0">
                <a:solidFill>
                  <a:schemeClr val="tx2"/>
                </a:solidFill>
              </a:rPr>
              <a:t>child</a:t>
            </a:r>
            <a:r>
              <a:rPr lang="zh-CN" altLang="en-US" sz="2400" dirty="0" smtClean="0">
                <a:solidFill>
                  <a:schemeClr val="tx2"/>
                </a:solidFill>
              </a:rPr>
              <a:t>设置成</a:t>
            </a:r>
            <a:r>
              <a:rPr lang="en-US" altLang="zh-CN" sz="2400" dirty="0" smtClean="0">
                <a:solidFill>
                  <a:schemeClr val="tx2"/>
                </a:solidFill>
              </a:rPr>
              <a:t>value</a:t>
            </a:r>
            <a:r>
              <a:rPr lang="zh-CN" altLang="en-US" sz="2400" dirty="0" smtClean="0">
                <a:solidFill>
                  <a:schemeClr val="tx2"/>
                </a:solidFill>
              </a:rPr>
              <a:t>进行输出，并作为左表；</a:t>
            </a:r>
            <a:endParaRPr lang="en-US" altLang="zh-CN"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chemeClr val="tx2"/>
                </a:solidFill>
              </a:rPr>
              <a:t>将同一对</a:t>
            </a:r>
            <a:r>
              <a:rPr lang="en-US" altLang="zh-CN" sz="2400" dirty="0" smtClean="0">
                <a:solidFill>
                  <a:schemeClr val="tx2"/>
                </a:solidFill>
              </a:rPr>
              <a:t>child</a:t>
            </a:r>
            <a:r>
              <a:rPr lang="zh-CN" altLang="en-US" sz="2400" dirty="0" smtClean="0">
                <a:solidFill>
                  <a:schemeClr val="tx2"/>
                </a:solidFill>
              </a:rPr>
              <a:t>和</a:t>
            </a:r>
            <a:r>
              <a:rPr lang="en-US" altLang="zh-CN" sz="2400" dirty="0" smtClean="0">
                <a:solidFill>
                  <a:schemeClr val="tx2"/>
                </a:solidFill>
              </a:rPr>
              <a:t>parent</a:t>
            </a:r>
            <a:r>
              <a:rPr lang="zh-CN" altLang="en-US" sz="2400" dirty="0" smtClean="0">
                <a:solidFill>
                  <a:schemeClr val="tx2"/>
                </a:solidFill>
              </a:rPr>
              <a:t>中的</a:t>
            </a:r>
            <a:r>
              <a:rPr lang="en-US" altLang="zh-CN" sz="2400" dirty="0" smtClean="0">
                <a:solidFill>
                  <a:schemeClr val="tx2"/>
                </a:solidFill>
              </a:rPr>
              <a:t>child</a:t>
            </a:r>
            <a:r>
              <a:rPr lang="zh-CN" altLang="en-US" sz="2400" dirty="0" smtClean="0">
                <a:solidFill>
                  <a:schemeClr val="tx2"/>
                </a:solidFill>
              </a:rPr>
              <a:t>设置成</a:t>
            </a:r>
            <a:r>
              <a:rPr lang="en-US" altLang="zh-CN" sz="2400" dirty="0" smtClean="0">
                <a:solidFill>
                  <a:schemeClr val="tx2"/>
                </a:solidFill>
              </a:rPr>
              <a:t>key</a:t>
            </a:r>
            <a:r>
              <a:rPr lang="zh-CN" altLang="en-US" sz="2400" dirty="0" smtClean="0">
                <a:solidFill>
                  <a:schemeClr val="tx2"/>
                </a:solidFill>
              </a:rPr>
              <a:t>，</a:t>
            </a:r>
            <a:r>
              <a:rPr lang="en-US" altLang="zh-CN" sz="2400" dirty="0" smtClean="0">
                <a:solidFill>
                  <a:schemeClr val="tx2"/>
                </a:solidFill>
              </a:rPr>
              <a:t>parent</a:t>
            </a:r>
            <a:r>
              <a:rPr lang="zh-CN" altLang="en-US" sz="2400" dirty="0" smtClean="0">
                <a:solidFill>
                  <a:schemeClr val="tx2"/>
                </a:solidFill>
              </a:rPr>
              <a:t>设置成</a:t>
            </a:r>
            <a:r>
              <a:rPr lang="en-US" altLang="zh-CN" sz="2400" dirty="0" smtClean="0">
                <a:solidFill>
                  <a:schemeClr val="tx2"/>
                </a:solidFill>
              </a:rPr>
              <a:t>value</a:t>
            </a:r>
            <a:r>
              <a:rPr lang="zh-CN" altLang="en-US" sz="2400" dirty="0" smtClean="0">
                <a:solidFill>
                  <a:schemeClr val="tx2"/>
                </a:solidFill>
              </a:rPr>
              <a:t>进行输出，作为右表。</a:t>
            </a:r>
            <a:endParaRPr lang="en-US" altLang="zh-CN" sz="2400" dirty="0" smtClean="0">
              <a:solidFill>
                <a:schemeClr val="tx2"/>
              </a:solidFill>
            </a:endParaRPr>
          </a:p>
          <a:p>
            <a:pPr lvl="1" algn="just">
              <a:lnSpc>
                <a:spcPct val="130000"/>
              </a:lnSpc>
              <a:buFont typeface="Wingdings" panose="05000000000000000000" pitchFamily="2" charset="2"/>
              <a:buChar char="Ø"/>
            </a:pPr>
            <a:r>
              <a:rPr lang="zh-CN" altLang="en-US" sz="2400" dirty="0" smtClean="0">
                <a:solidFill>
                  <a:srgbClr val="FF0000"/>
                </a:solidFill>
              </a:rPr>
              <a:t>为了区分输出中的左右表，需要在输出的</a:t>
            </a:r>
            <a:r>
              <a:rPr lang="en-US" altLang="zh-CN" sz="2400" dirty="0" smtClean="0">
                <a:solidFill>
                  <a:srgbClr val="FF0000"/>
                </a:solidFill>
              </a:rPr>
              <a:t>value</a:t>
            </a:r>
            <a:r>
              <a:rPr lang="zh-CN" altLang="en-US" sz="2400" dirty="0" smtClean="0">
                <a:solidFill>
                  <a:srgbClr val="FF0000"/>
                </a:solidFill>
              </a:rPr>
              <a:t>中再加上左右表的信息，比如在</a:t>
            </a:r>
            <a:r>
              <a:rPr lang="en-US" altLang="zh-CN" sz="2400" dirty="0" smtClean="0">
                <a:solidFill>
                  <a:srgbClr val="FF0000"/>
                </a:solidFill>
              </a:rPr>
              <a:t>value</a:t>
            </a:r>
            <a:r>
              <a:rPr lang="zh-CN" altLang="en-US" sz="2400" dirty="0" smtClean="0">
                <a:solidFill>
                  <a:srgbClr val="FF0000"/>
                </a:solidFill>
              </a:rPr>
              <a:t>的</a:t>
            </a:r>
            <a:r>
              <a:rPr lang="en-US" altLang="zh-CN" sz="2400" dirty="0" smtClean="0">
                <a:solidFill>
                  <a:srgbClr val="FF0000"/>
                </a:solidFill>
              </a:rPr>
              <a:t>String</a:t>
            </a:r>
            <a:r>
              <a:rPr lang="zh-CN" altLang="en-US" sz="2400" dirty="0" smtClean="0">
                <a:solidFill>
                  <a:srgbClr val="FF0000"/>
                </a:solidFill>
              </a:rPr>
              <a:t>最开始处加上字符</a:t>
            </a:r>
            <a:r>
              <a:rPr lang="en-US" altLang="zh-CN" sz="2400" dirty="0" smtClean="0">
                <a:solidFill>
                  <a:srgbClr val="FF0000"/>
                </a:solidFill>
              </a:rPr>
              <a:t>1</a:t>
            </a:r>
            <a:r>
              <a:rPr lang="zh-CN" altLang="en-US" sz="2400" dirty="0" smtClean="0">
                <a:solidFill>
                  <a:srgbClr val="FF0000"/>
                </a:solidFill>
              </a:rPr>
              <a:t>表示左表，加上字符</a:t>
            </a:r>
            <a:r>
              <a:rPr lang="en-US" altLang="zh-CN" sz="2400" dirty="0" smtClean="0">
                <a:solidFill>
                  <a:srgbClr val="FF0000"/>
                </a:solidFill>
              </a:rPr>
              <a:t>2</a:t>
            </a:r>
            <a:r>
              <a:rPr lang="zh-CN" altLang="en-US" sz="2400" dirty="0" smtClean="0">
                <a:solidFill>
                  <a:srgbClr val="FF0000"/>
                </a:solidFill>
              </a:rPr>
              <a:t>表示右表。</a:t>
            </a:r>
            <a:endParaRPr lang="zh-CN" altLang="en-US" sz="2400" dirty="0" smtClean="0">
              <a:solidFill>
                <a:srgbClr val="FF0000"/>
              </a:solidFill>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68575" y="1341738"/>
            <a:ext cx="8429684" cy="4225925"/>
          </a:xfrm>
          <a:prstGeom prst="rect">
            <a:avLst/>
          </a:prstGeom>
          <a:noFill/>
        </p:spPr>
        <p:txBody>
          <a:bodyPr wrap="square" rtlCol="0">
            <a:spAutoFit/>
          </a:bodyPr>
          <a:lstStyle/>
          <a:p>
            <a:pPr>
              <a:lnSpc>
                <a:spcPct val="140000"/>
              </a:lnSpc>
              <a:buFont typeface="Wingdings" panose="05000000000000000000" pitchFamily="2" charset="2"/>
              <a:buChar char="u"/>
            </a:pPr>
            <a:r>
              <a:rPr lang="zh-CN" altLang="en-US" sz="2400" dirty="0" smtClean="0">
                <a:solidFill>
                  <a:schemeClr val="tx2"/>
                </a:solidFill>
              </a:rPr>
              <a:t>设计思路</a:t>
            </a:r>
            <a:endParaRPr lang="en-US" altLang="zh-CN" sz="2400" dirty="0" smtClean="0">
              <a:solidFill>
                <a:schemeClr val="tx2"/>
              </a:solidFill>
            </a:endParaRPr>
          </a:p>
          <a:p>
            <a:pPr lvl="1" algn="just">
              <a:lnSpc>
                <a:spcPct val="140000"/>
              </a:lnSpc>
              <a:buFont typeface="Wingdings" panose="05000000000000000000" pitchFamily="2" charset="2"/>
              <a:buChar char="Ø"/>
            </a:pPr>
            <a:r>
              <a:rPr lang="zh-CN" altLang="en-US" sz="2400" dirty="0" smtClean="0">
                <a:solidFill>
                  <a:schemeClr val="tx2"/>
                </a:solidFill>
              </a:rPr>
              <a:t>这样在</a:t>
            </a:r>
            <a:r>
              <a:rPr lang="en-US" altLang="zh-CN" sz="2400" dirty="0" smtClean="0">
                <a:solidFill>
                  <a:schemeClr val="tx2"/>
                </a:solidFill>
              </a:rPr>
              <a:t>map</a:t>
            </a:r>
            <a:r>
              <a:rPr lang="zh-CN" altLang="en-US" sz="2400" dirty="0" smtClean="0">
                <a:solidFill>
                  <a:schemeClr val="tx2"/>
                </a:solidFill>
              </a:rPr>
              <a:t>的结果中就形成了左表和右表，然后在</a:t>
            </a:r>
            <a:r>
              <a:rPr lang="en-US" altLang="zh-CN" sz="2400" dirty="0" smtClean="0">
                <a:solidFill>
                  <a:schemeClr val="tx2"/>
                </a:solidFill>
              </a:rPr>
              <a:t>shuffle</a:t>
            </a:r>
            <a:r>
              <a:rPr lang="zh-CN" altLang="en-US" sz="2400" dirty="0" smtClean="0">
                <a:solidFill>
                  <a:schemeClr val="tx2"/>
                </a:solidFill>
              </a:rPr>
              <a:t>过程中完成连接。</a:t>
            </a:r>
            <a:endParaRPr lang="en-US" altLang="zh-CN" sz="2400" dirty="0" smtClean="0">
              <a:solidFill>
                <a:schemeClr val="tx2"/>
              </a:solidFill>
            </a:endParaRPr>
          </a:p>
          <a:p>
            <a:pPr lvl="1" algn="just">
              <a:lnSpc>
                <a:spcPct val="140000"/>
              </a:lnSpc>
              <a:buFont typeface="Wingdings" panose="05000000000000000000" pitchFamily="2" charset="2"/>
              <a:buChar char="Ø"/>
            </a:pPr>
            <a:r>
              <a:rPr lang="en-US" altLang="zh-CN" sz="2400" dirty="0" smtClean="0">
                <a:solidFill>
                  <a:schemeClr val="tx2"/>
                </a:solidFill>
              </a:rPr>
              <a:t>reduce</a:t>
            </a:r>
            <a:r>
              <a:rPr lang="zh-CN" altLang="en-US" sz="2400" dirty="0" smtClean="0">
                <a:solidFill>
                  <a:schemeClr val="tx2"/>
                </a:solidFill>
              </a:rPr>
              <a:t>接收到连接的结果，其中每个</a:t>
            </a:r>
            <a:r>
              <a:rPr lang="en-US" altLang="zh-CN" sz="2400" dirty="0" smtClean="0">
                <a:solidFill>
                  <a:schemeClr val="tx2"/>
                </a:solidFill>
              </a:rPr>
              <a:t>key</a:t>
            </a:r>
            <a:r>
              <a:rPr lang="zh-CN" altLang="en-US" sz="2400" dirty="0" smtClean="0">
                <a:solidFill>
                  <a:schemeClr val="tx2"/>
                </a:solidFill>
              </a:rPr>
              <a:t>的</a:t>
            </a:r>
            <a:r>
              <a:rPr lang="en-US" altLang="zh-CN" sz="2400" dirty="0" smtClean="0">
                <a:solidFill>
                  <a:schemeClr val="tx2"/>
                </a:solidFill>
              </a:rPr>
              <a:t>value-list</a:t>
            </a:r>
            <a:r>
              <a:rPr lang="zh-CN" altLang="en-US" sz="2400" dirty="0" smtClean="0">
                <a:solidFill>
                  <a:schemeClr val="tx2"/>
                </a:solidFill>
              </a:rPr>
              <a:t>就包含了</a:t>
            </a:r>
            <a:r>
              <a:rPr lang="en-US" altLang="zh-CN" sz="2400" dirty="0" smtClean="0">
                <a:solidFill>
                  <a:schemeClr val="tx2"/>
                </a:solidFill>
              </a:rPr>
              <a:t>“grandchild--grandparent”</a:t>
            </a:r>
            <a:r>
              <a:rPr lang="zh-CN" altLang="en-US" sz="2400" dirty="0" smtClean="0">
                <a:solidFill>
                  <a:schemeClr val="tx2"/>
                </a:solidFill>
              </a:rPr>
              <a:t>关系。</a:t>
            </a:r>
            <a:r>
              <a:rPr lang="zh-CN" altLang="en-US" sz="2400" dirty="0" smtClean="0">
                <a:solidFill>
                  <a:srgbClr val="FF0000"/>
                </a:solidFill>
              </a:rPr>
              <a:t>取出每个</a:t>
            </a:r>
            <a:r>
              <a:rPr lang="en-US" altLang="zh-CN" sz="2400" dirty="0" smtClean="0">
                <a:solidFill>
                  <a:srgbClr val="FF0000"/>
                </a:solidFill>
              </a:rPr>
              <a:t>key</a:t>
            </a:r>
            <a:r>
              <a:rPr lang="zh-CN" altLang="en-US" sz="2400" dirty="0" smtClean="0">
                <a:solidFill>
                  <a:srgbClr val="FF0000"/>
                </a:solidFill>
              </a:rPr>
              <a:t>的</a:t>
            </a:r>
            <a:r>
              <a:rPr lang="en-US" altLang="zh-CN" sz="2400" dirty="0" smtClean="0">
                <a:solidFill>
                  <a:srgbClr val="FF0000"/>
                </a:solidFill>
              </a:rPr>
              <a:t>value-list</a:t>
            </a:r>
            <a:r>
              <a:rPr lang="zh-CN" altLang="en-US" sz="2400" dirty="0" smtClean="0">
                <a:solidFill>
                  <a:srgbClr val="FF0000"/>
                </a:solidFill>
              </a:rPr>
              <a:t>进行解析，将左表中的</a:t>
            </a:r>
            <a:r>
              <a:rPr lang="en-US" altLang="zh-CN" sz="2400" dirty="0" smtClean="0">
                <a:solidFill>
                  <a:srgbClr val="FF0000"/>
                </a:solidFill>
              </a:rPr>
              <a:t>child</a:t>
            </a:r>
            <a:r>
              <a:rPr lang="zh-CN" altLang="en-US" sz="2400" dirty="0" smtClean="0">
                <a:solidFill>
                  <a:srgbClr val="FF0000"/>
                </a:solidFill>
              </a:rPr>
              <a:t>放入一个数组，右表中的</a:t>
            </a:r>
            <a:r>
              <a:rPr lang="en-US" altLang="zh-CN" sz="2400" dirty="0" smtClean="0">
                <a:solidFill>
                  <a:srgbClr val="FF0000"/>
                </a:solidFill>
              </a:rPr>
              <a:t>parent</a:t>
            </a:r>
            <a:r>
              <a:rPr lang="zh-CN" altLang="en-US" sz="2400" dirty="0" smtClean="0">
                <a:solidFill>
                  <a:srgbClr val="FF0000"/>
                </a:solidFill>
              </a:rPr>
              <a:t>放入一个数组，然后对两个数组求笛卡尔积就是最后的结果了。</a:t>
            </a:r>
            <a:endParaRPr lang="zh-CN" altLang="en-US" sz="2400" dirty="0" smtClean="0">
              <a:solidFill>
                <a:srgbClr val="FF0000"/>
              </a:solidFill>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5785485"/>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创建输入</a:t>
            </a:r>
            <a:endParaRPr lang="en-US" altLang="zh-CN" sz="24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endParaRPr lang="en-US" altLang="zh-CN" sz="2000" dirty="0" smtClean="0">
              <a:solidFill>
                <a:schemeClr val="tx2"/>
              </a:solidFill>
            </a:endParaRPr>
          </a:p>
          <a:p>
            <a:pPr>
              <a:buFont typeface="Wingdings" panose="05000000000000000000" pitchFamily="2" charset="2"/>
              <a:buChar char="u"/>
            </a:pPr>
            <a:endParaRPr lang="zh-CN" altLang="en-US" sz="2400" dirty="0" smtClean="0">
              <a:solidFill>
                <a:schemeClr val="tx2"/>
              </a:solidFill>
            </a:endParaRPr>
          </a:p>
          <a:p>
            <a:pPr>
              <a:buFont typeface="Wingdings" panose="05000000000000000000" pitchFamily="2" charset="2"/>
              <a:buChar char="u"/>
            </a:pPr>
            <a:r>
              <a:rPr lang="zh-CN" altLang="en-US" sz="2400" dirty="0" smtClean="0">
                <a:solidFill>
                  <a:schemeClr val="tx2"/>
                </a:solidFill>
              </a:rPr>
              <a:t>上传到</a:t>
            </a:r>
            <a:r>
              <a:rPr lang="en-US" altLang="zh-CN" sz="2400" dirty="0" err="1" smtClean="0">
                <a:solidFill>
                  <a:schemeClr val="tx2"/>
                </a:solidFill>
              </a:rPr>
              <a:t>hadoop</a:t>
            </a:r>
            <a:endParaRPr lang="en-US" altLang="zh-CN" sz="2400" dirty="0" smtClean="0">
              <a:solidFill>
                <a:schemeClr val="tx2"/>
              </a:solidFill>
            </a:endParaRPr>
          </a:p>
          <a:p>
            <a:r>
              <a:rPr lang="en-US" altLang="zh-CN" sz="2400" dirty="0" smtClean="0">
                <a:solidFill>
                  <a:schemeClr val="tx2"/>
                </a:solidFill>
              </a:rPr>
              <a:t>$bin/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-put </a:t>
            </a:r>
            <a:r>
              <a:rPr lang="en-US" altLang="zh-CN" sz="2400" dirty="0" err="1" smtClean="0">
                <a:solidFill>
                  <a:schemeClr val="tx2"/>
                </a:solidFill>
              </a:rPr>
              <a:t>stjoin_input</a:t>
            </a:r>
            <a:r>
              <a:rPr lang="en-US" altLang="zh-CN" sz="2400" dirty="0" smtClean="0">
                <a:solidFill>
                  <a:schemeClr val="tx2"/>
                </a:solidFill>
              </a:rPr>
              <a:t> </a:t>
            </a:r>
            <a:r>
              <a:rPr lang="en-US" altLang="zh-CN" sz="2400" dirty="0" err="1" smtClean="0">
                <a:solidFill>
                  <a:schemeClr val="tx2"/>
                </a:solidFill>
              </a:rPr>
              <a:t>stjoin_in</a:t>
            </a:r>
            <a:endParaRPr lang="en-US" altLang="zh-CN" sz="2400" dirty="0" smtClean="0">
              <a:solidFill>
                <a:schemeClr val="tx2"/>
              </a:solidFill>
            </a:endParaRPr>
          </a:p>
          <a:p>
            <a:endParaRPr lang="en-US" altLang="zh-CN" sz="20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cxnSp>
        <p:nvCxnSpPr>
          <p:cNvPr id="9" name="直接箭头连接符 8"/>
          <p:cNvCxnSpPr/>
          <p:nvPr/>
        </p:nvCxnSpPr>
        <p:spPr>
          <a:xfrm>
            <a:off x="1857356" y="1571612"/>
            <a:ext cx="1571636" cy="1588"/>
          </a:xfrm>
          <a:prstGeom prst="straightConnector1">
            <a:avLst/>
          </a:prstGeom>
          <a:ln w="28575">
            <a:solidFill>
              <a:srgbClr val="FF0000"/>
            </a:solidFill>
            <a:tailEnd type="arrow"/>
          </a:ln>
        </p:spPr>
        <p:style>
          <a:lnRef idx="1">
            <a:schemeClr val="accent6"/>
          </a:lnRef>
          <a:fillRef idx="0">
            <a:schemeClr val="accent6"/>
          </a:fillRef>
          <a:effectRef idx="0">
            <a:schemeClr val="accent6"/>
          </a:effectRef>
          <a:fontRef idx="minor">
            <a:schemeClr val="tx1"/>
          </a:fontRef>
        </p:style>
      </p:cxnSp>
      <p:pic>
        <p:nvPicPr>
          <p:cNvPr id="21506" name="Picture 2"/>
          <p:cNvPicPr>
            <a:picLocks noChangeAspect="1" noChangeArrowheads="1"/>
          </p:cNvPicPr>
          <p:nvPr/>
        </p:nvPicPr>
        <p:blipFill>
          <a:blip r:embed="rId1"/>
          <a:srcRect/>
          <a:stretch>
            <a:fillRect/>
          </a:stretch>
        </p:blipFill>
        <p:spPr bwMode="auto">
          <a:xfrm>
            <a:off x="3428992" y="1214422"/>
            <a:ext cx="5200650" cy="2590800"/>
          </a:xfrm>
          <a:prstGeom prst="rect">
            <a:avLst/>
          </a:prstGeom>
          <a:noFill/>
          <a:ln w="9525">
            <a:noFill/>
            <a:miter lim="800000"/>
            <a:headEnd/>
            <a:tailEnd/>
          </a:ln>
          <a:effectLst/>
        </p:spPr>
      </p:pic>
      <p:pic>
        <p:nvPicPr>
          <p:cNvPr id="21509" name="Picture 5"/>
          <p:cNvPicPr>
            <a:picLocks noChangeAspect="1" noChangeArrowheads="1"/>
          </p:cNvPicPr>
          <p:nvPr/>
        </p:nvPicPr>
        <p:blipFill>
          <a:blip r:embed="rId2"/>
          <a:srcRect/>
          <a:stretch>
            <a:fillRect/>
          </a:stretch>
        </p:blipFill>
        <p:spPr bwMode="auto">
          <a:xfrm>
            <a:off x="255240" y="4891417"/>
            <a:ext cx="8790578" cy="7953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142984"/>
            <a:ext cx="8786874" cy="289310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执行</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jar stjoin.jar </a:t>
            </a:r>
            <a:r>
              <a:rPr lang="en-US" altLang="zh-CN" sz="2400" dirty="0" err="1" smtClean="0">
                <a:solidFill>
                  <a:schemeClr val="tx2"/>
                </a:solidFill>
              </a:rPr>
              <a:t>stjoin_in</a:t>
            </a:r>
            <a:r>
              <a:rPr lang="en-US" altLang="zh-CN" sz="2400" dirty="0" smtClean="0">
                <a:solidFill>
                  <a:schemeClr val="tx2"/>
                </a:solidFill>
              </a:rPr>
              <a:t> </a:t>
            </a:r>
            <a:r>
              <a:rPr lang="en-US" altLang="zh-CN" sz="2400" dirty="0" err="1" smtClean="0">
                <a:solidFill>
                  <a:schemeClr val="tx2"/>
                </a:solidFill>
              </a:rPr>
              <a:t>stjoin_out</a:t>
            </a:r>
            <a:endParaRPr lang="en-US" altLang="zh-CN" sz="2400" dirty="0" smtClean="0">
              <a:solidFill>
                <a:schemeClr val="tx2"/>
              </a:solidFill>
            </a:endParaRPr>
          </a:p>
          <a:p>
            <a:endParaRPr lang="en-US" altLang="zh-CN" sz="2400" dirty="0" smtClean="0">
              <a:solidFill>
                <a:schemeClr val="tx2"/>
              </a:solidFill>
            </a:endParaRPr>
          </a:p>
          <a:p>
            <a:pPr>
              <a:buFont typeface="Wingdings" panose="05000000000000000000" pitchFamily="2" charset="2"/>
              <a:buChar char="u"/>
            </a:pPr>
            <a:endParaRPr lang="en-US" altLang="zh-CN" sz="2400" dirty="0" smtClean="0">
              <a:solidFill>
                <a:schemeClr val="tx2"/>
              </a:solidFill>
            </a:endParaRPr>
          </a:p>
          <a:p>
            <a:endParaRPr lang="en-US" altLang="zh-CN" sz="2400" dirty="0" smtClean="0">
              <a:solidFill>
                <a:schemeClr val="tx2"/>
              </a:solidFill>
            </a:endParaRPr>
          </a:p>
          <a:p>
            <a:endParaRPr lang="en-US" sz="2400" dirty="0" smtClean="0">
              <a:solidFill>
                <a:schemeClr val="tx2"/>
              </a:solidFill>
            </a:endParaRPr>
          </a:p>
          <a:p>
            <a:endParaRPr lang="en-US" sz="1400" dirty="0" smtClean="0"/>
          </a:p>
          <a:p>
            <a:pPr>
              <a:buFont typeface="Wingdings" panose="05000000000000000000" pitchFamily="2" charset="2"/>
              <a:buChar char="u"/>
            </a:pPr>
            <a:endParaRPr lang="en-US" altLang="zh-CN" sz="2400" dirty="0" smtClean="0">
              <a:solidFill>
                <a:schemeClr val="tx2"/>
              </a:solidFill>
            </a:endParaRPr>
          </a:p>
        </p:txBody>
      </p:sp>
      <p:pic>
        <p:nvPicPr>
          <p:cNvPr id="22530" name="Picture 2"/>
          <p:cNvPicPr>
            <a:picLocks noChangeAspect="1" noChangeArrowheads="1"/>
          </p:cNvPicPr>
          <p:nvPr/>
        </p:nvPicPr>
        <p:blipFill>
          <a:blip r:embed="rId1"/>
          <a:srcRect/>
          <a:stretch>
            <a:fillRect/>
          </a:stretch>
        </p:blipFill>
        <p:spPr bwMode="auto">
          <a:xfrm>
            <a:off x="428628" y="2000240"/>
            <a:ext cx="8286776" cy="4714884"/>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5</a:t>
            </a:r>
            <a:r>
              <a:rPr lang="zh-CN" altLang="en-US" sz="3600" dirty="0" smtClean="0"/>
              <a:t>：单表关联</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214282" y="1357298"/>
            <a:ext cx="8786874" cy="830997"/>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查看输出</a:t>
            </a:r>
            <a:endParaRPr lang="en-US" altLang="zh-CN" sz="2400" dirty="0" smtClean="0">
              <a:solidFill>
                <a:schemeClr val="tx2"/>
              </a:solidFill>
            </a:endParaRPr>
          </a:p>
          <a:p>
            <a:r>
              <a:rPr lang="en-US" altLang="zh-CN" sz="2400" dirty="0" smtClean="0">
                <a:solidFill>
                  <a:schemeClr val="tx2"/>
                </a:solidFill>
              </a:rPr>
              <a:t>  $ bin/</a:t>
            </a:r>
            <a:r>
              <a:rPr lang="en-US" altLang="zh-CN" sz="2400" dirty="0" err="1" smtClean="0">
                <a:solidFill>
                  <a:schemeClr val="tx2"/>
                </a:solidFill>
              </a:rPr>
              <a:t>hadoop</a:t>
            </a:r>
            <a:r>
              <a:rPr lang="en-US" altLang="zh-CN" sz="2400" dirty="0" smtClean="0">
                <a:solidFill>
                  <a:schemeClr val="tx2"/>
                </a:solidFill>
              </a:rPr>
              <a:t> </a:t>
            </a:r>
            <a:r>
              <a:rPr lang="en-US" altLang="zh-CN" sz="2400" dirty="0" err="1" smtClean="0">
                <a:solidFill>
                  <a:schemeClr val="tx2"/>
                </a:solidFill>
              </a:rPr>
              <a:t>fs</a:t>
            </a:r>
            <a:r>
              <a:rPr lang="en-US" altLang="zh-CN" sz="2400" dirty="0" smtClean="0">
                <a:solidFill>
                  <a:schemeClr val="tx2"/>
                </a:solidFill>
              </a:rPr>
              <a:t> -cat /user/</a:t>
            </a:r>
            <a:r>
              <a:rPr lang="en-US" altLang="zh-CN" sz="2400" dirty="0" err="1" smtClean="0">
                <a:solidFill>
                  <a:schemeClr val="tx2"/>
                </a:solidFill>
              </a:rPr>
              <a:t>liuxt</a:t>
            </a:r>
            <a:r>
              <a:rPr lang="en-US" altLang="zh-CN" sz="2400" dirty="0" smtClean="0">
                <a:solidFill>
                  <a:schemeClr val="tx2"/>
                </a:solidFill>
              </a:rPr>
              <a:t>/</a:t>
            </a:r>
            <a:r>
              <a:rPr lang="en-US" altLang="zh-CN" sz="2400" dirty="0" err="1" smtClean="0">
                <a:solidFill>
                  <a:schemeClr val="tx2"/>
                </a:solidFill>
              </a:rPr>
              <a:t>stjoin_out</a:t>
            </a:r>
            <a:r>
              <a:rPr lang="en-US" altLang="zh-CN" sz="2400" dirty="0" smtClean="0">
                <a:solidFill>
                  <a:schemeClr val="tx2"/>
                </a:solidFill>
              </a:rPr>
              <a:t>/*</a:t>
            </a:r>
            <a:endParaRPr lang="en-US" altLang="zh-CN" sz="2400" dirty="0" smtClean="0">
              <a:solidFill>
                <a:schemeClr val="tx2"/>
              </a:solidFill>
            </a:endParaRPr>
          </a:p>
        </p:txBody>
      </p:sp>
      <p:pic>
        <p:nvPicPr>
          <p:cNvPr id="23554" name="Picture 2"/>
          <p:cNvPicPr>
            <a:picLocks noChangeAspect="1" noChangeArrowheads="1"/>
          </p:cNvPicPr>
          <p:nvPr/>
        </p:nvPicPr>
        <p:blipFill>
          <a:blip r:embed="rId1"/>
          <a:srcRect/>
          <a:stretch>
            <a:fillRect/>
          </a:stretch>
        </p:blipFill>
        <p:spPr bwMode="auto">
          <a:xfrm>
            <a:off x="559435" y="2198370"/>
            <a:ext cx="8367395" cy="2616835"/>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3"/>
          <p:cNvSpPr>
            <a:spLocks noGrp="1"/>
          </p:cNvSpPr>
          <p:nvPr>
            <p:ph type="ftr" sz="quarter" idx="10"/>
          </p:nvPr>
        </p:nvSpPr>
        <p:spPr>
          <a:noFill/>
        </p:spPr>
        <p:txBody>
          <a:bodyPr/>
          <a:lstStyle/>
          <a:p>
            <a:endParaRPr lang="zh-CN" altLang="en-US" dirty="0" smtClean="0"/>
          </a:p>
        </p:txBody>
      </p:sp>
      <p:sp>
        <p:nvSpPr>
          <p:cNvPr id="45059" name="灯片编号占位符 4"/>
          <p:cNvSpPr>
            <a:spLocks noGrp="1"/>
          </p:cNvSpPr>
          <p:nvPr>
            <p:ph type="sldNum" sz="quarter" idx="11"/>
          </p:nvPr>
        </p:nvSpPr>
        <p:spPr>
          <a:noFill/>
        </p:spPr>
        <p:txBody>
          <a:bodyPr/>
          <a:lstStyle/>
          <a:p>
            <a:endParaRPr lang="en-US" altLang="zh-CN" dirty="0" smtClean="0"/>
          </a:p>
        </p:txBody>
      </p:sp>
      <p:sp>
        <p:nvSpPr>
          <p:cNvPr id="41988" name="Rectangle 2"/>
          <p:cNvSpPr>
            <a:spLocks noGrp="1" noChangeArrowheads="1"/>
          </p:cNvSpPr>
          <p:nvPr>
            <p:ph type="title"/>
          </p:nvPr>
        </p:nvSpPr>
        <p:spPr>
          <a:xfrm>
            <a:off x="539750" y="188913"/>
            <a:ext cx="5327650" cy="896937"/>
          </a:xfrm>
        </p:spPr>
        <p:txBody>
          <a:bodyPr lIns="76200" tIns="38100" rIns="76200" bIns="38100"/>
          <a:lstStyle/>
          <a:p>
            <a:pPr>
              <a:defRPr/>
            </a:pPr>
            <a:r>
              <a:rPr lang="zh-CN" altLang="en-US" sz="3600" smtClean="0"/>
              <a:t>与计算相关的几个抽象类</a:t>
            </a:r>
            <a:endParaRPr lang="zh-CN" altLang="en-US" sz="3600" smtClean="0"/>
          </a:p>
        </p:txBody>
      </p:sp>
      <p:sp>
        <p:nvSpPr>
          <p:cNvPr id="45061"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spcBef>
                <a:spcPct val="20000"/>
              </a:spcBef>
              <a:buSzPct val="100000"/>
              <a:buFont typeface="永中宋体" charset="-122"/>
              <a:buChar char="◆"/>
            </a:pPr>
            <a:r>
              <a:rPr lang="en-US" altLang="zh-CN" sz="2600" b="1" dirty="0" err="1">
                <a:solidFill>
                  <a:srgbClr val="FF0000"/>
                </a:solidFill>
              </a:rPr>
              <a:t>Mapper</a:t>
            </a:r>
            <a:endParaRPr lang="en-US" altLang="zh-CN" sz="2600" b="1" dirty="0">
              <a:solidFill>
                <a:srgbClr val="FF0000"/>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dirty="0">
                <a:solidFill>
                  <a:srgbClr val="001F3E"/>
                </a:solidFill>
              </a:rPr>
              <a:t>	map()</a:t>
            </a:r>
            <a:r>
              <a:rPr lang="zh-CN" altLang="en-US" sz="2600" b="1" dirty="0">
                <a:solidFill>
                  <a:srgbClr val="001F3E"/>
                </a:solidFill>
              </a:rPr>
              <a:t>方法处理输入</a:t>
            </a:r>
            <a:r>
              <a:rPr lang="en-US" altLang="zh-CN" sz="2600" b="1" dirty="0">
                <a:solidFill>
                  <a:srgbClr val="001F3E"/>
                </a:solidFill>
              </a:rPr>
              <a:t>&lt;K</a:t>
            </a:r>
            <a:r>
              <a:rPr lang="en-US" altLang="zh-CN" sz="2600" b="1" baseline="-25000" dirty="0">
                <a:solidFill>
                  <a:srgbClr val="001F3E"/>
                </a:solidFill>
              </a:rPr>
              <a:t>1</a:t>
            </a:r>
            <a:r>
              <a:rPr lang="en-US" altLang="zh-CN" sz="2600" b="1" dirty="0">
                <a:solidFill>
                  <a:srgbClr val="001F3E"/>
                </a:solidFill>
              </a:rPr>
              <a:t>, V</a:t>
            </a:r>
            <a:r>
              <a:rPr lang="en-US" altLang="zh-CN" sz="2600" b="1" baseline="-25000" dirty="0">
                <a:solidFill>
                  <a:srgbClr val="001F3E"/>
                </a:solidFill>
              </a:rPr>
              <a:t>1</a:t>
            </a:r>
            <a:r>
              <a:rPr lang="en-US" altLang="zh-CN" sz="2600" b="1" dirty="0">
                <a:solidFill>
                  <a:srgbClr val="001F3E"/>
                </a:solidFill>
              </a:rPr>
              <a:t>&gt;</a:t>
            </a:r>
            <a:r>
              <a:rPr lang="zh-CN" altLang="en-US" sz="2600" b="1" dirty="0">
                <a:solidFill>
                  <a:srgbClr val="001F3E"/>
                </a:solidFill>
              </a:rPr>
              <a:t>，产生输出</a:t>
            </a:r>
            <a:r>
              <a:rPr lang="en-US" altLang="zh-CN" sz="2600" b="1" dirty="0">
                <a:solidFill>
                  <a:srgbClr val="001F3E"/>
                </a:solidFill>
              </a:rPr>
              <a:t>&lt;K</a:t>
            </a:r>
            <a:r>
              <a:rPr lang="en-US" altLang="zh-CN" sz="2600" b="1" baseline="-25000" dirty="0">
                <a:solidFill>
                  <a:srgbClr val="001F3E"/>
                </a:solidFill>
              </a:rPr>
              <a:t>2</a:t>
            </a:r>
            <a:r>
              <a:rPr lang="en-US" altLang="zh-CN" sz="2600" b="1" dirty="0">
                <a:solidFill>
                  <a:srgbClr val="001F3E"/>
                </a:solidFill>
              </a:rPr>
              <a:t>, V</a:t>
            </a:r>
            <a:r>
              <a:rPr lang="en-US" altLang="zh-CN" sz="2600" b="1" baseline="-25000" dirty="0">
                <a:solidFill>
                  <a:srgbClr val="001F3E"/>
                </a:solidFill>
              </a:rPr>
              <a:t>2</a:t>
            </a:r>
            <a:r>
              <a:rPr lang="en-US" altLang="zh-CN" sz="2600" b="1" dirty="0">
                <a:solidFill>
                  <a:srgbClr val="001F3E"/>
                </a:solidFill>
              </a:rPr>
              <a:t>&gt;</a:t>
            </a:r>
            <a:r>
              <a:rPr lang="zh-CN" altLang="en-US" sz="2600" b="1" dirty="0">
                <a:solidFill>
                  <a:srgbClr val="001F3E"/>
                </a:solidFill>
              </a:rPr>
              <a:t>。</a:t>
            </a:r>
            <a:endParaRPr lang="zh-CN" altLang="en-US" sz="2600" b="1" dirty="0">
              <a:solidFill>
                <a:srgbClr val="001F3E"/>
              </a:solidFill>
            </a:endParaRPr>
          </a:p>
          <a:p>
            <a:pPr marL="273050" indent="-273050" eaLnBrk="0" hangingPunct="0">
              <a:spcBef>
                <a:spcPct val="20000"/>
              </a:spcBef>
              <a:buSzPct val="100000"/>
              <a:buFont typeface="永中宋体" charset="-122"/>
              <a:buChar char="◆"/>
            </a:pPr>
            <a:r>
              <a:rPr lang="en-US" altLang="zh-CN" sz="2600" b="1" dirty="0">
                <a:solidFill>
                  <a:srgbClr val="FF0000"/>
                </a:solidFill>
              </a:rPr>
              <a:t>Reducer</a:t>
            </a:r>
            <a:endParaRPr lang="en-US" altLang="zh-CN" sz="2600" b="1" dirty="0">
              <a:solidFill>
                <a:srgbClr val="FF0000"/>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dirty="0">
                <a:solidFill>
                  <a:srgbClr val="001F3E"/>
                </a:solidFill>
              </a:rPr>
              <a:t>	reduce()</a:t>
            </a:r>
            <a:r>
              <a:rPr lang="zh-CN" altLang="en-US" sz="2600" b="1" dirty="0">
                <a:solidFill>
                  <a:srgbClr val="001F3E"/>
                </a:solidFill>
              </a:rPr>
              <a:t>方法处理</a:t>
            </a:r>
            <a:r>
              <a:rPr lang="en-US" altLang="zh-CN" sz="2600" b="1" dirty="0">
                <a:solidFill>
                  <a:srgbClr val="001F3E"/>
                </a:solidFill>
              </a:rPr>
              <a:t>Map</a:t>
            </a:r>
            <a:r>
              <a:rPr lang="zh-CN" altLang="en-US" sz="2600" b="1" dirty="0">
                <a:solidFill>
                  <a:srgbClr val="001F3E"/>
                </a:solidFill>
              </a:rPr>
              <a:t>的输入</a:t>
            </a:r>
            <a:r>
              <a:rPr lang="en-US" altLang="zh-CN" sz="2600" b="1" dirty="0">
                <a:solidFill>
                  <a:srgbClr val="001F3E"/>
                </a:solidFill>
              </a:rPr>
              <a:t>&lt;K</a:t>
            </a:r>
            <a:r>
              <a:rPr lang="en-US" altLang="zh-CN" sz="2600" b="1" baseline="-25000" dirty="0">
                <a:solidFill>
                  <a:srgbClr val="001F3E"/>
                </a:solidFill>
              </a:rPr>
              <a:t>2</a:t>
            </a:r>
            <a:r>
              <a:rPr lang="en-US" altLang="zh-CN" sz="2600" b="1" dirty="0">
                <a:solidFill>
                  <a:srgbClr val="001F3E"/>
                </a:solidFill>
              </a:rPr>
              <a:t>, list(V</a:t>
            </a:r>
            <a:r>
              <a:rPr lang="en-US" altLang="zh-CN" sz="2600" b="1" baseline="-25000" dirty="0">
                <a:solidFill>
                  <a:srgbClr val="001F3E"/>
                </a:solidFill>
              </a:rPr>
              <a:t>2</a:t>
            </a:r>
            <a:r>
              <a:rPr lang="en-US" altLang="zh-CN" sz="2600" b="1" dirty="0">
                <a:solidFill>
                  <a:srgbClr val="001F3E"/>
                </a:solidFill>
              </a:rPr>
              <a:t>)&gt;</a:t>
            </a:r>
            <a:r>
              <a:rPr lang="zh-CN" altLang="en-US" sz="2600" b="1" dirty="0">
                <a:solidFill>
                  <a:srgbClr val="001F3E"/>
                </a:solidFill>
              </a:rPr>
              <a:t>，产生输出</a:t>
            </a:r>
            <a:r>
              <a:rPr lang="en-US" altLang="zh-CN" sz="2600" b="1" dirty="0">
                <a:solidFill>
                  <a:srgbClr val="001F3E"/>
                </a:solidFill>
              </a:rPr>
              <a:t>&lt;K</a:t>
            </a:r>
            <a:r>
              <a:rPr lang="en-US" altLang="zh-CN" sz="2600" b="1" baseline="-25000" dirty="0">
                <a:solidFill>
                  <a:srgbClr val="001F3E"/>
                </a:solidFill>
              </a:rPr>
              <a:t>3</a:t>
            </a:r>
            <a:r>
              <a:rPr lang="en-US" altLang="zh-CN" sz="2600" b="1" dirty="0">
                <a:solidFill>
                  <a:srgbClr val="001F3E"/>
                </a:solidFill>
              </a:rPr>
              <a:t>, V</a:t>
            </a:r>
            <a:r>
              <a:rPr lang="en-US" altLang="zh-CN" sz="2600" b="1" baseline="-25000" dirty="0">
                <a:solidFill>
                  <a:srgbClr val="001F3E"/>
                </a:solidFill>
              </a:rPr>
              <a:t>3</a:t>
            </a:r>
            <a:r>
              <a:rPr lang="en-US" altLang="zh-CN" sz="2600" b="1" dirty="0">
                <a:solidFill>
                  <a:srgbClr val="001F3E"/>
                </a:solidFill>
              </a:rPr>
              <a:t>&gt;</a:t>
            </a:r>
            <a:r>
              <a:rPr lang="zh-CN" altLang="en-US" sz="2600" b="1" dirty="0">
                <a:solidFill>
                  <a:srgbClr val="001F3E"/>
                </a:solidFill>
              </a:rPr>
              <a:t>。</a:t>
            </a:r>
            <a:endParaRPr lang="zh-CN" altLang="en-US" sz="2600" b="1" dirty="0">
              <a:solidFill>
                <a:srgbClr val="001F3E"/>
              </a:solidFill>
            </a:endParaRPr>
          </a:p>
          <a:p>
            <a:pPr marL="273050" indent="-273050" eaLnBrk="0" hangingPunct="0">
              <a:spcBef>
                <a:spcPct val="20000"/>
              </a:spcBef>
              <a:buSzPct val="100000"/>
              <a:buFont typeface="永中宋体" charset="-122"/>
              <a:buChar char="◆"/>
            </a:pPr>
            <a:r>
              <a:rPr lang="en-US" altLang="zh-CN" sz="2600" b="1" dirty="0">
                <a:solidFill>
                  <a:srgbClr val="001F3E"/>
                </a:solidFill>
              </a:rPr>
              <a:t>Combiner</a:t>
            </a:r>
            <a:endParaRPr lang="en-US" altLang="zh-CN" sz="2600" b="1" dirty="0">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dirty="0">
                <a:solidFill>
                  <a:srgbClr val="001F3E"/>
                </a:solidFill>
              </a:rPr>
              <a:t>	</a:t>
            </a:r>
            <a:r>
              <a:rPr lang="zh-CN" altLang="en-US" sz="2600" b="1" dirty="0">
                <a:solidFill>
                  <a:srgbClr val="001F3E"/>
                </a:solidFill>
              </a:rPr>
              <a:t>实现</a:t>
            </a:r>
            <a:r>
              <a:rPr lang="en-US" altLang="zh-CN" sz="2600" b="1" dirty="0">
                <a:solidFill>
                  <a:srgbClr val="001F3E"/>
                </a:solidFill>
              </a:rPr>
              <a:t>Reducer</a:t>
            </a:r>
            <a:r>
              <a:rPr lang="zh-CN" altLang="en-US" sz="2600" b="1" dirty="0">
                <a:solidFill>
                  <a:srgbClr val="001F3E"/>
                </a:solidFill>
              </a:rPr>
              <a:t>接口，对</a:t>
            </a:r>
            <a:r>
              <a:rPr lang="en-US" altLang="zh-CN" sz="2600" b="1" dirty="0">
                <a:solidFill>
                  <a:srgbClr val="001F3E"/>
                </a:solidFill>
              </a:rPr>
              <a:t>map()</a:t>
            </a:r>
            <a:r>
              <a:rPr lang="zh-CN" altLang="en-US" sz="2600" b="1" dirty="0">
                <a:solidFill>
                  <a:srgbClr val="001F3E"/>
                </a:solidFill>
              </a:rPr>
              <a:t>输出进行规约。</a:t>
            </a:r>
            <a:endParaRPr lang="zh-CN" altLang="en-US" sz="2600" b="1" dirty="0">
              <a:solidFill>
                <a:srgbClr val="001F3E"/>
              </a:solidFill>
            </a:endParaRPr>
          </a:p>
          <a:p>
            <a:pPr marL="273050" indent="-273050" eaLnBrk="0" hangingPunct="0">
              <a:spcBef>
                <a:spcPct val="20000"/>
              </a:spcBef>
              <a:buSzPct val="100000"/>
              <a:buFont typeface="永中宋体" charset="-122"/>
              <a:buChar char="◆"/>
            </a:pPr>
            <a:r>
              <a:rPr lang="en-US" altLang="zh-CN" sz="2600" b="1" dirty="0" err="1">
                <a:solidFill>
                  <a:srgbClr val="001F3E"/>
                </a:solidFill>
              </a:rPr>
              <a:t>Partitioner</a:t>
            </a:r>
            <a:endParaRPr lang="en-US" altLang="zh-CN" sz="2600" b="1" dirty="0">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dirty="0">
                <a:solidFill>
                  <a:srgbClr val="001F3E"/>
                </a:solidFill>
              </a:rPr>
              <a:t>	</a:t>
            </a:r>
            <a:r>
              <a:rPr lang="zh-CN" altLang="en-US" sz="2600" b="1" dirty="0">
                <a:solidFill>
                  <a:srgbClr val="001F3E"/>
                </a:solidFill>
              </a:rPr>
              <a:t>分发</a:t>
            </a:r>
            <a:r>
              <a:rPr lang="en-US" altLang="zh-CN" sz="2600" b="1" dirty="0">
                <a:solidFill>
                  <a:srgbClr val="001F3E"/>
                </a:solidFill>
              </a:rPr>
              <a:t>map()</a:t>
            </a:r>
            <a:r>
              <a:rPr lang="zh-CN" altLang="en-US" sz="2600" b="1" dirty="0">
                <a:solidFill>
                  <a:srgbClr val="001F3E"/>
                </a:solidFill>
              </a:rPr>
              <a:t>输出给不同的</a:t>
            </a:r>
            <a:r>
              <a:rPr lang="en-US" altLang="zh-CN" sz="2600" b="1" dirty="0">
                <a:solidFill>
                  <a:srgbClr val="001F3E"/>
                </a:solidFill>
              </a:rPr>
              <a:t>Reduce</a:t>
            </a:r>
            <a:r>
              <a:rPr lang="zh-CN" altLang="en-US" sz="2600" b="1" dirty="0">
                <a:solidFill>
                  <a:srgbClr val="001F3E"/>
                </a:solidFill>
              </a:rPr>
              <a:t>任务。</a:t>
            </a:r>
            <a:endParaRPr lang="zh-CN" altLang="en-US" sz="2600" b="1" dirty="0">
              <a:solidFill>
                <a:srgbClr val="001F3E"/>
              </a:solidFill>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Map</a:t>
            </a:r>
            <a:r>
              <a:rPr lang="zh-CN" altLang="en-US"/>
              <a:t>过程</a:t>
            </a:r>
            <a:endParaRPr lang="zh-CN" altLang="en-US"/>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pic>
        <p:nvPicPr>
          <p:cNvPr id="6" name="内容占位符 5"/>
          <p:cNvPicPr>
            <a:picLocks noChangeAspect="1"/>
          </p:cNvPicPr>
          <p:nvPr>
            <p:ph idx="1"/>
            <p:custDataLst>
              <p:tags r:id="rId1"/>
            </p:custDataLst>
          </p:nvPr>
        </p:nvPicPr>
        <p:blipFill>
          <a:blip r:embed="rId2"/>
          <a:srcRect l="378" t="15611" b="9362"/>
          <a:stretch>
            <a:fillRect/>
          </a:stretch>
        </p:blipFill>
        <p:spPr>
          <a:xfrm rot="10800000">
            <a:off x="467995" y="1412875"/>
            <a:ext cx="8208010" cy="4634865"/>
          </a:xfrm>
          <a:prstGeom prst="rect">
            <a:avLst/>
          </a:prstGeom>
        </p:spPr>
      </p:pic>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Shuffle</a:t>
            </a:r>
            <a:r>
              <a:rPr lang="zh-CN" altLang="en-US"/>
              <a:t>、</a:t>
            </a:r>
            <a:r>
              <a:rPr lang="en-US" altLang="zh-CN"/>
              <a:t>Reduce</a:t>
            </a:r>
            <a:r>
              <a:rPr lang="zh-CN" altLang="en-US"/>
              <a:t>过程</a:t>
            </a:r>
            <a:endParaRPr lang="zh-CN" altLang="en-US"/>
          </a:p>
        </p:txBody>
      </p:sp>
      <p:sp>
        <p:nvSpPr>
          <p:cNvPr id="4" name="页脚占位符 3"/>
          <p:cNvSpPr>
            <a:spLocks noGrp="1"/>
          </p:cNvSpPr>
          <p:nvPr>
            <p:ph type="ftr" sz="quarter" idx="10"/>
          </p:nvPr>
        </p:nvSpPr>
        <p:spPr/>
        <p:txBody>
          <a:bodyPr/>
          <a:p>
            <a:pPr>
              <a:defRPr/>
            </a:pPr>
            <a:r>
              <a:rPr lang="zh-CN" altLang="en-US"/>
              <a:t>云计算可靠性研究组</a:t>
            </a:r>
            <a:endParaRPr lang="zh-CN" altLang="en-US"/>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pic>
        <p:nvPicPr>
          <p:cNvPr id="6" name="内容占位符 5"/>
          <p:cNvPicPr>
            <a:picLocks noChangeAspect="1"/>
          </p:cNvPicPr>
          <p:nvPr>
            <p:ph idx="1"/>
          </p:nvPr>
        </p:nvPicPr>
        <p:blipFill>
          <a:blip r:embed="rId1"/>
          <a:srcRect t="3906" b="24191"/>
          <a:stretch>
            <a:fillRect/>
          </a:stretch>
        </p:blipFill>
        <p:spPr>
          <a:xfrm rot="10800000">
            <a:off x="395605" y="1340485"/>
            <a:ext cx="8353425" cy="450342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p:txBody>
          <a:bodyPr/>
          <a:p>
            <a:pPr marL="0" indent="0">
              <a:buNone/>
            </a:pPr>
            <a:r>
              <a:rPr lang="zh-CN" altLang="en-US" sz="2000">
                <a:latin typeface="Times New Roman" panose="02020603050405020304" charset="0"/>
              </a:rPr>
              <a:t>import java.io.IOException;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java.util.*;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org.apache.hadoop.conf.Configuration;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org.apache.hadoop.fs.Path;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org.apache.hadoop.io.IntWritable;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org.apache.hadoop.io.Text;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org.apache.hadoop.mapreduce.Job;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org.apache.hadoop.mapreduce.Mapper;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org.apache.hadoop.mapreduce.Reducer;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org.apache.hadoop.mapreduce.lib.input.FileInputFormat;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org.apache.hadoop.mapreduce.lib.output.FileOutputFormat; </a:t>
            </a:r>
            <a:endParaRPr lang="zh-CN" altLang="en-US" sz="2000">
              <a:latin typeface="Times New Roman" panose="02020603050405020304" charset="0"/>
            </a:endParaRPr>
          </a:p>
          <a:p>
            <a:pPr marL="0" indent="0">
              <a:buNone/>
            </a:pPr>
            <a:r>
              <a:rPr lang="zh-CN" altLang="en-US" sz="2000">
                <a:latin typeface="Times New Roman" panose="02020603050405020304" charset="0"/>
              </a:rPr>
              <a:t>import org.apache.hadoop.util.GenericOptionsParser; </a:t>
            </a:r>
            <a:endParaRPr lang="zh-CN" altLang="en-US" sz="2000">
              <a:latin typeface="Times New Roman" panose="02020603050405020304" charset="0"/>
            </a:endParaRPr>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86080" y="1124585"/>
            <a:ext cx="8390890" cy="5228590"/>
          </a:xfrm>
        </p:spPr>
        <p:txBody>
          <a:bodyPr/>
          <a:p>
            <a:pPr marL="0" indent="0">
              <a:buNone/>
            </a:pPr>
            <a:r>
              <a:rPr lang="zh-CN" altLang="en-US" sz="2000">
                <a:latin typeface="Times New Roman" panose="02020603050405020304" charset="0"/>
              </a:rPr>
              <a:t>public class STjoin { </a:t>
            </a:r>
            <a:endParaRPr lang="zh-CN" altLang="en-US" sz="2000">
              <a:latin typeface="Times New Roman" panose="02020603050405020304" charset="0"/>
            </a:endParaRPr>
          </a:p>
          <a:p>
            <a:pPr marL="0" indent="0">
              <a:buNone/>
            </a:pPr>
            <a:r>
              <a:rPr lang="zh-CN" altLang="en-US" sz="2000">
                <a:solidFill>
                  <a:srgbClr val="FF0000"/>
                </a:solidFill>
                <a:latin typeface="Times New Roman" panose="02020603050405020304" charset="0"/>
              </a:rPr>
              <a:t>public static int time = 0; </a:t>
            </a:r>
            <a:endParaRPr lang="zh-CN" altLang="en-US" sz="2000">
              <a:solidFill>
                <a:srgbClr val="FF0000"/>
              </a:solidFill>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a:p>
            <a:pPr marL="0" indent="0">
              <a:buNone/>
            </a:pPr>
            <a:r>
              <a:rPr lang="zh-CN" altLang="en-US" sz="2000">
                <a:latin typeface="Times New Roman" panose="02020603050405020304" charset="0"/>
              </a:rPr>
              <a:t>* map将输出分割child和parent，然后以</a:t>
            </a:r>
            <a:r>
              <a:rPr lang="en-US" altLang="zh-CN" sz="2000">
                <a:latin typeface="Times New Roman" panose="02020603050405020304" charset="0"/>
              </a:rPr>
              <a:t>child</a:t>
            </a:r>
            <a:r>
              <a:rPr lang="zh-CN" altLang="en-US" sz="2000">
                <a:latin typeface="Times New Roman" panose="02020603050405020304" charset="0"/>
              </a:rPr>
              <a:t>为</a:t>
            </a:r>
            <a:r>
              <a:rPr lang="en-US" altLang="zh-CN" sz="2000">
                <a:latin typeface="Times New Roman" panose="02020603050405020304" charset="0"/>
              </a:rPr>
              <a:t>key</a:t>
            </a:r>
            <a:r>
              <a:rPr lang="zh-CN" altLang="en-US" sz="2000">
                <a:latin typeface="Times New Roman" panose="02020603050405020304" charset="0"/>
              </a:rPr>
              <a:t>输出一次作为右表，</a:t>
            </a:r>
            <a:endParaRPr lang="zh-CN" altLang="en-US" sz="2000">
              <a:latin typeface="Times New Roman" panose="02020603050405020304" charset="0"/>
            </a:endParaRPr>
          </a:p>
          <a:p>
            <a:pPr marL="0" indent="0">
              <a:buNone/>
            </a:pPr>
            <a:r>
              <a:rPr lang="zh-CN" altLang="en-US" sz="2000">
                <a:latin typeface="Times New Roman" panose="02020603050405020304" charset="0"/>
              </a:rPr>
              <a:t>* 以</a:t>
            </a:r>
            <a:r>
              <a:rPr lang="en-US" altLang="zh-CN" sz="2000">
                <a:latin typeface="Times New Roman" panose="02020603050405020304" charset="0"/>
              </a:rPr>
              <a:t>parent</a:t>
            </a:r>
            <a:r>
              <a:rPr lang="zh-CN" altLang="en-US" sz="2000">
                <a:latin typeface="Times New Roman" panose="02020603050405020304" charset="0"/>
              </a:rPr>
              <a:t>为</a:t>
            </a:r>
            <a:r>
              <a:rPr lang="en-US" altLang="zh-CN" sz="2000">
                <a:latin typeface="Times New Roman" panose="02020603050405020304" charset="0"/>
              </a:rPr>
              <a:t>key</a:t>
            </a:r>
            <a:r>
              <a:rPr lang="zh-CN" altLang="en-US" sz="2000">
                <a:latin typeface="Times New Roman" panose="02020603050405020304" charset="0"/>
              </a:rPr>
              <a:t>输出一次作为左表，注意在输出的value中必须 加上左右</a:t>
            </a:r>
            <a:endParaRPr lang="zh-CN" altLang="en-US" sz="2000">
              <a:latin typeface="Times New Roman" panose="02020603050405020304" charset="0"/>
            </a:endParaRPr>
          </a:p>
          <a:p>
            <a:pPr marL="0" indent="0">
              <a:buNone/>
            </a:pPr>
            <a:r>
              <a:rPr lang="en-US" altLang="zh-CN" sz="2000">
                <a:latin typeface="Times New Roman" panose="02020603050405020304" charset="0"/>
              </a:rPr>
              <a:t>*</a:t>
            </a:r>
            <a:r>
              <a:rPr lang="zh-CN" altLang="en-US" sz="2000">
                <a:latin typeface="Times New Roman" panose="02020603050405020304" charset="0"/>
              </a:rPr>
              <a:t>表的区别标识。</a:t>
            </a:r>
            <a:endParaRPr lang="zh-CN" altLang="en-US" sz="2000">
              <a:latin typeface="Times New Roman" panose="02020603050405020304" charset="0"/>
            </a:endParaRPr>
          </a:p>
          <a:p>
            <a:pPr marL="0" indent="0">
              <a:buNone/>
            </a:pPr>
            <a:r>
              <a:rPr lang="zh-CN" altLang="en-US" sz="2000">
                <a:latin typeface="Times New Roman" panose="02020603050405020304" charset="0"/>
              </a:rPr>
              <a:t>*/ </a:t>
            </a:r>
            <a:endParaRPr lang="zh-CN" altLang="en-US" sz="2000">
              <a:latin typeface="Times New Roman" panose="02020603050405020304" charset="0"/>
            </a:endParaRPr>
          </a:p>
          <a:p>
            <a:pPr marL="0" indent="0">
              <a:buNone/>
            </a:pPr>
            <a:r>
              <a:rPr lang="zh-CN" altLang="en-US" sz="2000">
                <a:latin typeface="Times New Roman" panose="02020603050405020304" charset="0"/>
              </a:rPr>
              <a:t>public static class Map extends Mapper&lt;Object, Text, Text, Text&gt; { </a:t>
            </a:r>
            <a:endParaRPr lang="zh-CN" altLang="en-US" sz="2000">
              <a:latin typeface="Times New Roman" panose="02020603050405020304" charset="0"/>
            </a:endParaRPr>
          </a:p>
          <a:p>
            <a:pPr marL="0" indent="0">
              <a:buNone/>
            </a:pPr>
            <a:r>
              <a:rPr lang="zh-CN" altLang="en-US" sz="2000">
                <a:latin typeface="Times New Roman" panose="02020603050405020304" charset="0"/>
              </a:rPr>
              <a:t>    // 实现map函数</a:t>
            </a:r>
            <a:endParaRPr lang="zh-CN" altLang="en-US" sz="2000">
              <a:latin typeface="Times New Roman" panose="02020603050405020304" charset="0"/>
            </a:endParaRPr>
          </a:p>
          <a:p>
            <a:pPr marL="0" indent="0">
              <a:buNone/>
            </a:pPr>
            <a:r>
              <a:rPr lang="zh-CN" altLang="en-US" sz="2000">
                <a:latin typeface="Times New Roman" panose="02020603050405020304" charset="0"/>
              </a:rPr>
              <a:t>    public void map(Object key, Text value, Context context) </a:t>
            </a:r>
            <a:endParaRPr lang="zh-CN" altLang="en-US" sz="2000">
              <a:latin typeface="Times New Roman" panose="02020603050405020304" charset="0"/>
            </a:endParaRPr>
          </a:p>
          <a:p>
            <a:pPr marL="0" indent="0">
              <a:buNone/>
            </a:pPr>
            <a:r>
              <a:rPr lang="zh-CN" altLang="en-US" sz="2000">
                <a:latin typeface="Times New Roman" panose="02020603050405020304" charset="0"/>
              </a:rPr>
              <a:t>                throws IOException, InterruptedException { </a:t>
            </a:r>
            <a:endParaRPr lang="zh-CN" altLang="en-US" sz="2000">
              <a:latin typeface="Times New Roman" panose="02020603050405020304" charset="0"/>
            </a:endParaRPr>
          </a:p>
          <a:p>
            <a:pPr marL="0" indent="0">
              <a:buNone/>
            </a:pPr>
            <a:r>
              <a:rPr lang="zh-CN" altLang="en-US" sz="2000">
                <a:latin typeface="Times New Roman" panose="02020603050405020304" charset="0"/>
              </a:rPr>
              <a:t>       String childname = new String();// 孩子名称</a:t>
            </a:r>
            <a:endParaRPr lang="zh-CN" altLang="en-US" sz="2000">
              <a:latin typeface="Times New Roman" panose="02020603050405020304" charset="0"/>
            </a:endParaRPr>
          </a:p>
          <a:p>
            <a:pPr marL="0" indent="0">
              <a:buNone/>
            </a:pPr>
            <a:r>
              <a:rPr lang="zh-CN" altLang="en-US" sz="2000">
                <a:latin typeface="Times New Roman" panose="02020603050405020304" charset="0"/>
              </a:rPr>
              <a:t>       String parentname = new String();// 父母名称</a:t>
            </a:r>
            <a:endParaRPr lang="zh-CN" altLang="en-US" sz="2000">
              <a:latin typeface="Times New Roman" panose="02020603050405020304" charset="0"/>
            </a:endParaRPr>
          </a:p>
          <a:p>
            <a:pPr marL="0" indent="0">
              <a:buNone/>
            </a:pPr>
            <a:r>
              <a:rPr lang="zh-CN" altLang="en-US" sz="2000">
                <a:latin typeface="Times New Roman" panose="02020603050405020304" charset="0"/>
              </a:rPr>
              <a:t>       String relationtype = new String();// 左右表标识</a:t>
            </a:r>
            <a:endParaRPr lang="zh-CN" altLang="en-US" sz="2000">
              <a:latin typeface="Times New Roman" panose="02020603050405020304" charset="0"/>
            </a:endParaRPr>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86080" y="1125220"/>
            <a:ext cx="8433435" cy="5256530"/>
          </a:xfrm>
        </p:spPr>
        <p:txBody>
          <a:bodyPr/>
          <a:p>
            <a:pPr marL="0" indent="0">
              <a:lnSpc>
                <a:spcPct val="80000"/>
              </a:lnSpc>
              <a:buNone/>
            </a:pPr>
            <a:r>
              <a:rPr lang="en-US" altLang="zh-CN" sz="1800">
                <a:latin typeface="Times New Roman" panose="02020603050405020304" charset="0"/>
              </a:rPr>
              <a:t>       </a:t>
            </a:r>
            <a:r>
              <a:rPr lang="zh-CN" altLang="en-US" sz="1800">
                <a:latin typeface="Times New Roman" panose="02020603050405020304" charset="0"/>
              </a:rPr>
              <a:t>// 输入的一行预处理文本</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StringTokenizer itr=new StringTokenizer(value.toString());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String[] values=new String[2];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int i=0;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while(itr.hasMoreTokens()){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values[i]=itr.nextToken();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if (values[0].compareTo("child") != 0)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childname = values[0];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parentname = values[1];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 输出左表</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relationtype = "1";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context.write(new Text(values[1]), new Text(relationtype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childname + "+" + parentname));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 输出右表</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relationtype = "2";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context.write(new Text(values[0]), new Text(relationtype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childname + "+" + parentname)); }}}</a:t>
            </a:r>
            <a:endParaRPr lang="zh-CN" altLang="en-US" sz="1800">
              <a:latin typeface="Times New Roman" panose="02020603050405020304" charset="0"/>
            </a:endParaRPr>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86080" y="1125220"/>
            <a:ext cx="8433435" cy="5256530"/>
          </a:xfrm>
        </p:spPr>
        <p:txBody>
          <a:bodyPr/>
          <a:p>
            <a:pPr marL="0" indent="0">
              <a:lnSpc>
                <a:spcPct val="80000"/>
              </a:lnSpc>
              <a:buNone/>
            </a:pPr>
            <a:r>
              <a:rPr lang="zh-CN" altLang="en-US" sz="1800">
                <a:latin typeface="Times New Roman" panose="02020603050405020304" charset="0"/>
              </a:rPr>
              <a:t>public static class Reduce extends Reducer&lt;Text, Text, Text, Text&gt;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实现reduce函数</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public void reduce(Text key, Iterable&lt;Text&gt; values, Context context)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throws IOException, InterruptedException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 输出表头</a:t>
            </a:r>
            <a:endParaRPr lang="zh-CN" altLang="en-US" sz="1800">
              <a:latin typeface="Times New Roman" panose="02020603050405020304" charset="0"/>
            </a:endParaRPr>
          </a:p>
          <a:p>
            <a:pPr marL="0" indent="0">
              <a:lnSpc>
                <a:spcPct val="80000"/>
              </a:lnSpc>
              <a:buNone/>
            </a:pPr>
            <a:r>
              <a:rPr lang="zh-CN" altLang="en-US" sz="1800">
                <a:solidFill>
                  <a:srgbClr val="FF0000"/>
                </a:solidFill>
                <a:latin typeface="Times New Roman" panose="02020603050405020304" charset="0"/>
              </a:rPr>
              <a:t>       if (0 == time) { </a:t>
            </a:r>
            <a:endParaRPr lang="zh-CN" altLang="en-US" sz="1800">
              <a:solidFill>
                <a:srgbClr val="FF0000"/>
              </a:solidFill>
              <a:latin typeface="Times New Roman" panose="02020603050405020304" charset="0"/>
            </a:endParaRPr>
          </a:p>
          <a:p>
            <a:pPr marL="0" indent="0">
              <a:lnSpc>
                <a:spcPct val="80000"/>
              </a:lnSpc>
              <a:buNone/>
            </a:pPr>
            <a:r>
              <a:rPr lang="zh-CN" altLang="en-US" sz="1800">
                <a:solidFill>
                  <a:srgbClr val="FF0000"/>
                </a:solidFill>
                <a:latin typeface="Times New Roman" panose="02020603050405020304" charset="0"/>
              </a:rPr>
              <a:t>       context.write(new Text("grandchild"), new Text("grandparent")); </a:t>
            </a:r>
            <a:endParaRPr lang="zh-CN" altLang="en-US" sz="1800">
              <a:solidFill>
                <a:srgbClr val="FF0000"/>
              </a:solidFill>
              <a:latin typeface="Times New Roman" panose="02020603050405020304" charset="0"/>
            </a:endParaRPr>
          </a:p>
          <a:p>
            <a:pPr marL="0" indent="0">
              <a:lnSpc>
                <a:spcPct val="80000"/>
              </a:lnSpc>
              <a:buNone/>
            </a:pPr>
            <a:r>
              <a:rPr lang="zh-CN" altLang="en-US" sz="1800">
                <a:solidFill>
                  <a:srgbClr val="FF0000"/>
                </a:solidFill>
                <a:latin typeface="Times New Roman" panose="02020603050405020304" charset="0"/>
              </a:rPr>
              <a:t>       time++; </a:t>
            </a:r>
            <a:endParaRPr lang="zh-CN" altLang="en-US" sz="1800">
              <a:solidFill>
                <a:srgbClr val="FF0000"/>
              </a:solidFill>
              <a:latin typeface="Times New Roman" panose="02020603050405020304" charset="0"/>
            </a:endParaRPr>
          </a:p>
          <a:p>
            <a:pPr marL="0" indent="0">
              <a:lnSpc>
                <a:spcPct val="80000"/>
              </a:lnSpc>
              <a:buNone/>
            </a:pPr>
            <a:r>
              <a:rPr lang="zh-CN" altLang="en-US" sz="1800">
                <a:solidFill>
                  <a:srgbClr val="FF0000"/>
                </a:solidFill>
                <a:latin typeface="Times New Roman" panose="02020603050405020304" charset="0"/>
              </a:rPr>
              <a:t>       } </a:t>
            </a:r>
            <a:endParaRPr lang="zh-CN" altLang="en-US" sz="1800">
              <a:solidFill>
                <a:srgbClr val="FF0000"/>
              </a:solidFill>
              <a:latin typeface="Times New Roman" panose="02020603050405020304" charset="0"/>
            </a:endParaRPr>
          </a:p>
          <a:p>
            <a:pPr marL="0" indent="0">
              <a:lnSpc>
                <a:spcPct val="80000"/>
              </a:lnSpc>
              <a:buNone/>
            </a:pPr>
            <a:r>
              <a:rPr lang="zh-CN" altLang="en-US" sz="1800">
                <a:latin typeface="Times New Roman" panose="02020603050405020304" charset="0"/>
              </a:rPr>
              <a:t>       int grandchildnum = 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String[] grandchild = new String[10];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int grandparentnum = 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String[] grandparent = new String[10];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Iterator ite = values.iterator();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while (ite.hasNext()) {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String record = ite.next().toString();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int len = record.length();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int i = 2; </a:t>
            </a:r>
            <a:r>
              <a:rPr lang="en-US" altLang="zh-CN" sz="1800">
                <a:latin typeface="Times New Roman" panose="02020603050405020304" charset="0"/>
              </a:rPr>
              <a:t>  //child</a:t>
            </a:r>
            <a:r>
              <a:rPr lang="zh-CN" altLang="en-US" sz="1800">
                <a:latin typeface="Times New Roman" panose="02020603050405020304" charset="0"/>
              </a:rPr>
              <a:t>在</a:t>
            </a:r>
            <a:r>
              <a:rPr lang="en-US" altLang="zh-CN" sz="1800">
                <a:latin typeface="Times New Roman" panose="02020603050405020304" charset="0"/>
              </a:rPr>
              <a:t>record</a:t>
            </a:r>
            <a:r>
              <a:rPr lang="zh-CN" altLang="en-US" sz="1800">
                <a:latin typeface="Times New Roman" panose="02020603050405020304" charset="0"/>
              </a:rPr>
              <a:t>字符串中的起始</a:t>
            </a:r>
            <a:r>
              <a:rPr lang="zh-CN" altLang="en-US" sz="1800">
                <a:latin typeface="Times New Roman" panose="02020603050405020304" charset="0"/>
              </a:rPr>
              <a:t>位置</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if (0 == len) { continue;}</a:t>
            </a:r>
            <a:endParaRPr lang="zh-CN" altLang="en-US" sz="1800">
              <a:latin typeface="Times New Roman" panose="02020603050405020304" charset="0"/>
            </a:endParaRPr>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86080" y="1125220"/>
            <a:ext cx="8433435" cy="5256530"/>
          </a:xfrm>
        </p:spPr>
        <p:txBody>
          <a:bodyPr/>
          <a:p>
            <a:pPr marL="0" indent="0">
              <a:lnSpc>
                <a:spcPct val="80000"/>
              </a:lnSpc>
              <a:buNone/>
            </a:pPr>
            <a:r>
              <a:rPr lang="en-US" altLang="zh-CN" sz="2000">
                <a:latin typeface="Times New Roman" panose="02020603050405020304" charset="0"/>
              </a:rPr>
              <a:t>       </a:t>
            </a:r>
            <a:r>
              <a:rPr lang="zh-CN" altLang="en-US" sz="2000">
                <a:latin typeface="Times New Roman" panose="02020603050405020304" charset="0"/>
              </a:rPr>
              <a:t>// 取得左右表标识</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char relationtype = record.charAt(0);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定义孩子和父母变量</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String childname = new String();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String parentname = new String();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获取value-list中value的child</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while (record.charAt(i) != '+')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childname += record.charAt(i);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 = i + 1;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获取value-list中value的parent</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while (i &lt; len)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parentname += record.charAt(i);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a:t>
            </a:r>
            <a:endParaRPr lang="zh-CN" altLang="en-US" sz="2000">
              <a:latin typeface="Times New Roman" panose="02020603050405020304" charset="0"/>
            </a:endParaRPr>
          </a:p>
        </p:txBody>
      </p:sp>
      <p:sp>
        <p:nvSpPr>
          <p:cNvPr id="5" name="灯片编号占位符 4"/>
          <p:cNvSpPr>
            <a:spLocks noGrp="1"/>
          </p:cNvSpPr>
          <p:nvPr>
            <p:ph type="sldNum" sz="quarter" idx="11"/>
          </p:nvPr>
        </p:nvSpPr>
        <p:spPr/>
        <p:txBody>
          <a:bodyPr/>
          <a:p>
            <a:pPr>
              <a:defRPr/>
            </a:pPr>
            <a:fld id="{52475CCE-49F8-4E78-A7DE-F64C3930CBED}" type="slidenum">
              <a:rPr lang="en-US" altLang="zh-CN"/>
            </a:fld>
            <a:r>
              <a:rPr lang="en-US" altLang="zh-CN"/>
              <a:t>/35</a:t>
            </a:r>
            <a:endParaRPr lang="en-US" altLang="zh-CN"/>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262890" y="1059180"/>
            <a:ext cx="8782685" cy="5256530"/>
          </a:xfrm>
        </p:spPr>
        <p:txBody>
          <a:bodyPr/>
          <a:p>
            <a:pPr marL="0" indent="0">
              <a:lnSpc>
                <a:spcPct val="80000"/>
              </a:lnSpc>
              <a:buNone/>
            </a:pPr>
            <a:r>
              <a:rPr lang="en-US" altLang="zh-CN" sz="2000">
                <a:latin typeface="Times New Roman" panose="02020603050405020304" charset="0"/>
              </a:rPr>
              <a:t>       </a:t>
            </a:r>
            <a:r>
              <a:rPr lang="zh-CN" altLang="en-US" sz="2000">
                <a:latin typeface="Times New Roman" panose="02020603050405020304" charset="0"/>
              </a:rPr>
              <a:t>// 左表，取出child放入grandchildren</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if ('1' == relationtype)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grandchild[grandchildnum] = childname;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grandchildnum++;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右表，取出parent放入grandparent</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if ('2' == relationtype)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grandparent[grandparentnum] = parentname;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grandparentnum++;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grandchild和grandparent数组求笛卡尔儿积</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if (0 != grandchildnum &amp;&amp; 0 != grandparentnum)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for (int m = 0; m &lt; grandchildnum; m++)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for (int n = 0; n &lt; grandparentnum; n++) {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 输出结果</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context.write(new Text(grandchild[m]), new Text(grandparent[n])); </a:t>
            </a:r>
            <a:endParaRPr lang="zh-CN" altLang="en-US" sz="2000">
              <a:latin typeface="Times New Roman" panose="02020603050405020304" charset="0"/>
            </a:endParaRPr>
          </a:p>
          <a:p>
            <a:pPr marL="0" indent="0">
              <a:lnSpc>
                <a:spcPct val="80000"/>
              </a:lnSpc>
              <a:buNone/>
            </a:pPr>
            <a:r>
              <a:rPr lang="zh-CN" altLang="en-US" sz="2000">
                <a:latin typeface="Times New Roman" panose="02020603050405020304" charset="0"/>
              </a:rPr>
              <a:t>}}}}} </a:t>
            </a:r>
            <a:endParaRPr lang="zh-CN" altLang="en-US" sz="2000">
              <a:latin typeface="Times New Roman" panose="02020603050405020304" charset="0"/>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代码</a:t>
            </a:r>
            <a:endParaRPr lang="zh-CN" altLang="en-US"/>
          </a:p>
        </p:txBody>
      </p:sp>
      <p:sp>
        <p:nvSpPr>
          <p:cNvPr id="3" name="内容占位符 2"/>
          <p:cNvSpPr>
            <a:spLocks noGrp="1"/>
          </p:cNvSpPr>
          <p:nvPr>
            <p:ph idx="1"/>
          </p:nvPr>
        </p:nvSpPr>
        <p:spPr>
          <a:xfrm>
            <a:off x="355600" y="1052195"/>
            <a:ext cx="8433435" cy="5256530"/>
          </a:xfrm>
        </p:spPr>
        <p:txBody>
          <a:bodyPr/>
          <a:p>
            <a:pPr marL="0" indent="0">
              <a:lnSpc>
                <a:spcPct val="70000"/>
              </a:lnSpc>
              <a:buNone/>
            </a:pPr>
            <a:r>
              <a:rPr lang="zh-CN" altLang="en-US" sz="1800">
                <a:latin typeface="Times New Roman" panose="02020603050405020304" charset="0"/>
              </a:rPr>
              <a:t>public static void main(String[] args) throws Exception {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Configuration conf = new Configuration();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String[] otherArgs = new GenericOptionsParser(conf, </a:t>
            </a:r>
            <a:r>
              <a:rPr lang="en-US" altLang="zh-CN" sz="1800">
                <a:latin typeface="Times New Roman" panose="02020603050405020304" charset="0"/>
              </a:rPr>
              <a:t>a</a:t>
            </a:r>
            <a:r>
              <a:rPr lang="zh-CN" altLang="en-US" sz="1800">
                <a:latin typeface="Times New Roman" panose="02020603050405020304" charset="0"/>
              </a:rPr>
              <a:t>rgs).getRemainingArgs();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if (otherArgs.length != 2) {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System.err.println("Usage: Single Table Join &lt;in&gt; &lt;out&gt;");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System.exit(2);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 job = new Job(conf, "Single Table Join");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job.setJarByClass(STjoin.class);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 设置Map和Reduce处理类</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job.setMapperClass(Map.class);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job.setReducerClass(Reduce.class);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 设置输出类型</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job.setOutputKeyClass(Text.class);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job.setOutputValueClass(Text.class);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 设置输入和输出目录</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FileInputFormat.addInputPath(job, new Path(otherArgs[0]));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FileOutputFormat.setOutputPath(job, new Path(otherArgs[1]));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System.exit(job.waitForCompletion(true) ? 0 : 1);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 </a:t>
            </a:r>
            <a:endParaRPr lang="zh-CN" altLang="en-US" sz="1800">
              <a:latin typeface="Times New Roman" panose="02020603050405020304" charset="0"/>
            </a:endParaRPr>
          </a:p>
          <a:p>
            <a:pPr marL="0" indent="0">
              <a:lnSpc>
                <a:spcPct val="70000"/>
              </a:lnSpc>
              <a:buNone/>
            </a:pPr>
            <a:r>
              <a:rPr lang="zh-CN" altLang="en-US" sz="1800">
                <a:latin typeface="Times New Roman" panose="02020603050405020304" charset="0"/>
              </a:rPr>
              <a:t>} </a:t>
            </a:r>
            <a:endParaRPr lang="zh-CN" altLang="en-US" sz="1800">
              <a:latin typeface="Times New Roman" panose="02020603050405020304" charset="0"/>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实例</a:t>
            </a:r>
            <a:r>
              <a:rPr lang="en-US" altLang="zh-CN"/>
              <a:t>6</a:t>
            </a:r>
            <a:r>
              <a:rPr lang="zh-CN" altLang="en-US"/>
              <a:t>：多表关联（自然连接）</a:t>
            </a:r>
            <a:endParaRPr lang="zh-CN" altLang="en-US"/>
          </a:p>
        </p:txBody>
      </p:sp>
      <p:sp>
        <p:nvSpPr>
          <p:cNvPr id="3" name="内容占位符 2"/>
          <p:cNvSpPr>
            <a:spLocks noGrp="1"/>
          </p:cNvSpPr>
          <p:nvPr>
            <p:ph idx="1"/>
          </p:nvPr>
        </p:nvSpPr>
        <p:spPr>
          <a:xfrm>
            <a:off x="386080" y="1125220"/>
            <a:ext cx="4300220" cy="5256530"/>
          </a:xfrm>
        </p:spPr>
        <p:txBody>
          <a:bodyPr/>
          <a:p>
            <a:pPr marL="0" indent="0">
              <a:lnSpc>
                <a:spcPct val="80000"/>
              </a:lnSpc>
              <a:buNone/>
            </a:pPr>
            <a:r>
              <a:rPr lang="zh-CN" altLang="en-US" sz="1800">
                <a:latin typeface="Times New Roman" panose="02020603050405020304" charset="0"/>
              </a:rPr>
              <a:t>输入：</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factory表</a:t>
            </a:r>
            <a:endParaRPr lang="zh-CN" altLang="en-US" sz="1800">
              <a:latin typeface="Times New Roman" panose="02020603050405020304" charset="0"/>
            </a:endParaRPr>
          </a:p>
          <a:p>
            <a:pPr marL="0" indent="0">
              <a:lnSpc>
                <a:spcPct val="80000"/>
              </a:lnSpc>
              <a:buNone/>
            </a:pP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factoryname              　　　　address</a:t>
            </a:r>
            <a:r>
              <a:rPr lang="en-US" altLang="zh-CN" sz="1800">
                <a:latin typeface="Times New Roman" panose="02020603050405020304" charset="0"/>
              </a:rPr>
              <a:t>ID</a:t>
            </a:r>
            <a:r>
              <a:rPr lang="zh-CN" altLang="en-US" sz="1800">
                <a:latin typeface="Times New Roman" panose="02020603050405020304" charset="0"/>
              </a:rPr>
              <a:t>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Beijing Red Star                　　　　1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Shenzhen Thunder            　　　　3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Guangzhou Honda            　　　　2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Beijing Rising                   　　　　 1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Guangzhou Development Bank       2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Tencent                　　　　　　  　</a:t>
            </a:r>
            <a:r>
              <a:rPr lang="en-US" altLang="zh-CN" sz="1800">
                <a:latin typeface="Times New Roman" panose="02020603050405020304" charset="0"/>
              </a:rPr>
              <a:t>3</a:t>
            </a:r>
            <a:r>
              <a:rPr lang="zh-CN" altLang="en-US" sz="1800">
                <a:latin typeface="Times New Roman" panose="02020603050405020304" charset="0"/>
              </a:rPr>
              <a:t>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 Back of Beijing                　　　 　 1  </a:t>
            </a:r>
            <a:endParaRPr lang="zh-CN" altLang="en-US" sz="1800">
              <a:latin typeface="Times New Roman" panose="02020603050405020304" charset="0"/>
            </a:endParaRPr>
          </a:p>
          <a:p>
            <a:pPr marL="0" indent="0">
              <a:lnSpc>
                <a:spcPct val="80000"/>
              </a:lnSpc>
              <a:buNone/>
            </a:pP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address表</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addressID    addressname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1        　　　　Beijing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2        　　　　Guangzhou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3        　　　　Shenzhen  </a:t>
            </a:r>
            <a:endParaRPr lang="zh-CN" altLang="en-US" sz="1800">
              <a:latin typeface="Times New Roman" panose="02020603050405020304" charset="0"/>
            </a:endParaRPr>
          </a:p>
          <a:p>
            <a:pPr marL="0" indent="0">
              <a:lnSpc>
                <a:spcPct val="80000"/>
              </a:lnSpc>
              <a:buNone/>
            </a:pPr>
            <a:r>
              <a:rPr lang="zh-CN" altLang="en-US" sz="1800">
                <a:latin typeface="Times New Roman" panose="02020603050405020304" charset="0"/>
              </a:rPr>
              <a:t>4        　　　　Xian  </a:t>
            </a:r>
            <a:endParaRPr lang="zh-CN" altLang="en-US" sz="1800">
              <a:latin typeface="Times New Roman" panose="02020603050405020304" charset="0"/>
            </a:endParaRPr>
          </a:p>
          <a:p>
            <a:pPr marL="0" indent="0">
              <a:lnSpc>
                <a:spcPct val="60000"/>
              </a:lnSpc>
              <a:buNone/>
            </a:pPr>
            <a:endParaRPr lang="zh-CN" altLang="en-US" sz="1800">
              <a:latin typeface="Times New Roman" panose="02020603050405020304" charset="0"/>
            </a:endParaRPr>
          </a:p>
          <a:p>
            <a:pPr marL="0" indent="0">
              <a:lnSpc>
                <a:spcPct val="60000"/>
              </a:lnSpc>
              <a:buNone/>
            </a:pPr>
            <a:endParaRPr lang="zh-CN" altLang="en-US" sz="1800">
              <a:latin typeface="Times New Roman" panose="02020603050405020304" charset="0"/>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2"/>
          <p:cNvSpPr>
            <a:spLocks noGrp="1" noChangeArrowheads="1"/>
          </p:cNvSpPr>
          <p:nvPr>
            <p:ph type="title"/>
          </p:nvPr>
        </p:nvSpPr>
        <p:spPr>
          <a:xfrm>
            <a:off x="539750" y="188913"/>
            <a:ext cx="5327650" cy="896937"/>
          </a:xfrm>
        </p:spPr>
        <p:txBody>
          <a:bodyPr lIns="76200" tIns="38100" rIns="76200" bIns="38100"/>
          <a:lstStyle/>
          <a:p>
            <a:pPr>
              <a:defRPr/>
            </a:pPr>
            <a:r>
              <a:rPr lang="zh-CN" altLang="en-US" sz="3600" smtClean="0"/>
              <a:t>与输出相关的几个抽象类</a:t>
            </a:r>
            <a:endParaRPr lang="zh-CN" altLang="en-US" sz="3600" smtClean="0"/>
          </a:p>
        </p:txBody>
      </p:sp>
      <p:sp>
        <p:nvSpPr>
          <p:cNvPr id="46085"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spcBef>
                <a:spcPct val="20000"/>
              </a:spcBef>
              <a:buSzPct val="100000"/>
              <a:buFont typeface="永中宋体" charset="-122"/>
              <a:buChar char="◆"/>
            </a:pPr>
            <a:r>
              <a:rPr lang="en-US" altLang="zh-CN" sz="2600" b="1">
                <a:solidFill>
                  <a:srgbClr val="001F3E"/>
                </a:solidFill>
              </a:rPr>
              <a:t>OutputFormat</a:t>
            </a:r>
            <a:endParaRPr lang="en-US" altLang="zh-CN" sz="26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a:solidFill>
                  <a:srgbClr val="001F3E"/>
                </a:solidFill>
              </a:rPr>
              <a:t>	</a:t>
            </a:r>
            <a:r>
              <a:rPr lang="zh-CN" altLang="en-US" sz="2600" b="1">
                <a:solidFill>
                  <a:srgbClr val="001F3E"/>
                </a:solidFill>
              </a:rPr>
              <a:t>数据输出。</a:t>
            </a:r>
            <a:r>
              <a:rPr lang="en-US" altLang="zh-CN" sz="2600" b="1">
                <a:solidFill>
                  <a:srgbClr val="001F3E"/>
                </a:solidFill>
              </a:rPr>
              <a:t>FileOutputFormat</a:t>
            </a:r>
            <a:r>
              <a:rPr lang="zh-CN" altLang="en-US" sz="2600" b="1">
                <a:solidFill>
                  <a:srgbClr val="001F3E"/>
                </a:solidFill>
              </a:rPr>
              <a:t>输出到文件。</a:t>
            </a:r>
            <a:endParaRPr lang="zh-CN" altLang="en-US" sz="2600" b="1">
              <a:solidFill>
                <a:srgbClr val="001F3E"/>
              </a:solidFill>
            </a:endParaRPr>
          </a:p>
          <a:p>
            <a:pPr marL="273050" indent="-273050" eaLnBrk="0" hangingPunct="0">
              <a:spcBef>
                <a:spcPct val="20000"/>
              </a:spcBef>
              <a:buSzPct val="100000"/>
              <a:buFont typeface="永中宋体" charset="-122"/>
              <a:buChar char="◆"/>
            </a:pPr>
            <a:r>
              <a:rPr lang="en-US" altLang="zh-CN" sz="2600" b="1">
                <a:solidFill>
                  <a:srgbClr val="001F3E"/>
                </a:solidFill>
              </a:rPr>
              <a:t>RecordWriter</a:t>
            </a:r>
            <a:endParaRPr lang="en-US" altLang="zh-CN" sz="26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en-US" altLang="zh-CN" sz="2600" b="1">
                <a:solidFill>
                  <a:srgbClr val="001F3E"/>
                </a:solidFill>
              </a:rPr>
              <a:t>	</a:t>
            </a:r>
            <a:r>
              <a:rPr lang="zh-CN" altLang="en-US" sz="2600" b="1">
                <a:solidFill>
                  <a:srgbClr val="001F3E"/>
                </a:solidFill>
              </a:rPr>
              <a:t>输出一个记录到文件中。	</a:t>
            </a:r>
            <a:endParaRPr lang="zh-CN" altLang="en-US" sz="2600" b="1">
              <a:solidFill>
                <a:srgbClr val="001F3E"/>
              </a:solidFill>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实例</a:t>
            </a:r>
            <a:r>
              <a:rPr lang="en-US" altLang="zh-CN"/>
              <a:t>6</a:t>
            </a:r>
            <a:r>
              <a:rPr lang="zh-CN" altLang="en-US"/>
              <a:t>：多表关联（自然连接）</a:t>
            </a:r>
            <a:endParaRPr lang="zh-CN" altLang="en-US"/>
          </a:p>
        </p:txBody>
      </p:sp>
      <p:sp>
        <p:nvSpPr>
          <p:cNvPr id="5" name="内容占位符 2"/>
          <p:cNvSpPr>
            <a:spLocks noGrp="1"/>
          </p:cNvSpPr>
          <p:nvPr/>
        </p:nvSpPr>
        <p:spPr>
          <a:xfrm>
            <a:off x="949960" y="1347470"/>
            <a:ext cx="541147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00000"/>
              </a:lnSpc>
              <a:buNone/>
            </a:pPr>
            <a:r>
              <a:rPr lang="zh-CN" altLang="en-US" sz="1800">
                <a:latin typeface="Times New Roman" panose="02020603050405020304" charset="0"/>
              </a:rPr>
              <a:t>输出：</a:t>
            </a:r>
            <a:endParaRPr lang="zh-CN" altLang="en-US" sz="1800">
              <a:latin typeface="Times New Roman" panose="02020603050405020304" charset="0"/>
            </a:endParaRPr>
          </a:p>
          <a:p>
            <a:pPr marL="0" indent="0">
              <a:lnSpc>
                <a:spcPct val="100000"/>
              </a:lnSpc>
              <a:buNone/>
            </a:pPr>
            <a:r>
              <a:rPr lang="en-US" altLang="zh-CN" sz="1800">
                <a:latin typeface="Times New Roman" panose="02020603050405020304" charset="0"/>
              </a:rPr>
              <a:t>f</a:t>
            </a:r>
            <a:r>
              <a:rPr lang="zh-CN" altLang="en-US" sz="1800">
                <a:latin typeface="Times New Roman" panose="02020603050405020304" charset="0"/>
              </a:rPr>
              <a:t>actoryname                    　　　　addressname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Back of Beijing                    　　　　  Beijing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Beijing Red Star                    　　　　Beijing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Beijing Rising                    　　　　　Beijing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Guangzhou Development Bank           Guangzhou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Guangzhou Honda                　　　　Guangzhou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Shenzhen Thunder                　　　　Shenzhen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Tencent                    　　　　　　　  Shenzhen</a:t>
            </a:r>
            <a:endParaRPr lang="zh-CN" altLang="en-US" sz="1800">
              <a:latin typeface="Times New Roman" panose="02020603050405020304" charset="0"/>
            </a:endParaRPr>
          </a:p>
          <a:p>
            <a:pPr marL="0" indent="0">
              <a:lnSpc>
                <a:spcPct val="60000"/>
              </a:lnSpc>
              <a:buNone/>
            </a:pPr>
            <a:endParaRPr lang="zh-CN" altLang="en-US" sz="1800">
              <a:latin typeface="Times New Roman" panose="02020603050405020304" charset="0"/>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实例</a:t>
            </a:r>
            <a:r>
              <a:rPr lang="en-US" altLang="zh-CN"/>
              <a:t>6</a:t>
            </a:r>
            <a:r>
              <a:rPr lang="zh-CN" altLang="en-US"/>
              <a:t>：多表关联（自然连接）</a:t>
            </a:r>
            <a:endParaRPr lang="zh-CN" altLang="en-US"/>
          </a:p>
        </p:txBody>
      </p:sp>
      <p:sp>
        <p:nvSpPr>
          <p:cNvPr id="5" name="内容占位符 2"/>
          <p:cNvSpPr>
            <a:spLocks noGrp="1"/>
          </p:cNvSpPr>
          <p:nvPr/>
        </p:nvSpPr>
        <p:spPr>
          <a:xfrm>
            <a:off x="793750" y="1322705"/>
            <a:ext cx="726313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50000"/>
              </a:lnSpc>
              <a:buNone/>
            </a:pPr>
            <a:r>
              <a:rPr lang="zh-CN" altLang="en-US" sz="1800">
                <a:latin typeface="Times New Roman" panose="02020603050405020304" charset="0"/>
              </a:rPr>
              <a:t>思路：</a:t>
            </a:r>
            <a:endParaRPr lang="zh-CN" altLang="en-US" sz="1800">
              <a:latin typeface="Times New Roman" panose="02020603050405020304" charset="0"/>
            </a:endParaRPr>
          </a:p>
          <a:p>
            <a:pPr marL="0" indent="0">
              <a:lnSpc>
                <a:spcPct val="150000"/>
              </a:lnSpc>
              <a:buNone/>
            </a:pPr>
            <a:r>
              <a:rPr lang="zh-CN" altLang="en-US" sz="1800">
                <a:latin typeface="Times New Roman" panose="02020603050405020304" charset="0"/>
              </a:rPr>
              <a:t>        多表关联和单表关联相似，都类似于数据库中的自然连接。相比单表关联，多表关联的左右表和连接列更加清楚。所以可以采用和单表关联的相同的处理方式，map识别出输入的行属于哪个表之后，对其进行分割，将连接的列值保存在key中，另一列和左右表标识保存在value中，然后输出。reduce拿到连接结果之后，解析value内容，根据标志将左右表内容分开存放，然后求笛卡尔积，最后直接输出。本题中，将两个输入文件转换成两个表，1表是工厂--地址编号表，2表是地址编号--地址，现在要求输出工厂--地址表，只要两个表的地址编号一样即可，所以map函数以地址编号作为key。</a:t>
            </a:r>
            <a:endParaRPr lang="zh-CN" altLang="en-US" sz="1800">
              <a:latin typeface="Times New Roman" panose="02020603050405020304" charset="0"/>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map</a:t>
            </a:r>
            <a:endParaRPr lang="zh-CN" altLang="en-US"/>
          </a:p>
        </p:txBody>
      </p:sp>
      <p:sp>
        <p:nvSpPr>
          <p:cNvPr id="5" name="内容占位符 2"/>
          <p:cNvSpPr>
            <a:spLocks noGrp="1"/>
          </p:cNvSpPr>
          <p:nvPr/>
        </p:nvSpPr>
        <p:spPr>
          <a:xfrm>
            <a:off x="793750" y="1322705"/>
            <a:ext cx="726313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00000"/>
              </a:lnSpc>
              <a:buNone/>
            </a:pPr>
            <a:r>
              <a:rPr lang="zh-CN" altLang="en-US" sz="1800">
                <a:latin typeface="Times New Roman" panose="02020603050405020304" charset="0"/>
              </a:rPr>
              <a:t>public void map(Object key, Text value, Context context)</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throws IOException,InterruptedException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String line = value.toString();// 每行文件</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String relationtype = new String();// 左右表标识</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 输入文件首行，不处理</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if (line.contains("factoryname") == true || line.contains("address</a:t>
            </a:r>
            <a:r>
              <a:rPr lang="en-US" altLang="zh-CN" sz="1800">
                <a:latin typeface="Times New Roman" panose="02020603050405020304" charset="0"/>
              </a:rPr>
              <a:t>name</a:t>
            </a:r>
            <a:r>
              <a:rPr lang="zh-CN" altLang="en-US" sz="1800">
                <a:latin typeface="Times New Roman" panose="02020603050405020304" charset="0"/>
              </a:rPr>
              <a:t>")== true){</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return;</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 输入的一行预处理文本</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StringTokenizer itr = new StringTokenizer(line);</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String mapkey = new String();</a:t>
            </a:r>
            <a:endParaRPr lang="zh-CN" altLang="en-US" sz="1800">
              <a:latin typeface="Times New Roman" panose="02020603050405020304" charset="0"/>
            </a:endParaRPr>
          </a:p>
          <a:p>
            <a:pPr marL="0" indent="0">
              <a:lnSpc>
                <a:spcPct val="100000"/>
              </a:lnSpc>
              <a:buNone/>
            </a:pPr>
            <a:r>
              <a:rPr lang="zh-CN" altLang="en-US" sz="1800">
                <a:latin typeface="Times New Roman" panose="02020603050405020304" charset="0"/>
              </a:rPr>
              <a:t>            String mapvalue = new String();</a:t>
            </a:r>
            <a:endParaRPr lang="zh-CN" altLang="en-US" sz="1800">
              <a:latin typeface="Times New Roman" panose="02020603050405020304" charset="0"/>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map</a:t>
            </a:r>
            <a:endParaRPr lang="zh-CN" altLang="en-US"/>
          </a:p>
        </p:txBody>
      </p:sp>
      <p:sp>
        <p:nvSpPr>
          <p:cNvPr id="5" name="内容占位符 2"/>
          <p:cNvSpPr>
            <a:spLocks noGrp="1"/>
          </p:cNvSpPr>
          <p:nvPr/>
        </p:nvSpPr>
        <p:spPr>
          <a:xfrm>
            <a:off x="793750" y="1322705"/>
            <a:ext cx="726313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00000"/>
              </a:lnSpc>
              <a:buNone/>
            </a:pPr>
            <a:endParaRPr lang="zh-CN" altLang="en-US" sz="1800">
              <a:latin typeface="Times New Roman" panose="02020603050405020304" charset="0"/>
            </a:endParaRPr>
          </a:p>
        </p:txBody>
      </p:sp>
      <p:sp>
        <p:nvSpPr>
          <p:cNvPr id="3" name="文本框 2"/>
          <p:cNvSpPr txBox="1"/>
          <p:nvPr/>
        </p:nvSpPr>
        <p:spPr>
          <a:xfrm>
            <a:off x="386080" y="1027430"/>
            <a:ext cx="8884285" cy="5354320"/>
          </a:xfrm>
          <a:prstGeom prst="rect">
            <a:avLst/>
          </a:prstGeom>
          <a:noFill/>
        </p:spPr>
        <p:txBody>
          <a:bodyPr wrap="square" rtlCol="0">
            <a:spAutoFit/>
          </a:bodyPr>
          <a:p>
            <a:r>
              <a:rPr lang="zh-CN" altLang="en-US"/>
              <a:t>            int i = 0;</a:t>
            </a:r>
            <a:endParaRPr lang="zh-CN" altLang="en-US"/>
          </a:p>
          <a:p>
            <a:r>
              <a:rPr lang="zh-CN" altLang="en-US"/>
              <a:t>            while (itr.hasMoreTokens()) {</a:t>
            </a:r>
            <a:endParaRPr lang="zh-CN" altLang="en-US"/>
          </a:p>
          <a:p>
            <a:r>
              <a:rPr lang="zh-CN" altLang="en-US"/>
              <a:t>                // 读取一个单词</a:t>
            </a:r>
            <a:endParaRPr lang="zh-CN" altLang="en-US"/>
          </a:p>
          <a:p>
            <a:r>
              <a:rPr lang="zh-CN" altLang="en-US"/>
              <a:t>                String token = itr.nextToken();</a:t>
            </a:r>
            <a:endParaRPr lang="zh-CN" altLang="en-US"/>
          </a:p>
          <a:p>
            <a:r>
              <a:rPr lang="zh-CN" altLang="en-US"/>
              <a:t>                // 判断输出行所属表，并进行分割</a:t>
            </a:r>
            <a:endParaRPr lang="zh-CN" altLang="en-US"/>
          </a:p>
          <a:p>
            <a:r>
              <a:rPr lang="zh-CN" altLang="en-US"/>
              <a:t>                if (token.charAt(0) &gt;= '0' &amp;&amp;token.charAt(0) &lt;= '9') {</a:t>
            </a:r>
            <a:endParaRPr lang="zh-CN" altLang="en-US"/>
          </a:p>
          <a:p>
            <a:r>
              <a:rPr lang="zh-CN" altLang="en-US"/>
              <a:t>                    mapkey = token;</a:t>
            </a:r>
            <a:endParaRPr lang="zh-CN" altLang="en-US"/>
          </a:p>
          <a:p>
            <a:r>
              <a:rPr lang="zh-CN" altLang="en-US"/>
              <a:t>                   if (i &gt; 0) {</a:t>
            </a:r>
            <a:endParaRPr lang="zh-CN" altLang="en-US"/>
          </a:p>
          <a:p>
            <a:r>
              <a:rPr lang="zh-CN" altLang="en-US"/>
              <a:t>                        relationtype = "1";</a:t>
            </a:r>
            <a:endParaRPr lang="zh-CN" altLang="en-US"/>
          </a:p>
          <a:p>
            <a:r>
              <a:rPr lang="zh-CN" altLang="en-US"/>
              <a:t>                    } else {</a:t>
            </a:r>
            <a:endParaRPr lang="zh-CN" altLang="en-US"/>
          </a:p>
          <a:p>
            <a:r>
              <a:rPr lang="zh-CN" altLang="en-US"/>
              <a:t>                        relationtype = "2";</a:t>
            </a:r>
            <a:endParaRPr lang="zh-CN" altLang="en-US"/>
          </a:p>
          <a:p>
            <a:r>
              <a:rPr lang="zh-CN" altLang="en-US"/>
              <a:t>                    }</a:t>
            </a:r>
            <a:endParaRPr lang="zh-CN" altLang="en-US"/>
          </a:p>
          <a:p>
            <a:r>
              <a:rPr lang="zh-CN" altLang="en-US"/>
              <a:t>                    continue;</a:t>
            </a:r>
            <a:endParaRPr lang="zh-CN" altLang="en-US"/>
          </a:p>
          <a:p>
            <a:r>
              <a:rPr lang="zh-CN" altLang="en-US"/>
              <a:t>                }</a:t>
            </a:r>
            <a:endParaRPr lang="zh-CN" altLang="en-US"/>
          </a:p>
          <a:p>
            <a:r>
              <a:rPr lang="zh-CN" altLang="en-US"/>
              <a:t>                 // 存工厂名或地址</a:t>
            </a:r>
            <a:endParaRPr lang="zh-CN" altLang="en-US"/>
          </a:p>
          <a:p>
            <a:r>
              <a:rPr lang="zh-CN" altLang="en-US"/>
              <a:t>                mapvalue += token + " ";</a:t>
            </a:r>
            <a:endParaRPr lang="zh-CN" altLang="en-US"/>
          </a:p>
          <a:p>
            <a:r>
              <a:rPr lang="zh-CN" altLang="en-US"/>
              <a:t>                i++;</a:t>
            </a:r>
            <a:endParaRPr lang="zh-CN" altLang="en-US"/>
          </a:p>
          <a:p>
            <a:r>
              <a:rPr lang="zh-CN" altLang="en-US"/>
              <a:t>            }</a:t>
            </a:r>
            <a:endParaRPr lang="zh-CN" altLang="en-US"/>
          </a:p>
          <a:p>
            <a:r>
              <a:rPr lang="zh-CN" altLang="en-US"/>
              <a:t>            context.write(new Text(mapkey), new Text(relationtype + "+"+mapvalue)); </a:t>
            </a:r>
            <a:r>
              <a:rPr lang="en-US" altLang="zh-CN"/>
              <a:t>}}</a:t>
            </a:r>
            <a:endParaRPr lang="en-US" altLang="zh-CN"/>
          </a:p>
        </p:txBody>
      </p:sp>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reduce</a:t>
            </a:r>
            <a:endParaRPr lang="zh-CN" altLang="en-US"/>
          </a:p>
        </p:txBody>
      </p:sp>
      <p:sp>
        <p:nvSpPr>
          <p:cNvPr id="5" name="内容占位符 2"/>
          <p:cNvSpPr>
            <a:spLocks noGrp="1"/>
          </p:cNvSpPr>
          <p:nvPr/>
        </p:nvSpPr>
        <p:spPr>
          <a:xfrm>
            <a:off x="793750" y="1322705"/>
            <a:ext cx="726313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00000"/>
              </a:lnSpc>
              <a:buNone/>
            </a:pPr>
            <a:endParaRPr lang="zh-CN" altLang="en-US" sz="1800">
              <a:latin typeface="Times New Roman" panose="02020603050405020304" charset="0"/>
            </a:endParaRPr>
          </a:p>
        </p:txBody>
      </p:sp>
      <p:sp>
        <p:nvSpPr>
          <p:cNvPr id="3" name="文本框 2"/>
          <p:cNvSpPr txBox="1"/>
          <p:nvPr/>
        </p:nvSpPr>
        <p:spPr>
          <a:xfrm>
            <a:off x="386080" y="1027430"/>
            <a:ext cx="8884285" cy="5354320"/>
          </a:xfrm>
          <a:prstGeom prst="rect">
            <a:avLst/>
          </a:prstGeom>
          <a:noFill/>
        </p:spPr>
        <p:txBody>
          <a:bodyPr wrap="square" rtlCol="0">
            <a:spAutoFit/>
          </a:bodyPr>
          <a:p>
            <a:r>
              <a:rPr lang="zh-CN" altLang="en-US"/>
              <a:t> publicstaticclassReduce extendsReducer&lt;Text, Text, Text, Text&gt; {</a:t>
            </a:r>
            <a:endParaRPr lang="zh-CN" altLang="en-US"/>
          </a:p>
          <a:p>
            <a:r>
              <a:rPr lang="zh-CN" altLang="en-US"/>
              <a:t>        public void reduce(Text key, Iterable&lt;Text&gt;values, Context context)</a:t>
            </a:r>
            <a:endParaRPr lang="zh-CN" altLang="en-US"/>
          </a:p>
          <a:p>
            <a:r>
              <a:rPr lang="zh-CN" altLang="en-US"/>
              <a:t>                throws IOException, InterruptedException {</a:t>
            </a:r>
            <a:endParaRPr lang="zh-CN" altLang="en-US"/>
          </a:p>
          <a:p>
            <a:r>
              <a:rPr lang="zh-CN" altLang="en-US"/>
              <a:t>             // 输出表头</a:t>
            </a:r>
            <a:endParaRPr lang="zh-CN" altLang="en-US"/>
          </a:p>
          <a:p>
            <a:r>
              <a:rPr lang="zh-CN" altLang="en-US"/>
              <a:t>            if (0 == time) {</a:t>
            </a:r>
            <a:endParaRPr lang="zh-CN" altLang="en-US"/>
          </a:p>
          <a:p>
            <a:r>
              <a:rPr lang="zh-CN" altLang="en-US"/>
              <a:t>                context.write(new Text("factoryname"),newText("addressname"));</a:t>
            </a:r>
            <a:endParaRPr lang="zh-CN" altLang="en-US"/>
          </a:p>
          <a:p>
            <a:r>
              <a:rPr lang="zh-CN" altLang="en-US"/>
              <a:t>                time++;</a:t>
            </a:r>
            <a:endParaRPr lang="zh-CN" altLang="en-US"/>
          </a:p>
          <a:p>
            <a:r>
              <a:rPr lang="zh-CN" altLang="en-US"/>
              <a:t>            }</a:t>
            </a:r>
            <a:endParaRPr lang="zh-CN" altLang="en-US"/>
          </a:p>
          <a:p>
            <a:r>
              <a:rPr lang="zh-CN" altLang="en-US"/>
              <a:t>            int factorynum = 0;</a:t>
            </a:r>
            <a:endParaRPr lang="zh-CN" altLang="en-US"/>
          </a:p>
          <a:p>
            <a:r>
              <a:rPr lang="zh-CN" altLang="en-US"/>
              <a:t>            String[] factory = new String[10];</a:t>
            </a:r>
            <a:endParaRPr lang="zh-CN" altLang="en-US"/>
          </a:p>
          <a:p>
            <a:r>
              <a:rPr lang="zh-CN" altLang="en-US"/>
              <a:t>            int addressnum = 0;</a:t>
            </a:r>
            <a:endParaRPr lang="zh-CN" altLang="en-US"/>
          </a:p>
          <a:p>
            <a:r>
              <a:rPr lang="zh-CN" altLang="en-US"/>
              <a:t>            String[] address = new String[10];</a:t>
            </a:r>
            <a:endParaRPr lang="zh-CN" altLang="en-US"/>
          </a:p>
          <a:p>
            <a:r>
              <a:rPr lang="zh-CN" altLang="en-US"/>
              <a:t>            Iterator ite =values.iterator();</a:t>
            </a:r>
            <a:endParaRPr lang="zh-CN" altLang="en-US"/>
          </a:p>
          <a:p>
            <a:r>
              <a:rPr lang="zh-CN" altLang="en-US"/>
              <a:t>            while (ite.hasNext()) {</a:t>
            </a:r>
            <a:endParaRPr lang="zh-CN" altLang="en-US"/>
          </a:p>
          <a:p>
            <a:r>
              <a:rPr lang="zh-CN" altLang="en-US"/>
              <a:t>                String record =ite.next().toString();</a:t>
            </a:r>
            <a:endParaRPr lang="zh-CN" altLang="en-US"/>
          </a:p>
          <a:p>
            <a:r>
              <a:rPr lang="zh-CN" altLang="en-US"/>
              <a:t>                int len = record.length();</a:t>
            </a:r>
            <a:endParaRPr lang="zh-CN" altLang="en-US"/>
          </a:p>
          <a:p>
            <a:r>
              <a:rPr lang="zh-CN" altLang="en-US"/>
              <a:t>                int i = 2;</a:t>
            </a:r>
            <a:endParaRPr lang="zh-CN" altLang="en-US"/>
          </a:p>
          <a:p>
            <a:r>
              <a:rPr lang="zh-CN" altLang="en-US"/>
              <a:t>                if (0 == len) {</a:t>
            </a:r>
            <a:endParaRPr lang="zh-CN" altLang="en-US"/>
          </a:p>
          <a:p>
            <a:r>
              <a:rPr lang="zh-CN" altLang="en-US"/>
              <a:t>                    continue; }</a:t>
            </a:r>
            <a:endParaRPr lang="zh-CN" altLang="en-US"/>
          </a:p>
        </p:txBody>
      </p:sp>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reduce</a:t>
            </a:r>
            <a:endParaRPr lang="zh-CN" altLang="en-US"/>
          </a:p>
        </p:txBody>
      </p:sp>
      <p:sp>
        <p:nvSpPr>
          <p:cNvPr id="5" name="内容占位符 2"/>
          <p:cNvSpPr>
            <a:spLocks noGrp="1"/>
          </p:cNvSpPr>
          <p:nvPr/>
        </p:nvSpPr>
        <p:spPr>
          <a:xfrm>
            <a:off x="793750" y="1322705"/>
            <a:ext cx="7263130" cy="5256530"/>
          </a:xfrm>
          <a:prstGeom prst="rect">
            <a:avLst/>
          </a:prstGeom>
          <a:noFill/>
          <a:ln w="9525">
            <a:noFill/>
            <a:miter lim="800000"/>
          </a:ln>
        </p:spPr>
        <p:txBody>
          <a:bodyPr vert="horz" wrap="square" lIns="91440" tIns="45720" rIns="91440" bIns="45720" numCol="1" anchor="t" anchorCtr="0" compatLnSpc="1"/>
          <a:lstStyle>
            <a:lvl1pPr marL="447675" indent="-447675" algn="l" rtl="0" eaLnBrk="0" fontAlgn="base" hangingPunct="0">
              <a:spcBef>
                <a:spcPct val="20000"/>
              </a:spcBef>
              <a:spcAft>
                <a:spcPct val="0"/>
              </a:spcAft>
              <a:buClr>
                <a:srgbClr val="001F3E"/>
              </a:buClr>
              <a:buSzPct val="100000"/>
              <a:buFont typeface="Wingdings" panose="05000000000000000000" pitchFamily="2" charset="2"/>
              <a:buChar char="v"/>
              <a:defRPr sz="3200" b="1">
                <a:solidFill>
                  <a:srgbClr val="001F3E"/>
                </a:solidFill>
                <a:latin typeface="+mn-lt"/>
                <a:ea typeface="+mn-ea"/>
                <a:cs typeface="+mn-cs"/>
              </a:defRPr>
            </a:lvl1pPr>
            <a:lvl2pPr marL="914400" indent="-285750" algn="l" rtl="0" eaLnBrk="0" fontAlgn="base" hangingPunct="0">
              <a:spcBef>
                <a:spcPct val="20000"/>
              </a:spcBef>
              <a:spcAft>
                <a:spcPct val="0"/>
              </a:spcAft>
              <a:buClr>
                <a:schemeClr val="accent1"/>
              </a:buClr>
              <a:buSzPct val="100000"/>
              <a:buFont typeface="Wingdings" panose="05000000000000000000" pitchFamily="2" charset="2"/>
              <a:buChar char="§"/>
              <a:defRPr sz="2800" b="1">
                <a:solidFill>
                  <a:srgbClr val="001F3E"/>
                </a:solidFill>
                <a:latin typeface="+mn-lt"/>
                <a:ea typeface="+mn-ea"/>
              </a:defRPr>
            </a:lvl2pPr>
            <a:lvl3pPr marL="1320800" indent="-228600" algn="l" rtl="0" eaLnBrk="0" fontAlgn="base" hangingPunct="0">
              <a:spcBef>
                <a:spcPct val="20000"/>
              </a:spcBef>
              <a:spcAft>
                <a:spcPct val="0"/>
              </a:spcAft>
              <a:buClr>
                <a:srgbClr val="001F3E"/>
              </a:buClr>
              <a:buSzPct val="100000"/>
              <a:buChar char="•"/>
              <a:defRPr sz="2400" b="1">
                <a:solidFill>
                  <a:srgbClr val="001F3E"/>
                </a:solidFill>
                <a:latin typeface="+mn-lt"/>
                <a:ea typeface="+mn-ea"/>
              </a:defRPr>
            </a:lvl3pPr>
            <a:lvl4pPr marL="1730375" indent="-228600" algn="l" rtl="0" eaLnBrk="0" fontAlgn="base" hangingPunct="0">
              <a:spcBef>
                <a:spcPct val="20000"/>
              </a:spcBef>
              <a:spcAft>
                <a:spcPct val="0"/>
              </a:spcAft>
              <a:buSzPct val="100000"/>
              <a:buChar char="–"/>
              <a:defRPr sz="2000" b="1">
                <a:solidFill>
                  <a:srgbClr val="001F3E"/>
                </a:solidFill>
                <a:latin typeface="+mn-lt"/>
                <a:ea typeface="+mn-ea"/>
              </a:defRPr>
            </a:lvl4pPr>
            <a:lvl5pPr marL="2136775" indent="-228600" algn="l" rtl="0" eaLnBrk="0" fontAlgn="base" hangingPunct="0">
              <a:spcBef>
                <a:spcPct val="20000"/>
              </a:spcBef>
              <a:spcAft>
                <a:spcPct val="0"/>
              </a:spcAft>
              <a:buSzPct val="100000"/>
              <a:buChar char="»"/>
              <a:defRPr sz="2000" b="1">
                <a:solidFill>
                  <a:srgbClr val="001F3E"/>
                </a:solidFill>
                <a:latin typeface="+mn-lt"/>
                <a:ea typeface="+mn-ea"/>
              </a:defRPr>
            </a:lvl5pPr>
            <a:lvl6pPr marL="2593975" indent="-228600" algn="l" rtl="0" eaLnBrk="0" fontAlgn="base" hangingPunct="0">
              <a:spcBef>
                <a:spcPct val="20000"/>
              </a:spcBef>
              <a:spcAft>
                <a:spcPct val="0"/>
              </a:spcAft>
              <a:buSzPct val="100000"/>
              <a:buChar char="»"/>
              <a:defRPr sz="2000" b="1">
                <a:solidFill>
                  <a:srgbClr val="001F3E"/>
                </a:solidFill>
                <a:latin typeface="+mn-lt"/>
                <a:ea typeface="+mn-ea"/>
              </a:defRPr>
            </a:lvl6pPr>
            <a:lvl7pPr marL="3051175" indent="-228600" algn="l" rtl="0" eaLnBrk="0" fontAlgn="base" hangingPunct="0">
              <a:spcBef>
                <a:spcPct val="20000"/>
              </a:spcBef>
              <a:spcAft>
                <a:spcPct val="0"/>
              </a:spcAft>
              <a:buSzPct val="100000"/>
              <a:buChar char="»"/>
              <a:defRPr sz="2000" b="1">
                <a:solidFill>
                  <a:srgbClr val="001F3E"/>
                </a:solidFill>
                <a:latin typeface="+mn-lt"/>
                <a:ea typeface="+mn-ea"/>
              </a:defRPr>
            </a:lvl7pPr>
            <a:lvl8pPr marL="3508375" indent="-228600" algn="l" rtl="0" eaLnBrk="0" fontAlgn="base" hangingPunct="0">
              <a:spcBef>
                <a:spcPct val="20000"/>
              </a:spcBef>
              <a:spcAft>
                <a:spcPct val="0"/>
              </a:spcAft>
              <a:buSzPct val="100000"/>
              <a:buChar char="»"/>
              <a:defRPr sz="2000" b="1">
                <a:solidFill>
                  <a:srgbClr val="001F3E"/>
                </a:solidFill>
                <a:latin typeface="+mn-lt"/>
                <a:ea typeface="+mn-ea"/>
              </a:defRPr>
            </a:lvl8pPr>
            <a:lvl9pPr marL="3965575" indent="-228600" algn="l" rtl="0" eaLnBrk="0" fontAlgn="base" hangingPunct="0">
              <a:spcBef>
                <a:spcPct val="20000"/>
              </a:spcBef>
              <a:spcAft>
                <a:spcPct val="0"/>
              </a:spcAft>
              <a:buSzPct val="100000"/>
              <a:buChar char="»"/>
              <a:defRPr sz="2000" b="1">
                <a:solidFill>
                  <a:srgbClr val="001F3E"/>
                </a:solidFill>
                <a:latin typeface="+mn-lt"/>
                <a:ea typeface="+mn-ea"/>
              </a:defRPr>
            </a:lvl9pPr>
          </a:lstStyle>
          <a:p>
            <a:pPr marL="0" indent="0">
              <a:lnSpc>
                <a:spcPct val="100000"/>
              </a:lnSpc>
              <a:buNone/>
            </a:pPr>
            <a:endParaRPr lang="zh-CN" altLang="en-US" sz="1800">
              <a:latin typeface="Times New Roman" panose="02020603050405020304" charset="0"/>
            </a:endParaRPr>
          </a:p>
        </p:txBody>
      </p:sp>
      <p:sp>
        <p:nvSpPr>
          <p:cNvPr id="3" name="文本框 2"/>
          <p:cNvSpPr txBox="1"/>
          <p:nvPr/>
        </p:nvSpPr>
        <p:spPr>
          <a:xfrm>
            <a:off x="386080" y="1027430"/>
            <a:ext cx="8736330" cy="5354320"/>
          </a:xfrm>
          <a:prstGeom prst="rect">
            <a:avLst/>
          </a:prstGeom>
          <a:noFill/>
        </p:spPr>
        <p:txBody>
          <a:bodyPr wrap="square" rtlCol="0">
            <a:spAutoFit/>
          </a:bodyPr>
          <a:p>
            <a:r>
              <a:rPr lang="zh-CN" altLang="en-US"/>
              <a:t>                  // 取得左右表标识</a:t>
            </a:r>
            <a:endParaRPr lang="zh-CN" altLang="en-US"/>
          </a:p>
          <a:p>
            <a:r>
              <a:rPr lang="zh-CN" altLang="en-US"/>
              <a:t>                char relationtype = record.charAt(0);</a:t>
            </a:r>
            <a:endParaRPr lang="zh-CN" altLang="en-US"/>
          </a:p>
          <a:p>
            <a:r>
              <a:rPr lang="zh-CN" altLang="en-US"/>
              <a:t>                 // 左表</a:t>
            </a:r>
            <a:endParaRPr lang="zh-CN" altLang="en-US"/>
          </a:p>
          <a:p>
            <a:r>
              <a:rPr lang="zh-CN" altLang="en-US"/>
              <a:t>                if ('1' == relationtype) {</a:t>
            </a:r>
            <a:endParaRPr lang="zh-CN" altLang="en-US"/>
          </a:p>
          <a:p>
            <a:r>
              <a:rPr lang="zh-CN" altLang="en-US"/>
              <a:t>                    factory[factorynum] =record.substring(i);</a:t>
            </a:r>
            <a:endParaRPr lang="zh-CN" altLang="en-US"/>
          </a:p>
          <a:p>
            <a:r>
              <a:rPr lang="zh-CN" altLang="en-US"/>
              <a:t>                    factorynum++;</a:t>
            </a:r>
            <a:endParaRPr lang="zh-CN" altLang="en-US"/>
          </a:p>
          <a:p>
            <a:r>
              <a:rPr lang="zh-CN" altLang="en-US"/>
              <a:t>                }</a:t>
            </a:r>
            <a:endParaRPr lang="zh-CN" altLang="en-US"/>
          </a:p>
          <a:p>
            <a:r>
              <a:rPr lang="zh-CN" altLang="en-US"/>
              <a:t>                 // 右表</a:t>
            </a:r>
            <a:endParaRPr lang="zh-CN" altLang="en-US"/>
          </a:p>
          <a:p>
            <a:r>
              <a:rPr lang="zh-CN" altLang="en-US"/>
              <a:t>                if ('2' == relationtype) {</a:t>
            </a:r>
            <a:endParaRPr lang="zh-CN" altLang="en-US"/>
          </a:p>
          <a:p>
            <a:r>
              <a:rPr lang="zh-CN" altLang="en-US"/>
              <a:t>                    address[addressnum] =record.substring(i);</a:t>
            </a:r>
            <a:endParaRPr lang="zh-CN" altLang="en-US"/>
          </a:p>
          <a:p>
            <a:r>
              <a:rPr lang="zh-CN" altLang="en-US"/>
              <a:t>                    addressnum++;</a:t>
            </a:r>
            <a:endParaRPr lang="zh-CN" altLang="en-US"/>
          </a:p>
          <a:p>
            <a:r>
              <a:rPr lang="zh-CN" altLang="en-US"/>
              <a:t>                }</a:t>
            </a:r>
            <a:endParaRPr lang="zh-CN" altLang="en-US"/>
          </a:p>
          <a:p>
            <a:r>
              <a:rPr lang="zh-CN" altLang="en-US"/>
              <a:t>            }</a:t>
            </a:r>
            <a:endParaRPr lang="zh-CN" altLang="en-US"/>
          </a:p>
          <a:p>
            <a:r>
              <a:rPr lang="zh-CN" altLang="en-US"/>
              <a:t>             // 求笛卡尔积</a:t>
            </a:r>
            <a:endParaRPr lang="zh-CN" altLang="en-US"/>
          </a:p>
          <a:p>
            <a:r>
              <a:rPr lang="zh-CN" altLang="en-US"/>
              <a:t>            if (0 != factorynum &amp;&amp; 0 != addressnum){</a:t>
            </a:r>
            <a:endParaRPr lang="zh-CN" altLang="en-US"/>
          </a:p>
          <a:p>
            <a:r>
              <a:rPr lang="zh-CN" altLang="en-US"/>
              <a:t>                for (int m = 0; m &lt; factorynum; m++) {</a:t>
            </a:r>
            <a:endParaRPr lang="zh-CN" altLang="en-US"/>
          </a:p>
          <a:p>
            <a:r>
              <a:rPr lang="zh-CN" altLang="en-US"/>
              <a:t>                    for (int n = 0; n &lt; addressnum; n++) {</a:t>
            </a:r>
            <a:endParaRPr lang="zh-CN" altLang="en-US"/>
          </a:p>
          <a:p>
            <a:r>
              <a:rPr lang="zh-CN" altLang="en-US"/>
              <a:t>                        // 输出结果</a:t>
            </a:r>
            <a:endParaRPr lang="zh-CN" altLang="en-US"/>
          </a:p>
          <a:p>
            <a:r>
              <a:rPr lang="zh-CN" altLang="en-US"/>
              <a:t>                        context.write(new Text(factory[m]),new Text(address[n]));}}}}}}</a:t>
            </a:r>
            <a:endParaRPr lang="zh-CN" altLang="en-US"/>
          </a:p>
        </p:txBody>
      </p:sp>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内容占位符 2"/>
          <p:cNvSpPr>
            <a:spLocks noGrp="1"/>
          </p:cNvSpPr>
          <p:nvPr>
            <p:ph sz="quarter" idx="1"/>
          </p:nvPr>
        </p:nvSpPr>
        <p:spPr>
          <a:xfrm>
            <a:off x="419100" y="1095693"/>
            <a:ext cx="8305800" cy="5451475"/>
          </a:xfrm>
        </p:spPr>
        <p:txBody>
          <a:bodyPr wrap="square" anchor="t"/>
          <a:p>
            <a:pPr>
              <a:lnSpc>
                <a:spcPct val="110000"/>
              </a:lnSpc>
              <a:buNone/>
            </a:pPr>
            <a:r>
              <a:rPr lang="zh-CN" altLang="en-US" sz="2400" b="1" dirty="0">
                <a:solidFill>
                  <a:srgbClr val="002060"/>
                </a:solidFill>
                <a:latin typeface="宋体" panose="02010600030101010101" pitchFamily="2" charset="-122"/>
                <a:ea typeface="宋体" panose="02010600030101010101" pitchFamily="2" charset="-122"/>
              </a:rPr>
              <a:t>文档倒排算法简介</a:t>
            </a:r>
            <a:endParaRPr lang="zh-CN" altLang="en-US" sz="2400" b="1" dirty="0">
              <a:solidFill>
                <a:srgbClr val="002060"/>
              </a:solidFill>
              <a:latin typeface="宋体" panose="02010600030101010101" pitchFamily="2" charset="-122"/>
              <a:ea typeface="宋体" panose="02010600030101010101" pitchFamily="2" charset="-122"/>
            </a:endParaRPr>
          </a:p>
          <a:p>
            <a:pPr lvl="1">
              <a:lnSpc>
                <a:spcPct val="110000"/>
              </a:lnSpc>
              <a:buNone/>
            </a:pPr>
            <a:r>
              <a:rPr lang="en-US" altLang="zh-CN" sz="2400" dirty="0">
                <a:latin typeface="宋体" panose="02010600030101010101" pitchFamily="2" charset="-122"/>
                <a:ea typeface="宋体" panose="02010600030101010101" pitchFamily="2" charset="-122"/>
              </a:rPr>
              <a:t>Inverted Index(</a:t>
            </a:r>
            <a:r>
              <a:rPr lang="zh-CN" altLang="en-US" sz="2400" dirty="0">
                <a:latin typeface="宋体" panose="02010600030101010101" pitchFamily="2" charset="-122"/>
                <a:ea typeface="宋体" panose="02010600030101010101" pitchFamily="2" charset="-122"/>
              </a:rPr>
              <a:t>倒排索引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是目前几乎所有支持全文检索的搜索引擎都要依赖的一个数据结构。基于索引结构，给出一个词</a:t>
            </a:r>
            <a:r>
              <a:rPr lang="en-US" altLang="zh-CN" sz="2400"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term</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，能取得含有这个</a:t>
            </a:r>
            <a:r>
              <a:rPr lang="en-US" altLang="zh-CN" sz="2400" dirty="0">
                <a:latin typeface="宋体" panose="02010600030101010101" pitchFamily="2" charset="-122"/>
                <a:ea typeface="宋体" panose="02010600030101010101" pitchFamily="2" charset="-122"/>
              </a:rPr>
              <a:t>term</a:t>
            </a:r>
            <a:r>
              <a:rPr lang="zh-CN" altLang="en-US" sz="2400" dirty="0">
                <a:latin typeface="宋体" panose="02010600030101010101" pitchFamily="2" charset="-122"/>
                <a:ea typeface="宋体" panose="02010600030101010101" pitchFamily="2" charset="-122"/>
              </a:rPr>
              <a:t>的文档列表</a:t>
            </a:r>
            <a:r>
              <a:rPr lang="en-US" altLang="zh-CN" sz="2400" dirty="0">
                <a:latin typeface="宋体" panose="02010600030101010101" pitchFamily="2" charset="-122"/>
                <a:ea typeface="宋体" panose="02010600030101010101" pitchFamily="2" charset="-122"/>
              </a:rPr>
              <a:t>(the list of </a:t>
            </a:r>
            <a:r>
              <a:rPr lang="en-US" altLang="zh-CN" sz="2400" b="1" dirty="0">
                <a:latin typeface="宋体" panose="02010600030101010101" pitchFamily="2" charset="-122"/>
                <a:ea typeface="宋体" panose="02010600030101010101" pitchFamily="2" charset="-122"/>
              </a:rPr>
              <a:t>documents</a:t>
            </a:r>
            <a:r>
              <a:rPr lang="en-US" altLang="zh-CN"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pPr lvl="1">
              <a:lnSpc>
                <a:spcPct val="110000"/>
              </a:lnSpc>
              <a:buNone/>
            </a:pPr>
            <a:r>
              <a:rPr lang="en-US" altLang="zh-CN" sz="2400" dirty="0">
                <a:latin typeface="宋体" panose="02010600030101010101" pitchFamily="2" charset="-122"/>
                <a:ea typeface="宋体" panose="02010600030101010101" pitchFamily="2" charset="-122"/>
              </a:rPr>
              <a:t>Web Search</a:t>
            </a:r>
            <a:r>
              <a:rPr lang="zh-CN" altLang="en-US" sz="2400" dirty="0">
                <a:latin typeface="宋体" panose="02010600030101010101" pitchFamily="2" charset="-122"/>
                <a:ea typeface="宋体" panose="02010600030101010101" pitchFamily="2" charset="-122"/>
              </a:rPr>
              <a:t>中的问题主要分为三部分：</a:t>
            </a:r>
            <a:endParaRPr lang="en-US" altLang="zh-CN" sz="2400" dirty="0">
              <a:latin typeface="宋体" panose="02010600030101010101" pitchFamily="2" charset="-122"/>
              <a:ea typeface="宋体" panose="02010600030101010101" pitchFamily="2" charset="-122"/>
            </a:endParaRPr>
          </a:p>
          <a:p>
            <a:pPr lvl="2">
              <a:lnSpc>
                <a:spcPct val="110000"/>
              </a:lnSpc>
              <a:buNone/>
            </a:pPr>
            <a:r>
              <a:rPr lang="en-US" altLang="zh-CN" sz="2400" dirty="0">
                <a:latin typeface="宋体" panose="02010600030101010101" pitchFamily="2" charset="-122"/>
                <a:ea typeface="宋体" panose="02010600030101010101" pitchFamily="2" charset="-122"/>
              </a:rPr>
              <a:t>crawling(gathering web content)</a:t>
            </a:r>
            <a:endParaRPr lang="en-US" altLang="zh-CN" sz="2400" dirty="0">
              <a:latin typeface="宋体" panose="02010600030101010101" pitchFamily="2" charset="-122"/>
              <a:ea typeface="宋体" panose="02010600030101010101" pitchFamily="2" charset="-122"/>
            </a:endParaRPr>
          </a:p>
          <a:p>
            <a:pPr lvl="2">
              <a:lnSpc>
                <a:spcPct val="110000"/>
              </a:lnSpc>
              <a:buNone/>
            </a:pPr>
            <a:r>
              <a:rPr lang="en-US" altLang="zh-CN" sz="2400" dirty="0">
                <a:latin typeface="宋体" panose="02010600030101010101" pitchFamily="2" charset="-122"/>
                <a:ea typeface="宋体" panose="02010600030101010101" pitchFamily="2" charset="-122"/>
              </a:rPr>
              <a:t>indexing(construction of the inverted index)</a:t>
            </a:r>
            <a:endParaRPr lang="en-US" altLang="zh-CN" sz="2400" dirty="0">
              <a:latin typeface="宋体" panose="02010600030101010101" pitchFamily="2" charset="-122"/>
              <a:ea typeface="宋体" panose="02010600030101010101" pitchFamily="2" charset="-122"/>
            </a:endParaRPr>
          </a:p>
          <a:p>
            <a:pPr lvl="2">
              <a:lnSpc>
                <a:spcPct val="110000"/>
              </a:lnSpc>
              <a:buNone/>
            </a:pPr>
            <a:r>
              <a:rPr lang="en-US" altLang="zh-CN" sz="2400" dirty="0">
                <a:latin typeface="宋体" panose="02010600030101010101" pitchFamily="2" charset="-122"/>
                <a:ea typeface="宋体" panose="02010600030101010101" pitchFamily="2" charset="-122"/>
              </a:rPr>
              <a:t>retrieval(ranking documents given a query)</a:t>
            </a:r>
            <a:endParaRPr lang="en-US" altLang="zh-CN" sz="2400" dirty="0">
              <a:latin typeface="宋体" panose="02010600030101010101" pitchFamily="2" charset="-122"/>
              <a:ea typeface="宋体" panose="02010600030101010101" pitchFamily="2" charset="-122"/>
            </a:endParaRPr>
          </a:p>
          <a:p>
            <a:pPr lvl="1">
              <a:lnSpc>
                <a:spcPct val="110000"/>
              </a:lnSpc>
              <a:buNone/>
            </a:pPr>
            <a:r>
              <a:rPr lang="en-US" altLang="zh-CN" sz="2400" dirty="0">
                <a:latin typeface="宋体" panose="02010600030101010101" pitchFamily="2" charset="-122"/>
                <a:ea typeface="宋体" panose="02010600030101010101" pitchFamily="2" charset="-122"/>
              </a:rPr>
              <a:t>crawling</a:t>
            </a:r>
            <a:r>
              <a:rPr lang="zh-CN" altLang="en-US" sz="2400" dirty="0">
                <a:latin typeface="宋体" panose="02010600030101010101" pitchFamily="2" charset="-122"/>
                <a:ea typeface="宋体" panose="02010600030101010101" pitchFamily="2" charset="-122"/>
              </a:rPr>
              <a:t>和</a:t>
            </a:r>
            <a:r>
              <a:rPr lang="en-US" altLang="zh-CN" sz="2400" dirty="0">
                <a:latin typeface="宋体" panose="02010600030101010101" pitchFamily="2" charset="-122"/>
                <a:ea typeface="宋体" panose="02010600030101010101" pitchFamily="2" charset="-122"/>
              </a:rPr>
              <a:t>indexing</a:t>
            </a:r>
            <a:r>
              <a:rPr lang="zh-CN" altLang="en-US" sz="2400" dirty="0">
                <a:latin typeface="宋体" panose="02010600030101010101" pitchFamily="2" charset="-122"/>
                <a:ea typeface="宋体" panose="02010600030101010101" pitchFamily="2" charset="-122"/>
              </a:rPr>
              <a:t>都是离线的，</a:t>
            </a:r>
            <a:r>
              <a:rPr lang="en-US" altLang="zh-CN" sz="2400" dirty="0">
                <a:latin typeface="宋体" panose="02010600030101010101" pitchFamily="2" charset="-122"/>
                <a:ea typeface="宋体" panose="02010600030101010101" pitchFamily="2" charset="-122"/>
              </a:rPr>
              <a:t>retrieval</a:t>
            </a:r>
            <a:r>
              <a:rPr lang="zh-CN" altLang="en-US" sz="2400" dirty="0">
                <a:latin typeface="宋体" panose="02010600030101010101" pitchFamily="2" charset="-122"/>
                <a:ea typeface="宋体" panose="02010600030101010101" pitchFamily="2" charset="-122"/>
              </a:rPr>
              <a:t>是在线、实时的</a:t>
            </a:r>
            <a:endParaRPr lang="zh-CN" altLang="en-US" sz="2400" dirty="0">
              <a:latin typeface="宋体" panose="02010600030101010101" pitchFamily="2" charset="-122"/>
              <a:ea typeface="宋体" panose="02010600030101010101" pitchFamily="2" charset="-122"/>
            </a:endParaRPr>
          </a:p>
        </p:txBody>
      </p:sp>
      <p:sp>
        <p:nvSpPr>
          <p:cNvPr id="6" name="Title 1"/>
          <p:cNvSpPr txBox="1"/>
          <p:nvPr/>
        </p:nvSpPr>
        <p:spPr>
          <a:xfrm>
            <a:off x="439435" y="3770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R="0" defTabSz="914400" fontAlgn="auto">
              <a:spcAft>
                <a:spcPts val="0"/>
              </a:spcAft>
              <a:buClrTx/>
              <a:buSzTx/>
              <a:buFontTx/>
              <a:buNone/>
              <a:defRPr/>
            </a:pPr>
            <a:r>
              <a:rPr kumimoji="0" lang="zh-CN" altLang="en-US" sz="3200" b="1" kern="1200" cap="none" spc="50" normalizeH="0" baseline="0" noProof="0" dirty="0" smtClean="0">
                <a:solidFill>
                  <a:srgbClr val="002060"/>
                </a:solidFill>
                <a:effectLst>
                  <a:outerShdw blurRad="76200" dist="50800" dir="5400000" algn="tl" rotWithShape="0">
                    <a:srgbClr val="000000">
                      <a:alpha val="65000"/>
                    </a:srgbClr>
                  </a:outerShdw>
                </a:effectLst>
                <a:latin typeface="黑体" panose="02010609060101010101" pitchFamily="2" charset="-122"/>
                <a:ea typeface="黑体" panose="02010609060101010101" pitchFamily="2" charset="-122"/>
                <a:cs typeface="+mj-cs"/>
              </a:rPr>
              <a:t>实例</a:t>
            </a:r>
            <a:r>
              <a:rPr kumimoji="0" lang="en-US" altLang="zh-CN" sz="3200" b="1" kern="1200" cap="none" spc="50" normalizeH="0" baseline="0" noProof="0" dirty="0" smtClean="0">
                <a:solidFill>
                  <a:srgbClr val="002060"/>
                </a:solidFill>
                <a:effectLst>
                  <a:outerShdw blurRad="76200" dist="50800" dir="5400000" algn="tl" rotWithShape="0">
                    <a:srgbClr val="000000">
                      <a:alpha val="65000"/>
                    </a:srgbClr>
                  </a:outerShdw>
                </a:effectLst>
                <a:latin typeface="黑体" panose="02010609060101010101" pitchFamily="2" charset="-122"/>
                <a:ea typeface="黑体" panose="02010609060101010101" pitchFamily="2" charset="-122"/>
                <a:cs typeface="+mj-cs"/>
              </a:rPr>
              <a:t>7 </a:t>
            </a:r>
            <a:r>
              <a:rPr kumimoji="0" lang="zh-CN" altLang="en-US" sz="3200" b="1" kern="1200" cap="none" spc="50" normalizeH="0" baseline="0" noProof="0" dirty="0" smtClean="0">
                <a:solidFill>
                  <a:srgbClr val="002060"/>
                </a:solidFill>
                <a:effectLst>
                  <a:outerShdw blurRad="76200" dist="50800" dir="5400000" algn="tl" rotWithShape="0">
                    <a:srgbClr val="000000">
                      <a:alpha val="65000"/>
                    </a:srgbClr>
                  </a:outerShdw>
                </a:effectLst>
                <a:latin typeface="黑体" panose="02010609060101010101" pitchFamily="2" charset="-122"/>
                <a:ea typeface="黑体" panose="02010609060101010101" pitchFamily="2" charset="-122"/>
                <a:cs typeface="+mj-cs"/>
              </a:rPr>
              <a:t>文档倒排索引算法</a:t>
            </a:r>
            <a:endParaRPr kumimoji="0" lang="zh-CN" altLang="en-US" sz="3200" b="1" kern="1200" cap="none" spc="50" normalizeH="0" baseline="0" noProof="0" dirty="0" smtClean="0">
              <a:solidFill>
                <a:srgbClr val="002060"/>
              </a:solidFill>
              <a:effectLst>
                <a:outerShdw blurRad="76200" dist="50800" dir="5400000" algn="tl" rotWithShape="0">
                  <a:srgbClr val="000000">
                    <a:alpha val="65000"/>
                  </a:srgbClr>
                </a:outerShdw>
              </a:effectLst>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内容占位符 2"/>
          <p:cNvSpPr>
            <a:spLocks noGrp="1"/>
          </p:cNvSpPr>
          <p:nvPr>
            <p:ph sz="quarter" idx="1"/>
          </p:nvPr>
        </p:nvSpPr>
        <p:spPr>
          <a:xfrm>
            <a:off x="254000" y="454343"/>
            <a:ext cx="8305800" cy="5451475"/>
          </a:xfrm>
        </p:spPr>
        <p:txBody>
          <a:bodyPr wrap="square" anchor="t"/>
          <a:p>
            <a:pPr>
              <a:buNone/>
            </a:pPr>
            <a:r>
              <a:rPr lang="zh-CN" altLang="en-US" b="1" dirty="0">
                <a:solidFill>
                  <a:srgbClr val="002060"/>
                </a:solidFill>
                <a:latin typeface="黑体" panose="02010609060101010101" pitchFamily="2" charset="-122"/>
                <a:ea typeface="黑体" panose="02010609060101010101" pitchFamily="2" charset="-122"/>
              </a:rPr>
              <a:t>简单的文档倒排算法</a:t>
            </a:r>
            <a:endParaRPr lang="zh-CN" altLang="en-US" b="1" dirty="0">
              <a:solidFill>
                <a:srgbClr val="002060"/>
              </a:solidFill>
              <a:latin typeface="黑体" panose="02010609060101010101" pitchFamily="2" charset="-122"/>
              <a:ea typeface="黑体" panose="02010609060101010101" pitchFamily="2" charset="-122"/>
            </a:endParaRPr>
          </a:p>
        </p:txBody>
      </p:sp>
      <p:sp>
        <p:nvSpPr>
          <p:cNvPr id="4" name="Title 1"/>
          <p:cNvSpPr txBox="1"/>
          <p:nvPr/>
        </p:nvSpPr>
        <p:spPr>
          <a:xfrm>
            <a:off x="845835" y="320699"/>
            <a:ext cx="7772400" cy="485622"/>
          </a:xfrm>
          <a:prstGeom prst="rect">
            <a:avLst/>
          </a:prstGeom>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R="0" algn="r" defTabSz="914400" fontAlgn="auto">
              <a:spcAft>
                <a:spcPts val="0"/>
              </a:spcAft>
              <a:buClrTx/>
              <a:buSzTx/>
              <a:buFontTx/>
              <a:buNone/>
              <a:defRPr/>
            </a:pPr>
            <a:endParaRPr kumimoji="0" lang="en-US" altLang="zh-CN" sz="2400" b="1" kern="1200" cap="none" spc="50" normalizeH="0" baseline="0" noProof="0" dirty="0" smtClean="0">
              <a:solidFill>
                <a:srgbClr val="FF0000"/>
              </a:solidFill>
              <a:effectLst>
                <a:outerShdw blurRad="76200" dist="50800" dir="5400000" algn="tl" rotWithShape="0">
                  <a:srgbClr val="000000">
                    <a:alpha val="65000"/>
                  </a:srgbClr>
                </a:outerShdw>
              </a:effectLst>
              <a:latin typeface="黑体" panose="02010609060101010101" pitchFamily="2" charset="-122"/>
              <a:ea typeface="黑体" panose="02010609060101010101" pitchFamily="2" charset="-122"/>
              <a:cs typeface="+mj-cs"/>
            </a:endParaRPr>
          </a:p>
        </p:txBody>
      </p:sp>
      <p:sp>
        <p:nvSpPr>
          <p:cNvPr id="61444" name="TextBox 6"/>
          <p:cNvSpPr txBox="1"/>
          <p:nvPr/>
        </p:nvSpPr>
        <p:spPr>
          <a:xfrm>
            <a:off x="4470400" y="4953000"/>
            <a:ext cx="3721100" cy="1570038"/>
          </a:xfrm>
          <a:prstGeom prst="rect">
            <a:avLst/>
          </a:prstGeom>
          <a:noFill/>
          <a:ln w="9525">
            <a:noFill/>
          </a:ln>
        </p:spPr>
        <p:txBody>
          <a:bodyPr>
            <a:spAutoFit/>
          </a:bodyPr>
          <a:p>
            <a:r>
              <a:rPr lang="zh-CN" altLang="en-US" sz="2400" dirty="0">
                <a:latin typeface="Arial Narrow" panose="020B0606020202030204" pitchFamily="34" charset="0"/>
                <a:ea typeface="黑体" panose="02010609060101010101" pitchFamily="2" charset="-122"/>
              </a:rPr>
              <a:t>基于以上索引的搜索结果：</a:t>
            </a:r>
            <a:endParaRPr lang="en-US" altLang="zh-CN" sz="2400" dirty="0">
              <a:latin typeface="Arial Narrow" panose="020B0606020202030204" pitchFamily="34" charset="0"/>
              <a:ea typeface="黑体" panose="02010609060101010101" pitchFamily="2" charset="-122"/>
            </a:endParaRPr>
          </a:p>
          <a:p>
            <a:r>
              <a:rPr lang="en-US" altLang="zh-CN" sz="2400" dirty="0">
                <a:solidFill>
                  <a:srgbClr val="C00000"/>
                </a:solidFill>
                <a:latin typeface="Arial Narrow" panose="020B0606020202030204" pitchFamily="34" charset="0"/>
                <a:ea typeface="黑体" panose="02010609060101010101" pitchFamily="2" charset="-122"/>
              </a:rPr>
              <a:t>fish</a:t>
            </a:r>
            <a:r>
              <a:rPr lang="zh-CN" altLang="en-US" sz="2400" dirty="0">
                <a:solidFill>
                  <a:srgbClr val="FF0066"/>
                </a:solidFill>
                <a:latin typeface="Arial Narrow" panose="020B0606020202030204" pitchFamily="34" charset="0"/>
                <a:ea typeface="黑体" panose="02010609060101010101" pitchFamily="2" charset="-122"/>
              </a:rPr>
              <a:t> </a:t>
            </a:r>
            <a:r>
              <a:rPr lang="en-US" altLang="zh-CN" sz="2400" dirty="0">
                <a:latin typeface="Arial Narrow" panose="020B0606020202030204" pitchFamily="34" charset="0"/>
                <a:ea typeface="黑体" panose="02010609060101010101" pitchFamily="2" charset="-122"/>
                <a:sym typeface="Wingdings" panose="05000000000000000000" pitchFamily="2" charset="2"/>
              </a:rPr>
              <a:t></a:t>
            </a:r>
            <a:r>
              <a:rPr lang="en-US" altLang="zh-CN" sz="2400" dirty="0">
                <a:solidFill>
                  <a:srgbClr val="FF0066"/>
                </a:solidFill>
                <a:latin typeface="Arial Narrow" panose="020B0606020202030204" pitchFamily="34" charset="0"/>
                <a:ea typeface="黑体" panose="02010609060101010101" pitchFamily="2" charset="-122"/>
                <a:sym typeface="Wingdings" panose="05000000000000000000" pitchFamily="2" charset="2"/>
              </a:rPr>
              <a:t> </a:t>
            </a:r>
            <a:r>
              <a:rPr lang="en-US" altLang="zh-CN" sz="2400" dirty="0">
                <a:solidFill>
                  <a:srgbClr val="0066FF"/>
                </a:solidFill>
                <a:latin typeface="Arial Narrow" panose="020B0606020202030204" pitchFamily="34" charset="0"/>
                <a:ea typeface="黑体" panose="02010609060101010101" pitchFamily="2" charset="-122"/>
                <a:sym typeface="Wingdings" panose="05000000000000000000" pitchFamily="2" charset="2"/>
              </a:rPr>
              <a:t>doc1, doc2</a:t>
            </a:r>
            <a:endParaRPr lang="en-US" altLang="zh-CN" sz="2400" dirty="0">
              <a:solidFill>
                <a:srgbClr val="0066FF"/>
              </a:solidFill>
              <a:latin typeface="Arial Narrow" panose="020B0606020202030204" pitchFamily="34" charset="0"/>
              <a:ea typeface="黑体" panose="02010609060101010101" pitchFamily="2" charset="-122"/>
            </a:endParaRPr>
          </a:p>
          <a:p>
            <a:r>
              <a:rPr lang="en-US" altLang="zh-CN" sz="2400" dirty="0">
                <a:solidFill>
                  <a:srgbClr val="C00000"/>
                </a:solidFill>
                <a:latin typeface="Arial Narrow" panose="020B0606020202030204" pitchFamily="34" charset="0"/>
                <a:ea typeface="黑体" panose="02010609060101010101" pitchFamily="2" charset="-122"/>
              </a:rPr>
              <a:t>red</a:t>
            </a:r>
            <a:r>
              <a:rPr lang="en-US" altLang="zh-CN" sz="2400" dirty="0">
                <a:solidFill>
                  <a:srgbClr val="FF0066"/>
                </a:solidFill>
                <a:latin typeface="Arial Narrow" panose="020B0606020202030204" pitchFamily="34" charset="0"/>
                <a:ea typeface="黑体" panose="02010609060101010101" pitchFamily="2" charset="-122"/>
              </a:rPr>
              <a:t> </a:t>
            </a:r>
            <a:r>
              <a:rPr lang="en-US" altLang="zh-CN" sz="2400" dirty="0">
                <a:latin typeface="Arial Narrow" panose="020B0606020202030204" pitchFamily="34" charset="0"/>
                <a:ea typeface="黑体" panose="02010609060101010101" pitchFamily="2" charset="-122"/>
                <a:sym typeface="Wingdings" panose="05000000000000000000" pitchFamily="2" charset="2"/>
              </a:rPr>
              <a:t></a:t>
            </a:r>
            <a:r>
              <a:rPr lang="en-US" altLang="zh-CN" sz="2400" dirty="0">
                <a:solidFill>
                  <a:srgbClr val="FF0066"/>
                </a:solidFill>
                <a:latin typeface="Arial Narrow" panose="020B0606020202030204" pitchFamily="34" charset="0"/>
                <a:ea typeface="黑体" panose="02010609060101010101" pitchFamily="2" charset="-122"/>
                <a:sym typeface="Wingdings" panose="05000000000000000000" pitchFamily="2" charset="2"/>
              </a:rPr>
              <a:t> </a:t>
            </a:r>
            <a:r>
              <a:rPr lang="en-US" altLang="zh-CN" sz="2400" dirty="0">
                <a:solidFill>
                  <a:srgbClr val="0066FF"/>
                </a:solidFill>
                <a:latin typeface="Arial Narrow" panose="020B0606020202030204" pitchFamily="34" charset="0"/>
                <a:ea typeface="黑体" panose="02010609060101010101" pitchFamily="2" charset="-122"/>
                <a:sym typeface="Wingdings" panose="05000000000000000000" pitchFamily="2" charset="2"/>
              </a:rPr>
              <a:t>doc2, doc3</a:t>
            </a:r>
            <a:endParaRPr lang="en-US" altLang="zh-CN" sz="2400" dirty="0">
              <a:solidFill>
                <a:srgbClr val="0066FF"/>
              </a:solidFill>
              <a:latin typeface="Arial Narrow" panose="020B0606020202030204" pitchFamily="34" charset="0"/>
              <a:ea typeface="黑体" panose="02010609060101010101" pitchFamily="2" charset="-122"/>
              <a:sym typeface="Wingdings" panose="05000000000000000000" pitchFamily="2" charset="2"/>
            </a:endParaRPr>
          </a:p>
          <a:p>
            <a:r>
              <a:rPr lang="en-US" altLang="zh-CN" sz="2400" dirty="0">
                <a:solidFill>
                  <a:srgbClr val="C00000"/>
                </a:solidFill>
                <a:latin typeface="Arial Narrow" panose="020B0606020202030204" pitchFamily="34" charset="0"/>
                <a:ea typeface="黑体" panose="02010609060101010101" pitchFamily="2" charset="-122"/>
                <a:sym typeface="Wingdings" panose="05000000000000000000" pitchFamily="2" charset="2"/>
              </a:rPr>
              <a:t>red fish </a:t>
            </a:r>
            <a:r>
              <a:rPr lang="en-US" altLang="zh-CN" sz="2400" dirty="0">
                <a:latin typeface="Arial Narrow" panose="020B0606020202030204" pitchFamily="34" charset="0"/>
                <a:ea typeface="黑体" panose="02010609060101010101" pitchFamily="2" charset="-122"/>
                <a:sym typeface="Wingdings" panose="05000000000000000000" pitchFamily="2" charset="2"/>
              </a:rPr>
              <a:t> </a:t>
            </a:r>
            <a:r>
              <a:rPr lang="en-US" altLang="zh-CN" sz="2400" dirty="0">
                <a:solidFill>
                  <a:srgbClr val="0066FF"/>
                </a:solidFill>
                <a:latin typeface="Arial Narrow" panose="020B0606020202030204" pitchFamily="34" charset="0"/>
                <a:ea typeface="黑体" panose="02010609060101010101" pitchFamily="2" charset="-122"/>
                <a:sym typeface="Wingdings" panose="05000000000000000000" pitchFamily="2" charset="2"/>
              </a:rPr>
              <a:t>doc2</a:t>
            </a:r>
            <a:endParaRPr lang="zh-CN" altLang="en-US" sz="2400" dirty="0">
              <a:solidFill>
                <a:srgbClr val="0066FF"/>
              </a:solidFill>
              <a:latin typeface="Arial Narrow" panose="020B0606020202030204" pitchFamily="34" charset="0"/>
              <a:ea typeface="黑体" panose="02010609060101010101" pitchFamily="2" charset="-122"/>
            </a:endParaRPr>
          </a:p>
        </p:txBody>
      </p:sp>
      <p:sp>
        <p:nvSpPr>
          <p:cNvPr id="61445" name="TextBox 8"/>
          <p:cNvSpPr txBox="1"/>
          <p:nvPr/>
        </p:nvSpPr>
        <p:spPr>
          <a:xfrm>
            <a:off x="914400" y="1841500"/>
            <a:ext cx="2641600" cy="1200150"/>
          </a:xfrm>
          <a:prstGeom prst="rect">
            <a:avLst/>
          </a:prstGeom>
          <a:noFill/>
          <a:ln w="9525" cap="flat" cmpd="sng">
            <a:solidFill>
              <a:schemeClr val="tx1"/>
            </a:solidFill>
            <a:prstDash val="solid"/>
            <a:miter/>
            <a:headEnd type="none" w="med" len="med"/>
            <a:tailEnd type="none" w="med" len="med"/>
          </a:ln>
        </p:spPr>
        <p:txBody>
          <a:bodyPr>
            <a:spAutoFit/>
          </a:bodyPr>
          <a:p>
            <a:r>
              <a:rPr lang="en-US" altLang="zh-CN" sz="2400" dirty="0">
                <a:latin typeface="Arial Narrow" panose="020B0606020202030204" pitchFamily="34" charset="0"/>
              </a:rPr>
              <a:t>doc1</a:t>
            </a:r>
            <a:r>
              <a:rPr lang="zh-CN" altLang="en-US" sz="2400" dirty="0">
                <a:latin typeface="Arial Narrow" panose="020B0606020202030204" pitchFamily="34" charset="0"/>
              </a:rPr>
              <a:t>：</a:t>
            </a:r>
            <a:endParaRPr lang="en-US" altLang="zh-CN" sz="2400" dirty="0">
              <a:latin typeface="Arial Narrow" panose="020B0606020202030204" pitchFamily="34" charset="0"/>
            </a:endParaRPr>
          </a:p>
          <a:p>
            <a:r>
              <a:rPr lang="en-US" altLang="zh-CN" sz="2400" dirty="0">
                <a:solidFill>
                  <a:srgbClr val="C00000"/>
                </a:solidFill>
                <a:latin typeface="Arial Narrow" panose="020B0606020202030204" pitchFamily="34" charset="0"/>
              </a:rPr>
              <a:t>one fish </a:t>
            </a:r>
            <a:endParaRPr lang="en-US" altLang="zh-CN" sz="2400" dirty="0">
              <a:solidFill>
                <a:srgbClr val="C00000"/>
              </a:solidFill>
              <a:latin typeface="Arial Narrow" panose="020B0606020202030204" pitchFamily="34" charset="0"/>
            </a:endParaRPr>
          </a:p>
          <a:p>
            <a:r>
              <a:rPr lang="en-US" altLang="zh-CN" sz="2400" dirty="0">
                <a:solidFill>
                  <a:srgbClr val="C00000"/>
                </a:solidFill>
                <a:latin typeface="Arial Narrow" panose="020B0606020202030204" pitchFamily="34" charset="0"/>
              </a:rPr>
              <a:t>two fish</a:t>
            </a:r>
            <a:endParaRPr lang="zh-CN" altLang="en-US" sz="2400" dirty="0">
              <a:solidFill>
                <a:srgbClr val="C00000"/>
              </a:solidFill>
              <a:latin typeface="Arial Narrow" panose="020B0606020202030204" pitchFamily="34" charset="0"/>
            </a:endParaRPr>
          </a:p>
        </p:txBody>
      </p:sp>
      <p:sp>
        <p:nvSpPr>
          <p:cNvPr id="61446" name="TextBox 9"/>
          <p:cNvSpPr txBox="1"/>
          <p:nvPr/>
        </p:nvSpPr>
        <p:spPr>
          <a:xfrm>
            <a:off x="914400" y="3302000"/>
            <a:ext cx="2641600" cy="1200150"/>
          </a:xfrm>
          <a:prstGeom prst="rect">
            <a:avLst/>
          </a:prstGeom>
          <a:noFill/>
          <a:ln w="9525" cap="flat" cmpd="sng">
            <a:solidFill>
              <a:schemeClr val="tx1"/>
            </a:solidFill>
            <a:prstDash val="solid"/>
            <a:miter/>
            <a:headEnd type="none" w="med" len="med"/>
            <a:tailEnd type="none" w="med" len="med"/>
          </a:ln>
        </p:spPr>
        <p:txBody>
          <a:bodyPr>
            <a:spAutoFit/>
          </a:bodyPr>
          <a:p>
            <a:r>
              <a:rPr lang="en-US" altLang="zh-CN" sz="2400" dirty="0">
                <a:latin typeface="Arial Narrow" panose="020B0606020202030204" pitchFamily="34" charset="0"/>
              </a:rPr>
              <a:t>doc2</a:t>
            </a:r>
            <a:r>
              <a:rPr lang="zh-CN" altLang="en-US" sz="2400" dirty="0">
                <a:latin typeface="Arial Narrow" panose="020B0606020202030204" pitchFamily="34" charset="0"/>
              </a:rPr>
              <a:t>：</a:t>
            </a:r>
            <a:endParaRPr lang="en-US" altLang="zh-CN" sz="2400" dirty="0">
              <a:latin typeface="Arial Narrow" panose="020B0606020202030204" pitchFamily="34" charset="0"/>
            </a:endParaRPr>
          </a:p>
          <a:p>
            <a:r>
              <a:rPr lang="en-US" altLang="zh-CN" sz="2400" dirty="0">
                <a:solidFill>
                  <a:srgbClr val="C00000"/>
                </a:solidFill>
                <a:latin typeface="Arial Narrow" panose="020B0606020202030204" pitchFamily="34" charset="0"/>
              </a:rPr>
              <a:t>red fish</a:t>
            </a:r>
            <a:endParaRPr lang="en-US" altLang="zh-CN" sz="2400" dirty="0">
              <a:solidFill>
                <a:srgbClr val="C00000"/>
              </a:solidFill>
              <a:latin typeface="Arial Narrow" panose="020B0606020202030204" pitchFamily="34" charset="0"/>
            </a:endParaRPr>
          </a:p>
          <a:p>
            <a:r>
              <a:rPr lang="en-US" altLang="zh-CN" sz="2400" dirty="0">
                <a:solidFill>
                  <a:srgbClr val="C00000"/>
                </a:solidFill>
                <a:latin typeface="Arial Narrow" panose="020B0606020202030204" pitchFamily="34" charset="0"/>
              </a:rPr>
              <a:t>blue fish</a:t>
            </a:r>
            <a:endParaRPr lang="zh-CN" altLang="en-US" sz="2400" dirty="0">
              <a:solidFill>
                <a:srgbClr val="C00000"/>
              </a:solidFill>
              <a:latin typeface="Arial Narrow" panose="020B0606020202030204" pitchFamily="34" charset="0"/>
            </a:endParaRPr>
          </a:p>
        </p:txBody>
      </p:sp>
      <p:sp>
        <p:nvSpPr>
          <p:cNvPr id="61447" name="TextBox 10"/>
          <p:cNvSpPr txBox="1"/>
          <p:nvPr/>
        </p:nvSpPr>
        <p:spPr>
          <a:xfrm>
            <a:off x="927100" y="4749800"/>
            <a:ext cx="2641600" cy="830263"/>
          </a:xfrm>
          <a:prstGeom prst="rect">
            <a:avLst/>
          </a:prstGeom>
          <a:noFill/>
          <a:ln w="9525" cap="flat" cmpd="sng">
            <a:solidFill>
              <a:schemeClr val="tx1"/>
            </a:solidFill>
            <a:prstDash val="solid"/>
            <a:miter/>
            <a:headEnd type="none" w="med" len="med"/>
            <a:tailEnd type="none" w="med" len="med"/>
          </a:ln>
        </p:spPr>
        <p:txBody>
          <a:bodyPr>
            <a:spAutoFit/>
          </a:bodyPr>
          <a:p>
            <a:r>
              <a:rPr lang="en-US" altLang="zh-CN" sz="2400" dirty="0">
                <a:latin typeface="Arial Narrow" panose="020B0606020202030204" pitchFamily="34" charset="0"/>
              </a:rPr>
              <a:t>doc3</a:t>
            </a:r>
            <a:r>
              <a:rPr lang="zh-CN" altLang="en-US" sz="2400" dirty="0">
                <a:latin typeface="Arial Narrow" panose="020B0606020202030204" pitchFamily="34" charset="0"/>
              </a:rPr>
              <a:t>：</a:t>
            </a:r>
            <a:endParaRPr lang="en-US" altLang="zh-CN" sz="2400" dirty="0">
              <a:latin typeface="Arial Narrow" panose="020B0606020202030204" pitchFamily="34" charset="0"/>
            </a:endParaRPr>
          </a:p>
          <a:p>
            <a:r>
              <a:rPr lang="en-US" altLang="zh-CN" sz="2400" dirty="0">
                <a:solidFill>
                  <a:srgbClr val="C00000"/>
                </a:solidFill>
                <a:latin typeface="Arial Narrow" panose="020B0606020202030204" pitchFamily="34" charset="0"/>
              </a:rPr>
              <a:t>one red bird</a:t>
            </a:r>
            <a:endParaRPr lang="zh-CN" altLang="en-US" sz="2400" dirty="0">
              <a:solidFill>
                <a:srgbClr val="C00000"/>
              </a:solidFill>
              <a:latin typeface="Arial Narrow" panose="020B0606020202030204" pitchFamily="34" charset="0"/>
            </a:endParaRPr>
          </a:p>
        </p:txBody>
      </p:sp>
      <p:sp>
        <p:nvSpPr>
          <p:cNvPr id="61448" name="TextBox 11"/>
          <p:cNvSpPr txBox="1"/>
          <p:nvPr/>
        </p:nvSpPr>
        <p:spPr>
          <a:xfrm>
            <a:off x="5067300" y="1841500"/>
            <a:ext cx="2641600" cy="2678113"/>
          </a:xfrm>
          <a:prstGeom prst="rect">
            <a:avLst/>
          </a:prstGeom>
          <a:noFill/>
          <a:ln w="9525" cap="flat" cmpd="sng">
            <a:solidFill>
              <a:schemeClr val="tx1"/>
            </a:solidFill>
            <a:prstDash val="solid"/>
            <a:miter/>
            <a:headEnd type="none" w="med" len="med"/>
            <a:tailEnd type="none" w="med" len="med"/>
          </a:ln>
        </p:spPr>
        <p:txBody>
          <a:bodyPr>
            <a:spAutoFit/>
          </a:bodyPr>
          <a:p>
            <a:r>
              <a:rPr lang="zh-CN" altLang="en-US" sz="2400" dirty="0">
                <a:latin typeface="黑体" panose="02010609060101010101" pitchFamily="2" charset="-122"/>
                <a:ea typeface="黑体" panose="02010609060101010101" pitchFamily="2" charset="-122"/>
              </a:rPr>
              <a:t>倒排索引</a:t>
            </a:r>
            <a:r>
              <a:rPr lang="zh-CN" altLang="en-US" sz="2400" dirty="0">
                <a:latin typeface="Arial Narrow" panose="020B0606020202030204" pitchFamily="34" charset="0"/>
              </a:rPr>
              <a:t>：</a:t>
            </a:r>
            <a:endParaRPr lang="en-US" altLang="zh-CN" sz="2400" dirty="0">
              <a:latin typeface="Arial Narrow" panose="020B0606020202030204" pitchFamily="34" charset="0"/>
            </a:endParaRPr>
          </a:p>
          <a:p>
            <a:r>
              <a:rPr lang="en-US" altLang="zh-CN" sz="2400" dirty="0">
                <a:solidFill>
                  <a:srgbClr val="C00000"/>
                </a:solidFill>
                <a:latin typeface="Arial Narrow" panose="020B0606020202030204" pitchFamily="34" charset="0"/>
              </a:rPr>
              <a:t>one:  </a:t>
            </a:r>
            <a:r>
              <a:rPr lang="en-US" altLang="zh-CN" sz="2400" dirty="0">
                <a:solidFill>
                  <a:srgbClr val="0066FF"/>
                </a:solidFill>
                <a:latin typeface="Arial Narrow" panose="020B0606020202030204" pitchFamily="34" charset="0"/>
              </a:rPr>
              <a:t>doc1, doc3</a:t>
            </a:r>
            <a:endParaRPr lang="en-US" altLang="zh-CN" sz="2400" dirty="0">
              <a:solidFill>
                <a:srgbClr val="0066FF"/>
              </a:solidFill>
              <a:latin typeface="Arial Narrow" panose="020B0606020202030204" pitchFamily="34" charset="0"/>
            </a:endParaRPr>
          </a:p>
          <a:p>
            <a:r>
              <a:rPr lang="en-US" altLang="zh-CN" sz="2400" dirty="0">
                <a:solidFill>
                  <a:srgbClr val="C00000"/>
                </a:solidFill>
                <a:latin typeface="Arial Narrow" panose="020B0606020202030204" pitchFamily="34" charset="0"/>
              </a:rPr>
              <a:t>fish: </a:t>
            </a:r>
            <a:r>
              <a:rPr lang="en-US" altLang="zh-CN" sz="2400" dirty="0">
                <a:solidFill>
                  <a:srgbClr val="0066FF"/>
                </a:solidFill>
                <a:latin typeface="Arial Narrow" panose="020B0606020202030204" pitchFamily="34" charset="0"/>
              </a:rPr>
              <a:t>doc1, doc2</a:t>
            </a:r>
            <a:endParaRPr lang="en-US" altLang="zh-CN" sz="2400" dirty="0">
              <a:solidFill>
                <a:srgbClr val="0066FF"/>
              </a:solidFill>
              <a:latin typeface="Arial Narrow" panose="020B0606020202030204" pitchFamily="34" charset="0"/>
            </a:endParaRPr>
          </a:p>
          <a:p>
            <a:r>
              <a:rPr lang="en-US" altLang="zh-CN" sz="2400" dirty="0">
                <a:solidFill>
                  <a:srgbClr val="C00000"/>
                </a:solidFill>
                <a:latin typeface="Arial Narrow" panose="020B0606020202030204" pitchFamily="34" charset="0"/>
              </a:rPr>
              <a:t>two: </a:t>
            </a:r>
            <a:r>
              <a:rPr lang="en-US" altLang="zh-CN" sz="2400" dirty="0">
                <a:solidFill>
                  <a:srgbClr val="0066FF"/>
                </a:solidFill>
                <a:latin typeface="Arial Narrow" panose="020B0606020202030204" pitchFamily="34" charset="0"/>
              </a:rPr>
              <a:t>doc1</a:t>
            </a:r>
            <a:endParaRPr lang="en-US" altLang="zh-CN" sz="2400" dirty="0">
              <a:solidFill>
                <a:srgbClr val="0066FF"/>
              </a:solidFill>
              <a:latin typeface="Arial Narrow" panose="020B0606020202030204" pitchFamily="34" charset="0"/>
            </a:endParaRPr>
          </a:p>
          <a:p>
            <a:r>
              <a:rPr lang="en-US" altLang="zh-CN" sz="2400" dirty="0">
                <a:solidFill>
                  <a:srgbClr val="C00000"/>
                </a:solidFill>
                <a:latin typeface="Arial Narrow" panose="020B0606020202030204" pitchFamily="34" charset="0"/>
              </a:rPr>
              <a:t>red: </a:t>
            </a:r>
            <a:r>
              <a:rPr lang="en-US" altLang="zh-CN" sz="2400" dirty="0">
                <a:solidFill>
                  <a:srgbClr val="0066FF"/>
                </a:solidFill>
                <a:latin typeface="Arial Narrow" panose="020B0606020202030204" pitchFamily="34" charset="0"/>
              </a:rPr>
              <a:t>doc2, doc3</a:t>
            </a:r>
            <a:endParaRPr lang="en-US" altLang="zh-CN" sz="2400" dirty="0">
              <a:solidFill>
                <a:srgbClr val="0066FF"/>
              </a:solidFill>
              <a:latin typeface="Arial Narrow" panose="020B0606020202030204" pitchFamily="34" charset="0"/>
            </a:endParaRPr>
          </a:p>
          <a:p>
            <a:r>
              <a:rPr lang="en-US" altLang="zh-CN" sz="2400" dirty="0">
                <a:solidFill>
                  <a:srgbClr val="C00000"/>
                </a:solidFill>
                <a:latin typeface="Arial Narrow" panose="020B0606020202030204" pitchFamily="34" charset="0"/>
              </a:rPr>
              <a:t>blue: </a:t>
            </a:r>
            <a:r>
              <a:rPr lang="en-US" altLang="zh-CN" sz="2400" dirty="0">
                <a:solidFill>
                  <a:srgbClr val="0066FF"/>
                </a:solidFill>
                <a:latin typeface="Arial Narrow" panose="020B0606020202030204" pitchFamily="34" charset="0"/>
              </a:rPr>
              <a:t>doc2</a:t>
            </a:r>
            <a:endParaRPr lang="en-US" altLang="zh-CN" sz="2400" dirty="0">
              <a:solidFill>
                <a:srgbClr val="0066FF"/>
              </a:solidFill>
              <a:latin typeface="Arial Narrow" panose="020B0606020202030204" pitchFamily="34" charset="0"/>
            </a:endParaRPr>
          </a:p>
          <a:p>
            <a:r>
              <a:rPr lang="en-US" altLang="zh-CN" sz="2400" dirty="0">
                <a:solidFill>
                  <a:srgbClr val="C00000"/>
                </a:solidFill>
                <a:latin typeface="Arial Narrow" panose="020B0606020202030204" pitchFamily="34" charset="0"/>
              </a:rPr>
              <a:t>bird: </a:t>
            </a:r>
            <a:r>
              <a:rPr lang="en-US" altLang="zh-CN" sz="2400" dirty="0">
                <a:solidFill>
                  <a:srgbClr val="0066FF"/>
                </a:solidFill>
                <a:latin typeface="Arial Narrow" panose="020B0606020202030204" pitchFamily="34" charset="0"/>
              </a:rPr>
              <a:t>doc3</a:t>
            </a:r>
            <a:endParaRPr lang="zh-CN" altLang="en-US" sz="2400" dirty="0">
              <a:solidFill>
                <a:srgbClr val="0066FF"/>
              </a:solidFill>
              <a:latin typeface="Arial Narrow" panose="020B0606020202030204" pitchFamily="34" charset="0"/>
            </a:endParaRPr>
          </a:p>
        </p:txBody>
      </p:sp>
      <p:sp>
        <p:nvSpPr>
          <p:cNvPr id="13" name="Right Arrow 12"/>
          <p:cNvSpPr/>
          <p:nvPr/>
        </p:nvSpPr>
        <p:spPr>
          <a:xfrm>
            <a:off x="3987800" y="2882900"/>
            <a:ext cx="838200" cy="660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cover dir="rd"/>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内容占位符 2"/>
          <p:cNvSpPr>
            <a:spLocks noGrp="1"/>
          </p:cNvSpPr>
          <p:nvPr>
            <p:ph sz="quarter" idx="1"/>
          </p:nvPr>
        </p:nvSpPr>
        <p:spPr>
          <a:xfrm>
            <a:off x="355600" y="543878"/>
            <a:ext cx="8305800" cy="6053137"/>
          </a:xfrm>
        </p:spPr>
        <p:txBody>
          <a:bodyPr wrap="square" anchor="t"/>
          <a:p>
            <a:pPr>
              <a:buNone/>
            </a:pPr>
            <a:r>
              <a:rPr lang="zh-CN" altLang="en-US" b="1" dirty="0">
                <a:solidFill>
                  <a:srgbClr val="002060"/>
                </a:solidFill>
                <a:latin typeface="Arial Narrow" panose="020B0606020202030204" pitchFamily="34" charset="0"/>
                <a:ea typeface="黑体" panose="02010609060101010101" pitchFamily="2" charset="-122"/>
              </a:rPr>
              <a:t>简单的文档倒排算法</a:t>
            </a:r>
            <a:endParaRPr lang="zh-CN" altLang="en-US" b="1" dirty="0">
              <a:solidFill>
                <a:srgbClr val="002060"/>
              </a:solidFill>
              <a:latin typeface="Arial Narrow" panose="020B0606020202030204" pitchFamily="34" charset="0"/>
              <a:ea typeface="黑体" panose="02010609060101010101" pitchFamily="2" charset="-122"/>
            </a:endParaRPr>
          </a:p>
        </p:txBody>
      </p:sp>
      <p:sp>
        <p:nvSpPr>
          <p:cNvPr id="62468" name="Rectangle 5"/>
          <p:cNvSpPr/>
          <p:nvPr/>
        </p:nvSpPr>
        <p:spPr>
          <a:xfrm>
            <a:off x="355600" y="1130300"/>
            <a:ext cx="8153400" cy="5908040"/>
          </a:xfrm>
          <a:prstGeom prst="rect">
            <a:avLst/>
          </a:prstGeom>
          <a:noFill/>
          <a:ln w="9525">
            <a:noFill/>
          </a:ln>
        </p:spPr>
        <p:txBody>
          <a:bodyPr>
            <a:spAutoFit/>
          </a:bodyPr>
          <a:p>
            <a:r>
              <a:rPr lang="en-US" altLang="zh-CN" dirty="0">
                <a:latin typeface="Arial Narrow" panose="020B0606020202030204" pitchFamily="34" charset="0"/>
              </a:rPr>
              <a:t>import java.io.IOException;</a:t>
            </a:r>
            <a:endParaRPr lang="en-US" altLang="zh-CN" dirty="0">
              <a:latin typeface="Arial Narrow" panose="020B0606020202030204" pitchFamily="34" charset="0"/>
            </a:endParaRPr>
          </a:p>
          <a:p>
            <a:r>
              <a:rPr lang="en-US" altLang="zh-CN" dirty="0">
                <a:latin typeface="Arial Narrow" panose="020B0606020202030204" pitchFamily="34" charset="0"/>
              </a:rPr>
              <a:t>import java.util.StringTokenizer;</a:t>
            </a:r>
            <a:endParaRPr lang="en-US" altLang="zh-CN" dirty="0">
              <a:latin typeface="Arial Narrow" panose="020B0606020202030204" pitchFamily="34" charset="0"/>
            </a:endParaRPr>
          </a:p>
          <a:p>
            <a:r>
              <a:rPr lang="en-US" altLang="zh-CN" dirty="0">
                <a:latin typeface="Arial Narrow" panose="020B0606020202030204" pitchFamily="34" charset="0"/>
              </a:rPr>
              <a:t>import org.apache.hadoop.io.Text;</a:t>
            </a:r>
            <a:endParaRPr lang="en-US" altLang="zh-CN" dirty="0">
              <a:latin typeface="Arial Narrow" panose="020B0606020202030204" pitchFamily="34" charset="0"/>
            </a:endParaRPr>
          </a:p>
          <a:p>
            <a:r>
              <a:rPr lang="en-US" altLang="zh-CN" dirty="0">
                <a:latin typeface="Arial Narrow" panose="020B0606020202030204" pitchFamily="34" charset="0"/>
              </a:rPr>
              <a:t>import org.apache.hadoop.mapreduce.Mapper;</a:t>
            </a:r>
            <a:endParaRPr lang="en-US" altLang="zh-CN" dirty="0">
              <a:latin typeface="Arial Narrow" panose="020B0606020202030204" pitchFamily="34" charset="0"/>
            </a:endParaRPr>
          </a:p>
          <a:p>
            <a:r>
              <a:rPr lang="en-US" altLang="zh-CN" dirty="0">
                <a:latin typeface="Arial Narrow" panose="020B0606020202030204" pitchFamily="34" charset="0"/>
              </a:rPr>
              <a:t>public class </a:t>
            </a:r>
            <a:r>
              <a:rPr lang="en-US" altLang="zh-CN" b="1" dirty="0">
                <a:solidFill>
                  <a:srgbClr val="C00000"/>
                </a:solidFill>
                <a:latin typeface="Arial Narrow" panose="020B0606020202030204" pitchFamily="34" charset="0"/>
              </a:rPr>
              <a:t>InvertedIndexMapper</a:t>
            </a:r>
            <a:r>
              <a:rPr lang="en-US" altLang="zh-CN" dirty="0">
                <a:latin typeface="Arial Narrow" panose="020B0606020202030204" pitchFamily="34" charset="0"/>
              </a:rPr>
              <a:t> extends Mapper&lt;Text, Text, Text, Text&gt; </a:t>
            </a:r>
            <a:endParaRPr lang="en-US" altLang="zh-CN" dirty="0">
              <a:latin typeface="Arial Narrow" panose="020B0606020202030204" pitchFamily="34" charset="0"/>
            </a:endParaRPr>
          </a:p>
          <a:p>
            <a:r>
              <a:rPr lang="en-US" altLang="zh-CN" dirty="0">
                <a:latin typeface="Arial Narrow" panose="020B0606020202030204" pitchFamily="34" charset="0"/>
              </a:rPr>
              <a:t>{	@Override</a:t>
            </a:r>
            <a:endParaRPr lang="en-US" altLang="zh-CN" dirty="0">
              <a:latin typeface="Arial Narrow" panose="020B0606020202030204" pitchFamily="34" charset="0"/>
            </a:endParaRPr>
          </a:p>
          <a:p>
            <a:r>
              <a:rPr lang="en-US" altLang="zh-CN" dirty="0">
                <a:latin typeface="Arial Narrow" panose="020B0606020202030204" pitchFamily="34" charset="0"/>
              </a:rPr>
              <a:t>	</a:t>
            </a:r>
            <a:r>
              <a:rPr lang="en-US" altLang="zh-CN" b="1" dirty="0">
                <a:solidFill>
                  <a:srgbClr val="0066FF"/>
                </a:solidFill>
                <a:latin typeface="Arial Narrow" panose="020B0606020202030204" pitchFamily="34" charset="0"/>
              </a:rPr>
              <a:t>protected void map(Text key, Text value, Context context)  </a:t>
            </a:r>
            <a:endParaRPr lang="en-US" altLang="zh-CN" b="1" dirty="0">
              <a:solidFill>
                <a:srgbClr val="0066FF"/>
              </a:solidFill>
              <a:latin typeface="Arial Narrow" panose="020B0606020202030204" pitchFamily="34" charset="0"/>
            </a:endParaRPr>
          </a:p>
          <a:p>
            <a:r>
              <a:rPr lang="en-US" altLang="zh-CN" dirty="0">
                <a:latin typeface="Arial Narrow" panose="020B0606020202030204" pitchFamily="34" charset="0"/>
              </a:rPr>
              <a:t>			throws IOException, InterruptedException </a:t>
            </a:r>
            <a:endParaRPr lang="en-US" altLang="zh-CN" dirty="0">
              <a:latin typeface="Arial Narrow" panose="020B0606020202030204" pitchFamily="34" charset="0"/>
            </a:endParaRPr>
          </a:p>
          <a:p>
            <a:r>
              <a:rPr lang="en-US" altLang="zh-CN" dirty="0">
                <a:latin typeface="Arial Narrow" panose="020B0606020202030204" pitchFamily="34" charset="0"/>
              </a:rPr>
              <a:t>	</a:t>
            </a:r>
            <a:r>
              <a:rPr lang="en-US" altLang="zh-CN" dirty="0">
                <a:solidFill>
                  <a:srgbClr val="C00000"/>
                </a:solidFill>
                <a:latin typeface="Arial Narrow" panose="020B0606020202030204" pitchFamily="34" charset="0"/>
              </a:rPr>
              <a:t>// default RecordReader: LineRecordReader; key: line offset; value: line string</a:t>
            </a:r>
            <a:endParaRPr lang="en-US" altLang="zh-CN" dirty="0">
              <a:solidFill>
                <a:srgbClr val="C00000"/>
              </a:solidFill>
              <a:latin typeface="Arial Narrow" panose="020B0606020202030204" pitchFamily="34" charset="0"/>
            </a:endParaRPr>
          </a:p>
          <a:p>
            <a:r>
              <a:rPr lang="en-US" altLang="zh-CN" dirty="0">
                <a:latin typeface="Arial Narrow" panose="020B0606020202030204" pitchFamily="34" charset="0"/>
              </a:rPr>
              <a:t>	{	FileSplit fileSplit = (FileSplit)context.getInputSplit();</a:t>
            </a:r>
            <a:endParaRPr lang="en-US" altLang="zh-CN" dirty="0">
              <a:latin typeface="Arial Narrow" panose="020B0606020202030204" pitchFamily="34" charset="0"/>
            </a:endParaRPr>
          </a:p>
          <a:p>
            <a:r>
              <a:rPr lang="en-US" altLang="zh-CN" dirty="0">
                <a:latin typeface="Arial Narrow" panose="020B0606020202030204" pitchFamily="34" charset="0"/>
              </a:rPr>
              <a:t>		String fileName = fileSplit.getPath().getName();   //获取当前split所读取的文件名</a:t>
            </a:r>
            <a:endParaRPr lang="en-US" altLang="zh-CN" dirty="0">
              <a:latin typeface="Arial Narrow" panose="020B0606020202030204" pitchFamily="34" charset="0"/>
            </a:endParaRPr>
          </a:p>
          <a:p>
            <a:r>
              <a:rPr lang="en-US" altLang="zh-CN" dirty="0">
                <a:latin typeface="Arial Narrow" panose="020B0606020202030204" pitchFamily="34" charset="0"/>
              </a:rPr>
              <a:t>		Text word = new Text();</a:t>
            </a:r>
            <a:endParaRPr lang="en-US" altLang="zh-CN" dirty="0">
              <a:latin typeface="Arial Narrow" panose="020B0606020202030204" pitchFamily="34" charset="0"/>
            </a:endParaRPr>
          </a:p>
          <a:p>
            <a:r>
              <a:rPr lang="en-US" altLang="zh-CN" dirty="0">
                <a:latin typeface="Arial Narrow" panose="020B0606020202030204" pitchFamily="34" charset="0"/>
              </a:rPr>
              <a:t>		Text fileName_lineOffset = new Text(fileName+”#”+key.toString());</a:t>
            </a:r>
            <a:endParaRPr lang="en-US" altLang="zh-CN" dirty="0">
              <a:latin typeface="Arial Narrow" panose="020B0606020202030204" pitchFamily="34" charset="0"/>
            </a:endParaRPr>
          </a:p>
          <a:p>
            <a:r>
              <a:rPr lang="en-US" altLang="zh-CN" dirty="0">
                <a:latin typeface="Arial Narrow" panose="020B0606020202030204" pitchFamily="34" charset="0"/>
              </a:rPr>
              <a:t>		StringTokenizer itr = new StringTokenizer(value.toString());</a:t>
            </a:r>
            <a:endParaRPr lang="en-US" altLang="zh-CN" dirty="0">
              <a:latin typeface="Arial Narrow" panose="020B0606020202030204" pitchFamily="34" charset="0"/>
            </a:endParaRPr>
          </a:p>
          <a:p>
            <a:r>
              <a:rPr lang="en-US" altLang="zh-CN" dirty="0">
                <a:latin typeface="Arial Narrow" panose="020B0606020202030204" pitchFamily="34" charset="0"/>
              </a:rPr>
              <a:t>		for(; itr.hasMoreTokens(); ) </a:t>
            </a:r>
            <a:endParaRPr lang="en-US" altLang="zh-CN" dirty="0">
              <a:latin typeface="Arial Narrow" panose="020B0606020202030204" pitchFamily="34" charset="0"/>
            </a:endParaRPr>
          </a:p>
          <a:p>
            <a:r>
              <a:rPr lang="en-US" altLang="zh-CN" dirty="0">
                <a:latin typeface="Arial Narrow" panose="020B0606020202030204" pitchFamily="34" charset="0"/>
              </a:rPr>
              <a:t>		{      word.set(itr.nextToken());</a:t>
            </a:r>
            <a:endParaRPr lang="en-US" altLang="zh-CN" dirty="0">
              <a:latin typeface="Arial Narrow" panose="020B0606020202030204" pitchFamily="34" charset="0"/>
            </a:endParaRPr>
          </a:p>
          <a:p>
            <a:r>
              <a:rPr lang="en-US" altLang="zh-CN" dirty="0">
                <a:latin typeface="Arial Narrow" panose="020B0606020202030204" pitchFamily="34" charset="0"/>
              </a:rPr>
              <a:t>		        context.write(word, fileName_lineOffset);</a:t>
            </a:r>
            <a:endParaRPr lang="en-US" altLang="zh-CN" dirty="0">
              <a:latin typeface="Arial Narrow" panose="020B0606020202030204" pitchFamily="34" charset="0"/>
            </a:endParaRPr>
          </a:p>
          <a:p>
            <a:r>
              <a:rPr lang="zh-CN" altLang="en-US" dirty="0">
                <a:latin typeface="Arial Narrow" panose="020B0606020202030204" pitchFamily="34" charset="0"/>
              </a:rPr>
              <a:t>		</a:t>
            </a:r>
            <a:r>
              <a:rPr lang="en-US" altLang="zh-CN" dirty="0">
                <a:latin typeface="Arial Narrow" panose="020B0606020202030204" pitchFamily="34" charset="0"/>
              </a:rPr>
              <a:t>}</a:t>
            </a:r>
            <a:endParaRPr lang="en-US" altLang="zh-CN" dirty="0">
              <a:latin typeface="Arial Narrow" panose="020B0606020202030204" pitchFamily="34" charset="0"/>
            </a:endParaRPr>
          </a:p>
          <a:p>
            <a:r>
              <a:rPr lang="zh-CN" altLang="en-US" dirty="0">
                <a:latin typeface="Arial Narrow" panose="020B0606020202030204" pitchFamily="34" charset="0"/>
              </a:rPr>
              <a:t>	</a:t>
            </a:r>
            <a:r>
              <a:rPr lang="en-US" altLang="zh-CN" dirty="0">
                <a:latin typeface="Arial Narrow" panose="020B0606020202030204" pitchFamily="34" charset="0"/>
              </a:rPr>
              <a:t>}</a:t>
            </a:r>
            <a:endParaRPr lang="en-US" altLang="zh-CN" dirty="0">
              <a:latin typeface="Arial Narrow" panose="020B0606020202030204" pitchFamily="34" charset="0"/>
            </a:endParaRPr>
          </a:p>
          <a:p>
            <a:r>
              <a:rPr lang="en-US" altLang="zh-CN" dirty="0">
                <a:latin typeface="Arial Narrow" panose="020B0606020202030204" pitchFamily="34" charset="0"/>
              </a:rPr>
              <a:t>}</a:t>
            </a:r>
            <a:endParaRPr lang="zh-CN" altLang="en-US" dirty="0">
              <a:latin typeface="Arial Narrow" panose="020B0606020202030204" pitchFamily="34" charset="0"/>
            </a:endParaRPr>
          </a:p>
        </p:txBody>
      </p:sp>
      <p:sp>
        <p:nvSpPr>
          <p:cNvPr id="8" name="TextBox 7"/>
          <p:cNvSpPr txBox="1"/>
          <p:nvPr/>
        </p:nvSpPr>
        <p:spPr>
          <a:xfrm>
            <a:off x="4610100" y="981075"/>
            <a:ext cx="4279900" cy="1016000"/>
          </a:xfrm>
          <a:prstGeom prst="rect">
            <a:avLst/>
          </a:prstGeom>
          <a:solidFill>
            <a:srgbClr val="FFFF00"/>
          </a:solidFill>
        </p:spPr>
        <p:txBody>
          <a:bodyPr wrap="square" rtlCol="0">
            <a:spAutoFit/>
          </a:bodyPr>
          <a:lstStyle/>
          <a:p>
            <a:pPr marR="0" defTabSz="914400" fontAlgn="auto">
              <a:spcBef>
                <a:spcPts val="0"/>
              </a:spcBef>
              <a:spcAft>
                <a:spcPts val="0"/>
              </a:spcAft>
              <a:buClrTx/>
              <a:buSzTx/>
              <a:buFontTx/>
              <a:buNone/>
              <a:defRPr/>
            </a:pPr>
            <a:r>
              <a:rPr kumimoji="0" lang="zh-CN" altLang="en-US" sz="2000" kern="1200" cap="none" spc="0" normalizeH="0" baseline="0" noProof="0" dirty="0" smtClean="0">
                <a:latin typeface="+mj-lt"/>
                <a:ea typeface="黑体" panose="02010609060101010101" pitchFamily="2" charset="-122"/>
                <a:cs typeface="+mn-cs"/>
              </a:rPr>
              <a:t>改进</a:t>
            </a:r>
            <a:r>
              <a:rPr kumimoji="0" lang="en-US" altLang="zh-CN" sz="2000" kern="1200" cap="none" spc="0" normalizeH="0" baseline="0" noProof="0" dirty="0" smtClean="0">
                <a:latin typeface="+mj-lt"/>
                <a:ea typeface="黑体" panose="02010609060101010101" pitchFamily="2" charset="-122"/>
                <a:cs typeface="+mn-cs"/>
              </a:rPr>
              <a:t>:map</a:t>
            </a:r>
            <a:r>
              <a:rPr kumimoji="0" lang="zh-CN" altLang="en-US" sz="2000" kern="1200" cap="none" spc="0" normalizeH="0" baseline="0" noProof="0" dirty="0" smtClean="0">
                <a:latin typeface="+mj-lt"/>
                <a:ea typeface="黑体" panose="02010609060101010101" pitchFamily="2" charset="-122"/>
                <a:cs typeface="+mn-cs"/>
              </a:rPr>
              <a:t>输出的</a:t>
            </a:r>
            <a:r>
              <a:rPr kumimoji="0" lang="en-US" altLang="zh-CN" sz="2000" kern="1200" cap="none" spc="0" normalizeH="0" baseline="0" noProof="0" dirty="0" smtClean="0">
                <a:latin typeface="+mj-lt"/>
                <a:ea typeface="黑体" panose="02010609060101010101" pitchFamily="2" charset="-122"/>
                <a:cs typeface="+mn-cs"/>
              </a:rPr>
              <a:t>key</a:t>
            </a:r>
            <a:r>
              <a:rPr kumimoji="0" lang="zh-CN" altLang="en-US" sz="2000" kern="1200" cap="none" spc="0" normalizeH="0" baseline="0" noProof="0" dirty="0" smtClean="0">
                <a:latin typeface="+mj-lt"/>
                <a:ea typeface="黑体" panose="02010609060101010101" pitchFamily="2" charset="-122"/>
                <a:cs typeface="+mn-cs"/>
              </a:rPr>
              <a:t>除了文件名</a:t>
            </a:r>
            <a:r>
              <a:rPr kumimoji="0" lang="en-US" altLang="zh-CN" sz="2000" kern="1200" cap="none" spc="0" normalizeH="0" baseline="0" noProof="0" dirty="0" smtClean="0">
                <a:latin typeface="+mj-lt"/>
                <a:ea typeface="黑体" panose="02010609060101010101" pitchFamily="2" charset="-122"/>
                <a:cs typeface="+mn-cs"/>
              </a:rPr>
              <a:t>,</a:t>
            </a:r>
            <a:r>
              <a:rPr kumimoji="0" lang="zh-CN" altLang="en-US" sz="2000" kern="1200" cap="none" spc="0" normalizeH="0" baseline="0" noProof="0" dirty="0" smtClean="0">
                <a:latin typeface="+mj-lt"/>
                <a:ea typeface="黑体" panose="02010609060101010101" pitchFamily="2" charset="-122"/>
                <a:cs typeface="+mn-cs"/>
              </a:rPr>
              <a:t>还给出了该词所在行的偏移值</a:t>
            </a:r>
            <a:r>
              <a:rPr kumimoji="0" lang="en-US" altLang="zh-CN" sz="2000" kern="1200" cap="none" spc="0" normalizeH="0" baseline="0" noProof="0" dirty="0" smtClean="0">
                <a:latin typeface="+mj-lt"/>
                <a:ea typeface="黑体" panose="02010609060101010101" pitchFamily="2" charset="-122"/>
                <a:cs typeface="+mn-cs"/>
              </a:rPr>
              <a:t>:</a:t>
            </a:r>
            <a:endParaRPr kumimoji="0" lang="en-US" altLang="zh-CN" sz="2000" kern="1200" cap="none" spc="0" normalizeH="0" baseline="0" noProof="0" dirty="0" smtClean="0">
              <a:latin typeface="+mj-lt"/>
              <a:ea typeface="黑体" panose="02010609060101010101" pitchFamily="2" charset="-122"/>
              <a:cs typeface="+mn-cs"/>
            </a:endParaRPr>
          </a:p>
          <a:p>
            <a:pPr marR="0" defTabSz="914400" fontAlgn="auto">
              <a:spcBef>
                <a:spcPts val="0"/>
              </a:spcBef>
              <a:spcAft>
                <a:spcPts val="0"/>
              </a:spcAft>
              <a:buClrTx/>
              <a:buSzTx/>
              <a:buFontTx/>
              <a:buNone/>
              <a:defRPr/>
            </a:pPr>
            <a:r>
              <a:rPr kumimoji="0" lang="zh-CN" altLang="en-US" sz="2000" kern="1200" cap="none" spc="0" normalizeH="0" baseline="0" noProof="0" dirty="0" smtClean="0">
                <a:latin typeface="+mj-lt"/>
                <a:ea typeface="黑体" panose="02010609060101010101" pitchFamily="2" charset="-122"/>
                <a:cs typeface="+mn-cs"/>
              </a:rPr>
              <a:t>格式：</a:t>
            </a:r>
            <a:r>
              <a:rPr kumimoji="0" lang="en-US" altLang="zh-CN" sz="2000" kern="1200" cap="none" spc="0" normalizeH="0" baseline="0" noProof="0" dirty="0" err="1" smtClean="0">
                <a:latin typeface="+mj-lt"/>
                <a:ea typeface="黑体" panose="02010609060101010101" pitchFamily="2" charset="-122"/>
                <a:cs typeface="+mn-cs"/>
              </a:rPr>
              <a:t>filename#offset</a:t>
            </a:r>
            <a:endParaRPr kumimoji="0" lang="zh-CN" altLang="en-US" sz="2000" kern="1200" cap="none" spc="0" normalizeH="0" baseline="0" noProof="0" dirty="0">
              <a:latin typeface="+mj-lt"/>
              <a:ea typeface="黑体" panose="02010609060101010101" pitchFamily="2" charset="-122"/>
              <a:cs typeface="+mn-cs"/>
            </a:endParaRPr>
          </a:p>
        </p:txBody>
      </p:sp>
    </p:spTree>
  </p:cSld>
  <p:clrMapOvr>
    <a:masterClrMapping/>
  </p:clrMapOvr>
  <p:transition>
    <p:cover dir="rd"/>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内容占位符 2"/>
          <p:cNvSpPr>
            <a:spLocks noGrp="1"/>
          </p:cNvSpPr>
          <p:nvPr>
            <p:ph sz="quarter" idx="1"/>
          </p:nvPr>
        </p:nvSpPr>
        <p:spPr>
          <a:xfrm>
            <a:off x="312420" y="532448"/>
            <a:ext cx="8305800" cy="5451475"/>
          </a:xfrm>
        </p:spPr>
        <p:txBody>
          <a:bodyPr wrap="square" anchor="t"/>
          <a:p>
            <a:pPr>
              <a:buNone/>
            </a:pPr>
            <a:r>
              <a:rPr lang="zh-CN" altLang="en-US" b="1" dirty="0">
                <a:solidFill>
                  <a:srgbClr val="002060"/>
                </a:solidFill>
                <a:latin typeface="黑体" panose="02010609060101010101" pitchFamily="2" charset="-122"/>
                <a:ea typeface="黑体" panose="02010609060101010101" pitchFamily="2" charset="-122"/>
              </a:rPr>
              <a:t>简单的文档倒排算法</a:t>
            </a:r>
            <a:endParaRPr lang="zh-CN" altLang="en-US" b="1" dirty="0">
              <a:solidFill>
                <a:srgbClr val="002060"/>
              </a:solidFill>
              <a:latin typeface="黑体" panose="02010609060101010101" pitchFamily="2" charset="-122"/>
              <a:ea typeface="黑体" panose="02010609060101010101" pitchFamily="2" charset="-122"/>
            </a:endParaRPr>
          </a:p>
        </p:txBody>
      </p:sp>
      <p:sp>
        <p:nvSpPr>
          <p:cNvPr id="63492" name="Rectangle 5"/>
          <p:cNvSpPr/>
          <p:nvPr/>
        </p:nvSpPr>
        <p:spPr>
          <a:xfrm>
            <a:off x="355600" y="1130300"/>
            <a:ext cx="8458200" cy="5631180"/>
          </a:xfrm>
          <a:prstGeom prst="rect">
            <a:avLst/>
          </a:prstGeom>
          <a:noFill/>
          <a:ln w="9525">
            <a:noFill/>
          </a:ln>
        </p:spPr>
        <p:txBody>
          <a:bodyPr>
            <a:spAutoFit/>
          </a:bodyPr>
          <a:p>
            <a:r>
              <a:rPr lang="en-US" altLang="zh-CN" dirty="0">
                <a:latin typeface="Arial Narrow" panose="020B0606020202030204" pitchFamily="34" charset="0"/>
              </a:rPr>
              <a:t>import java.io.IOException;</a:t>
            </a:r>
            <a:endParaRPr lang="en-US" altLang="zh-CN" dirty="0">
              <a:latin typeface="Arial Narrow" panose="020B0606020202030204" pitchFamily="34" charset="0"/>
            </a:endParaRPr>
          </a:p>
          <a:p>
            <a:r>
              <a:rPr lang="en-US" altLang="zh-CN" dirty="0">
                <a:latin typeface="Arial Narrow" panose="020B0606020202030204" pitchFamily="34" charset="0"/>
              </a:rPr>
              <a:t>import java.util.Collections;</a:t>
            </a:r>
            <a:endParaRPr lang="en-US" altLang="zh-CN" dirty="0">
              <a:latin typeface="Arial Narrow" panose="020B0606020202030204" pitchFamily="34" charset="0"/>
            </a:endParaRPr>
          </a:p>
          <a:p>
            <a:r>
              <a:rPr lang="en-US" altLang="zh-CN" dirty="0">
                <a:latin typeface="Arial Narrow" panose="020B0606020202030204" pitchFamily="34" charset="0"/>
              </a:rPr>
              <a:t>import java.util.Iterator;</a:t>
            </a:r>
            <a:endParaRPr lang="en-US" altLang="zh-CN" dirty="0">
              <a:latin typeface="Arial Narrow" panose="020B0606020202030204" pitchFamily="34" charset="0"/>
            </a:endParaRPr>
          </a:p>
          <a:p>
            <a:r>
              <a:rPr lang="en-US" altLang="zh-CN" dirty="0">
                <a:latin typeface="Arial Narrow" panose="020B0606020202030204" pitchFamily="34" charset="0"/>
              </a:rPr>
              <a:t>import org.apache.hadoop.io.Text;</a:t>
            </a:r>
            <a:endParaRPr lang="en-US" altLang="zh-CN" dirty="0">
              <a:latin typeface="Arial Narrow" panose="020B0606020202030204" pitchFamily="34" charset="0"/>
            </a:endParaRPr>
          </a:p>
          <a:p>
            <a:r>
              <a:rPr lang="en-US" altLang="zh-CN" dirty="0">
                <a:latin typeface="Arial Narrow" panose="020B0606020202030204" pitchFamily="34" charset="0"/>
              </a:rPr>
              <a:t>import org.apache.hadoop.mapreduce.Reducer;</a:t>
            </a:r>
            <a:endParaRPr lang="en-US" altLang="zh-CN" dirty="0">
              <a:latin typeface="Arial Narrow" panose="020B0606020202030204" pitchFamily="34" charset="0"/>
            </a:endParaRPr>
          </a:p>
          <a:p>
            <a:endParaRPr lang="en-US" altLang="zh-CN" dirty="0">
              <a:latin typeface="Arial Narrow" panose="020B0606020202030204" pitchFamily="34" charset="0"/>
            </a:endParaRPr>
          </a:p>
          <a:p>
            <a:r>
              <a:rPr lang="en-US" altLang="zh-CN" dirty="0">
                <a:latin typeface="Arial Narrow" panose="020B0606020202030204" pitchFamily="34" charset="0"/>
              </a:rPr>
              <a:t>public class </a:t>
            </a:r>
            <a:r>
              <a:rPr lang="en-US" altLang="zh-CN" b="1" dirty="0">
                <a:solidFill>
                  <a:srgbClr val="C00000"/>
                </a:solidFill>
                <a:latin typeface="Arial Narrow" panose="020B0606020202030204" pitchFamily="34" charset="0"/>
              </a:rPr>
              <a:t>InvertedIndexReducer</a:t>
            </a:r>
            <a:r>
              <a:rPr lang="en-US" altLang="zh-CN" dirty="0">
                <a:latin typeface="Arial Narrow" panose="020B0606020202030204" pitchFamily="34" charset="0"/>
              </a:rPr>
              <a:t> extends Reducer&lt;Text, Text, Text, Text&gt; </a:t>
            </a:r>
            <a:endParaRPr lang="en-US" altLang="zh-CN" dirty="0">
              <a:latin typeface="Arial Narrow" panose="020B0606020202030204" pitchFamily="34" charset="0"/>
            </a:endParaRPr>
          </a:p>
          <a:p>
            <a:r>
              <a:rPr lang="en-US" altLang="zh-CN" dirty="0">
                <a:latin typeface="Arial Narrow" panose="020B0606020202030204" pitchFamily="34" charset="0"/>
              </a:rPr>
              <a:t>{	@Override</a:t>
            </a:r>
            <a:endParaRPr lang="en-US" altLang="zh-CN" dirty="0">
              <a:latin typeface="Arial Narrow" panose="020B0606020202030204" pitchFamily="34" charset="0"/>
            </a:endParaRPr>
          </a:p>
          <a:p>
            <a:r>
              <a:rPr lang="en-US" altLang="zh-CN" dirty="0">
                <a:latin typeface="Arial Narrow" panose="020B0606020202030204" pitchFamily="34" charset="0"/>
              </a:rPr>
              <a:t>	</a:t>
            </a:r>
            <a:r>
              <a:rPr lang="en-US" altLang="zh-CN" b="1" dirty="0">
                <a:solidFill>
                  <a:srgbClr val="0066FF"/>
                </a:solidFill>
                <a:latin typeface="Arial Narrow" panose="020B0606020202030204" pitchFamily="34" charset="0"/>
              </a:rPr>
              <a:t>protected void reduce(Text key, Iterable&lt;Text&gt; values, Context context)</a:t>
            </a:r>
            <a:endParaRPr lang="en-US" altLang="zh-CN" b="1" dirty="0">
              <a:solidFill>
                <a:srgbClr val="0066FF"/>
              </a:solidFill>
              <a:latin typeface="Arial Narrow" panose="020B0606020202030204" pitchFamily="34" charset="0"/>
            </a:endParaRPr>
          </a:p>
          <a:p>
            <a:r>
              <a:rPr lang="en-US" altLang="zh-CN" dirty="0">
                <a:latin typeface="Arial Narrow" panose="020B0606020202030204" pitchFamily="34" charset="0"/>
              </a:rPr>
              <a:t>			throws IOException, InterruptedException </a:t>
            </a:r>
            <a:endParaRPr lang="en-US" altLang="zh-CN" dirty="0">
              <a:latin typeface="Arial Narrow" panose="020B0606020202030204" pitchFamily="34" charset="0"/>
            </a:endParaRPr>
          </a:p>
          <a:p>
            <a:r>
              <a:rPr lang="en-US" altLang="zh-CN" dirty="0">
                <a:latin typeface="Arial Narrow" panose="020B0606020202030204" pitchFamily="34" charset="0"/>
              </a:rPr>
              <a:t> 	{	Iterator&lt;Text&gt; it = values.iterator();</a:t>
            </a:r>
            <a:endParaRPr lang="en-US" altLang="zh-CN" dirty="0">
              <a:latin typeface="Arial Narrow" panose="020B0606020202030204" pitchFamily="34" charset="0"/>
            </a:endParaRPr>
          </a:p>
          <a:p>
            <a:r>
              <a:rPr lang="en-US" altLang="zh-CN" dirty="0">
                <a:latin typeface="Arial Narrow" panose="020B0606020202030204" pitchFamily="34" charset="0"/>
              </a:rPr>
              <a:t>		StringBuilder all = new StringBuilder();  // </a:t>
            </a:r>
            <a:r>
              <a:rPr lang="zh-CN" altLang="en-US" dirty="0">
                <a:latin typeface="Arial Narrow" panose="020B0606020202030204" pitchFamily="34" charset="0"/>
              </a:rPr>
              <a:t>与</a:t>
            </a:r>
            <a:r>
              <a:rPr lang="en-US" altLang="zh-CN" dirty="0">
                <a:latin typeface="Arial Narrow" panose="020B0606020202030204" pitchFamily="34" charset="0"/>
              </a:rPr>
              <a:t>StringBuffer 的</a:t>
            </a:r>
            <a:r>
              <a:rPr lang="zh-CN" altLang="en-US" dirty="0">
                <a:latin typeface="Arial Narrow" panose="020B0606020202030204" pitchFamily="34" charset="0"/>
              </a:rPr>
              <a:t>使用类似</a:t>
            </a:r>
            <a:endParaRPr lang="zh-CN" altLang="en-US" dirty="0">
              <a:latin typeface="Arial Narrow" panose="020B0606020202030204" pitchFamily="34" charset="0"/>
            </a:endParaRPr>
          </a:p>
          <a:p>
            <a:r>
              <a:rPr lang="en-US" altLang="zh-CN" dirty="0">
                <a:latin typeface="Arial Narrow" panose="020B0606020202030204" pitchFamily="34" charset="0"/>
              </a:rPr>
              <a:t>		if(it.hasNext())  all.append(it.next().toString());</a:t>
            </a:r>
            <a:endParaRPr lang="en-US" altLang="zh-CN" dirty="0">
              <a:latin typeface="Arial Narrow" panose="020B0606020202030204" pitchFamily="34" charset="0"/>
            </a:endParaRPr>
          </a:p>
          <a:p>
            <a:r>
              <a:rPr lang="zh-CN" altLang="en-US" dirty="0">
                <a:latin typeface="Arial Narrow" panose="020B0606020202030204" pitchFamily="34" charset="0"/>
              </a:rPr>
              <a:t>		</a:t>
            </a:r>
            <a:r>
              <a:rPr lang="en-US" altLang="zh-CN" dirty="0">
                <a:latin typeface="Arial Narrow" panose="020B0606020202030204" pitchFamily="34" charset="0"/>
              </a:rPr>
              <a:t>for(; it.hasNext(); ) </a:t>
            </a:r>
            <a:endParaRPr lang="en-US" altLang="zh-CN" dirty="0">
              <a:latin typeface="Arial Narrow" panose="020B0606020202030204" pitchFamily="34" charset="0"/>
            </a:endParaRPr>
          </a:p>
          <a:p>
            <a:r>
              <a:rPr lang="en-US" altLang="zh-CN" dirty="0">
                <a:latin typeface="Arial Narrow" panose="020B0606020202030204" pitchFamily="34" charset="0"/>
              </a:rPr>
              <a:t>		{	all.append(“;");</a:t>
            </a:r>
            <a:endParaRPr lang="en-US" altLang="zh-CN" dirty="0">
              <a:latin typeface="Arial Narrow" panose="020B0606020202030204" pitchFamily="34" charset="0"/>
            </a:endParaRPr>
          </a:p>
          <a:p>
            <a:r>
              <a:rPr lang="en-US" altLang="zh-CN" dirty="0">
                <a:latin typeface="Arial Narrow" panose="020B0606020202030204" pitchFamily="34" charset="0"/>
              </a:rPr>
              <a:t>			all.append(it.next().toString());			</a:t>
            </a:r>
            <a:r>
              <a:rPr lang="zh-CN" altLang="en-US" dirty="0">
                <a:latin typeface="Arial Narrow" panose="020B0606020202030204" pitchFamily="34" charset="0"/>
              </a:rPr>
              <a:t>	</a:t>
            </a:r>
            <a:r>
              <a:rPr lang="en-US" altLang="zh-CN" dirty="0">
                <a:latin typeface="Arial Narrow" panose="020B0606020202030204" pitchFamily="34" charset="0"/>
              </a:rPr>
              <a:t>	}</a:t>
            </a:r>
            <a:endParaRPr lang="en-US" altLang="zh-CN" dirty="0">
              <a:latin typeface="Arial Narrow" panose="020B0606020202030204" pitchFamily="34" charset="0"/>
            </a:endParaRPr>
          </a:p>
          <a:p>
            <a:r>
              <a:rPr lang="en-US" altLang="zh-CN" dirty="0">
                <a:latin typeface="Arial Narrow" panose="020B0606020202030204" pitchFamily="34" charset="0"/>
              </a:rPr>
              <a:t>		context.write(key, new Text(all.toString()));</a:t>
            </a:r>
            <a:endParaRPr lang="en-US" altLang="zh-CN" dirty="0">
              <a:latin typeface="Arial Narrow" panose="020B0606020202030204" pitchFamily="34" charset="0"/>
            </a:endParaRPr>
          </a:p>
          <a:p>
            <a:r>
              <a:rPr lang="zh-CN" altLang="en-US" dirty="0">
                <a:latin typeface="Arial Narrow" panose="020B0606020202030204" pitchFamily="34" charset="0"/>
              </a:rPr>
              <a:t>	</a:t>
            </a:r>
            <a:r>
              <a:rPr lang="en-US" altLang="zh-CN" dirty="0">
                <a:latin typeface="Arial Narrow" panose="020B0606020202030204" pitchFamily="34" charset="0"/>
              </a:rPr>
              <a:t>} </a:t>
            </a:r>
            <a:r>
              <a:rPr lang="en-US" altLang="zh-CN" b="1" dirty="0">
                <a:solidFill>
                  <a:srgbClr val="C00000"/>
                </a:solidFill>
                <a:latin typeface="Arial Narrow" panose="020B0606020202030204" pitchFamily="34" charset="0"/>
              </a:rPr>
              <a:t>//</a:t>
            </a:r>
            <a:r>
              <a:rPr lang="zh-CN" altLang="en-US" b="1" dirty="0">
                <a:solidFill>
                  <a:srgbClr val="C00000"/>
                </a:solidFill>
                <a:latin typeface="Arial Narrow" panose="020B0606020202030204" pitchFamily="34" charset="0"/>
              </a:rPr>
              <a:t>最终输出键值对示例：</a:t>
            </a:r>
            <a:r>
              <a:rPr lang="en-US" altLang="zh-CN" b="1" dirty="0">
                <a:solidFill>
                  <a:srgbClr val="C00000"/>
                </a:solidFill>
                <a:latin typeface="Arial Narrow" panose="020B0606020202030204" pitchFamily="34" charset="0"/>
              </a:rPr>
              <a:t>(“fish", “doc1#0; doc1#8;doc2#0;doc2#8 ")</a:t>
            </a:r>
            <a:endParaRPr lang="en-US" altLang="zh-CN" b="1" dirty="0">
              <a:solidFill>
                <a:srgbClr val="C00000"/>
              </a:solidFill>
              <a:latin typeface="Arial Narrow" panose="020B0606020202030204" pitchFamily="34" charset="0"/>
            </a:endParaRPr>
          </a:p>
          <a:p>
            <a:r>
              <a:rPr lang="en-US" altLang="zh-CN" dirty="0">
                <a:latin typeface="Arial Narrow" panose="020B0606020202030204" pitchFamily="34" charset="0"/>
              </a:rPr>
              <a:t>}</a:t>
            </a:r>
            <a:endParaRPr lang="zh-CN" altLang="en-US" dirty="0">
              <a:latin typeface="Arial Narrow" panose="020B0606020202030204" pitchFamily="34" charset="0"/>
            </a:endParaRPr>
          </a:p>
        </p:txBody>
      </p:sp>
    </p:spTree>
  </p:cSld>
  <p:clrMapOvr>
    <a:masterClrMapping/>
  </p:clrMapOvr>
  <p:transition>
    <p:cover dir="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p:nvPr>
        </p:nvSpPr>
        <p:spPr>
          <a:xfrm>
            <a:off x="539750" y="188913"/>
            <a:ext cx="5327650" cy="896937"/>
          </a:xfrm>
        </p:spPr>
        <p:txBody>
          <a:bodyPr lIns="76200" tIns="38100" rIns="76200" bIns="38100"/>
          <a:lstStyle/>
          <a:p>
            <a:pPr>
              <a:defRPr/>
            </a:pPr>
            <a:r>
              <a:rPr lang="zh-CN" altLang="en-US" sz="3600" smtClean="0"/>
              <a:t>其它重要类与接口</a:t>
            </a:r>
            <a:endParaRPr lang="zh-CN" altLang="en-US" sz="3600" smtClean="0"/>
          </a:p>
        </p:txBody>
      </p:sp>
      <p:sp>
        <p:nvSpPr>
          <p:cNvPr id="47109" name="Rectangle 3"/>
          <p:cNvSpPr>
            <a:spLocks noChangeArrowheads="1"/>
          </p:cNvSpPr>
          <p:nvPr/>
        </p:nvSpPr>
        <p:spPr bwMode="auto">
          <a:xfrm>
            <a:off x="468630" y="1341755"/>
            <a:ext cx="8312785" cy="4518660"/>
          </a:xfrm>
          <a:prstGeom prst="rect">
            <a:avLst/>
          </a:prstGeom>
          <a:noFill/>
          <a:ln w="9525">
            <a:noFill/>
            <a:miter lim="800000"/>
          </a:ln>
        </p:spPr>
        <p:txBody>
          <a:bodyPr/>
          <a:lstStyle/>
          <a:p>
            <a:pPr marL="273050" indent="-273050" eaLnBrk="0" hangingPunct="0">
              <a:spcBef>
                <a:spcPct val="20000"/>
              </a:spcBef>
              <a:buSzPct val="100000"/>
              <a:buFont typeface="永中宋体" charset="-122"/>
              <a:buChar char="◆"/>
            </a:pPr>
            <a:r>
              <a:rPr lang="en-US" altLang="zh-CN" sz="2600" b="1">
                <a:solidFill>
                  <a:srgbClr val="001F3E"/>
                </a:solidFill>
              </a:rPr>
              <a:t>Configuration</a:t>
            </a:r>
            <a:r>
              <a:rPr lang="zh-CN" altLang="en-US" sz="2600" b="1">
                <a:solidFill>
                  <a:srgbClr val="001F3E"/>
                </a:solidFill>
              </a:rPr>
              <a:t>类</a:t>
            </a:r>
            <a:endParaRPr lang="zh-CN" altLang="en-US" sz="26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zh-CN" altLang="en-US" sz="2600" b="1">
                <a:solidFill>
                  <a:srgbClr val="001F3E"/>
                </a:solidFill>
              </a:rPr>
              <a:t>	读取配置文件。如：</a:t>
            </a:r>
            <a:r>
              <a:rPr lang="en-US" altLang="zh-CN" sz="2600" b="1">
                <a:solidFill>
                  <a:srgbClr val="001F3E"/>
                </a:solidFill>
              </a:rPr>
              <a:t>core-default.xml</a:t>
            </a:r>
            <a:r>
              <a:rPr lang="zh-CN" altLang="en-US" sz="2600" b="1">
                <a:solidFill>
                  <a:srgbClr val="001F3E"/>
                </a:solidFill>
              </a:rPr>
              <a:t>、</a:t>
            </a:r>
            <a:r>
              <a:rPr lang="en-US" altLang="zh-CN" sz="2600" b="1">
                <a:solidFill>
                  <a:srgbClr val="001F3E"/>
                </a:solidFill>
              </a:rPr>
              <a:t>core-site.xml</a:t>
            </a:r>
            <a:r>
              <a:rPr lang="zh-CN" altLang="en-US" sz="2600" b="1">
                <a:solidFill>
                  <a:srgbClr val="001F3E"/>
                </a:solidFill>
              </a:rPr>
              <a:t>等。</a:t>
            </a:r>
            <a:endParaRPr lang="zh-CN" altLang="en-US" sz="2600" b="1">
              <a:solidFill>
                <a:srgbClr val="001F3E"/>
              </a:solidFill>
            </a:endParaRPr>
          </a:p>
          <a:p>
            <a:pPr marL="273050" indent="-273050" eaLnBrk="0" hangingPunct="0">
              <a:spcBef>
                <a:spcPct val="20000"/>
              </a:spcBef>
              <a:buSzPct val="100000"/>
              <a:buFont typeface="永中宋体" charset="-122"/>
              <a:buChar char="◆"/>
            </a:pPr>
            <a:r>
              <a:rPr lang="en-US" altLang="zh-CN" sz="2600" b="1">
                <a:solidFill>
                  <a:srgbClr val="001F3E"/>
                </a:solidFill>
              </a:rPr>
              <a:t>Job</a:t>
            </a:r>
            <a:r>
              <a:rPr lang="zh-CN" altLang="en-US" sz="2600" b="1">
                <a:solidFill>
                  <a:srgbClr val="001F3E"/>
                </a:solidFill>
              </a:rPr>
              <a:t>类</a:t>
            </a:r>
            <a:endParaRPr lang="zh-CN" altLang="en-US" sz="26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zh-CN" altLang="en-US" sz="2600" b="1">
                <a:solidFill>
                  <a:srgbClr val="001F3E"/>
                </a:solidFill>
              </a:rPr>
              <a:t>	配置、提交</a:t>
            </a:r>
            <a:r>
              <a:rPr lang="en-US" altLang="zh-CN" sz="2600" b="1">
                <a:solidFill>
                  <a:srgbClr val="001F3E"/>
                </a:solidFill>
              </a:rPr>
              <a:t>Job</a:t>
            </a:r>
            <a:r>
              <a:rPr lang="zh-CN" altLang="en-US" sz="2600" b="1">
                <a:solidFill>
                  <a:srgbClr val="001F3E"/>
                </a:solidFill>
              </a:rPr>
              <a:t>，控制其执行，查询其状态。</a:t>
            </a:r>
            <a:endParaRPr lang="zh-CN" altLang="en-US" sz="2600" b="1">
              <a:solidFill>
                <a:srgbClr val="001F3E"/>
              </a:solidFill>
            </a:endParaRPr>
          </a:p>
          <a:p>
            <a:pPr marL="273050" indent="-273050" eaLnBrk="0" hangingPunct="0">
              <a:spcBef>
                <a:spcPct val="20000"/>
              </a:spcBef>
              <a:buSzPct val="100000"/>
              <a:buFont typeface="永中宋体" charset="-122"/>
              <a:buChar char="◆"/>
            </a:pPr>
            <a:r>
              <a:rPr lang="en-US" altLang="zh-CN" sz="2600" b="1">
                <a:solidFill>
                  <a:srgbClr val="FF0000"/>
                </a:solidFill>
              </a:rPr>
              <a:t>Writable</a:t>
            </a:r>
            <a:r>
              <a:rPr lang="zh-CN" altLang="en-US" sz="2600" b="1">
                <a:solidFill>
                  <a:srgbClr val="FF0000"/>
                </a:solidFill>
              </a:rPr>
              <a:t>接口</a:t>
            </a:r>
            <a:endParaRPr lang="zh-CN" altLang="en-US" sz="2600" b="1">
              <a:solidFill>
                <a:srgbClr val="FF0000"/>
              </a:solidFill>
            </a:endParaRPr>
          </a:p>
          <a:p>
            <a:pPr marL="273050" indent="-273050" eaLnBrk="0" hangingPunct="0">
              <a:spcBef>
                <a:spcPct val="20000"/>
              </a:spcBef>
              <a:buClr>
                <a:srgbClr val="001F3E"/>
              </a:buClr>
              <a:buSzPct val="100000"/>
              <a:buFont typeface="Wingdings" panose="05000000000000000000" pitchFamily="2" charset="2"/>
              <a:buNone/>
            </a:pPr>
            <a:r>
              <a:rPr lang="zh-CN" altLang="en-US" sz="2600" b="1">
                <a:solidFill>
                  <a:srgbClr val="FF0000"/>
                </a:solidFill>
              </a:rPr>
              <a:t>	序列化输入输出。任何</a:t>
            </a:r>
            <a:r>
              <a:rPr lang="en-US" altLang="zh-CN" sz="2600" b="1">
                <a:solidFill>
                  <a:srgbClr val="FF0000"/>
                </a:solidFill>
              </a:rPr>
              <a:t>Key, Value</a:t>
            </a:r>
            <a:r>
              <a:rPr lang="zh-CN" altLang="en-US" sz="2600" b="1">
                <a:solidFill>
                  <a:srgbClr val="FF0000"/>
                </a:solidFill>
              </a:rPr>
              <a:t>都需要实现它。</a:t>
            </a:r>
            <a:endParaRPr lang="zh-CN" altLang="en-US" sz="2600" b="1">
              <a:solidFill>
                <a:srgbClr val="001F3E"/>
              </a:solidFill>
            </a:endParaRPr>
          </a:p>
          <a:p>
            <a:pPr marL="273050" indent="-273050" eaLnBrk="0" hangingPunct="0">
              <a:spcBef>
                <a:spcPct val="20000"/>
              </a:spcBef>
              <a:buSzPct val="100000"/>
              <a:buFont typeface="永中宋体" charset="-122"/>
              <a:buChar char="◆"/>
            </a:pPr>
            <a:r>
              <a:rPr lang="en-US" altLang="zh-CN" sz="2600" b="1">
                <a:solidFill>
                  <a:srgbClr val="001F3E"/>
                </a:solidFill>
              </a:rPr>
              <a:t>WritableComparable</a:t>
            </a:r>
            <a:r>
              <a:rPr lang="zh-CN" altLang="en-US" sz="2600" b="1">
                <a:solidFill>
                  <a:srgbClr val="001F3E"/>
                </a:solidFill>
              </a:rPr>
              <a:t>接口</a:t>
            </a:r>
            <a:endParaRPr lang="zh-CN" altLang="en-US" sz="2600" b="1">
              <a:solidFill>
                <a:srgbClr val="001F3E"/>
              </a:solidFill>
            </a:endParaRPr>
          </a:p>
          <a:p>
            <a:pPr marL="273050" indent="-273050" eaLnBrk="0" hangingPunct="0">
              <a:spcBef>
                <a:spcPct val="20000"/>
              </a:spcBef>
              <a:buClr>
                <a:srgbClr val="001F3E"/>
              </a:buClr>
              <a:buSzPct val="100000"/>
              <a:buFont typeface="Wingdings" panose="05000000000000000000" pitchFamily="2" charset="2"/>
              <a:buNone/>
            </a:pPr>
            <a:r>
              <a:rPr lang="zh-CN" altLang="en-US" sz="2600" b="1">
                <a:solidFill>
                  <a:srgbClr val="001F3E"/>
                </a:solidFill>
              </a:rPr>
              <a:t>	可比较的序列化输入输出。任何</a:t>
            </a:r>
            <a:r>
              <a:rPr lang="en-US" altLang="zh-CN" sz="2600" b="1">
                <a:solidFill>
                  <a:srgbClr val="001F3E"/>
                </a:solidFill>
              </a:rPr>
              <a:t>Key</a:t>
            </a:r>
            <a:r>
              <a:rPr lang="zh-CN" altLang="en-US" sz="2600" b="1">
                <a:solidFill>
                  <a:srgbClr val="001F3E"/>
                </a:solidFill>
              </a:rPr>
              <a:t>都需要实现它。</a:t>
            </a:r>
            <a:endParaRPr lang="zh-CN" altLang="en-US" sz="2600" b="1">
              <a:solidFill>
                <a:srgbClr val="001F3E"/>
              </a:solidFill>
            </a:endParaRPr>
          </a:p>
        </p:txBody>
      </p:sp>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内容占位符 2"/>
          <p:cNvSpPr>
            <a:spLocks noGrp="1"/>
          </p:cNvSpPr>
          <p:nvPr>
            <p:ph sz="quarter" idx="1"/>
          </p:nvPr>
        </p:nvSpPr>
        <p:spPr>
          <a:xfrm>
            <a:off x="292100" y="320675"/>
            <a:ext cx="8560435" cy="6365240"/>
          </a:xfrm>
        </p:spPr>
        <p:txBody>
          <a:bodyPr wrap="square" anchor="t"/>
          <a:p>
            <a:pPr>
              <a:buNone/>
            </a:pPr>
            <a:r>
              <a:rPr lang="zh-CN" altLang="en-US" b="1" dirty="0">
                <a:solidFill>
                  <a:srgbClr val="002060"/>
                </a:solidFill>
                <a:latin typeface="黑体" panose="02010609060101010101" pitchFamily="2" charset="-122"/>
                <a:ea typeface="黑体" panose="02010609060101010101" pitchFamily="2" charset="-122"/>
              </a:rPr>
              <a:t>简单的文档倒排算法</a:t>
            </a:r>
            <a:endParaRPr lang="zh-CN" altLang="en-US" b="1" dirty="0">
              <a:solidFill>
                <a:srgbClr val="002060"/>
              </a:solidFill>
              <a:latin typeface="黑体" panose="02010609060101010101" pitchFamily="2" charset="-122"/>
              <a:ea typeface="黑体" panose="02010609060101010101" pitchFamily="2" charset="-122"/>
            </a:endParaRPr>
          </a:p>
        </p:txBody>
      </p:sp>
      <p:sp>
        <p:nvSpPr>
          <p:cNvPr id="64516" name="Rectangle 5"/>
          <p:cNvSpPr/>
          <p:nvPr/>
        </p:nvSpPr>
        <p:spPr>
          <a:xfrm>
            <a:off x="355600" y="1053465"/>
            <a:ext cx="8255000" cy="5323205"/>
          </a:xfrm>
          <a:prstGeom prst="rect">
            <a:avLst/>
          </a:prstGeom>
          <a:noFill/>
          <a:ln w="9525">
            <a:noFill/>
          </a:ln>
        </p:spPr>
        <p:txBody>
          <a:bodyPr>
            <a:spAutoFit/>
          </a:bodyPr>
          <a:p>
            <a:r>
              <a:rPr lang="en-US" altLang="zh-CN" sz="2000" dirty="0">
                <a:latin typeface="Arial Narrow" panose="020B0606020202030204" pitchFamily="34" charset="0"/>
                <a:ea typeface="Arial Unicode MS" panose="020B0604020202020204" charset="-122"/>
              </a:rPr>
              <a:t>public class </a:t>
            </a:r>
            <a:r>
              <a:rPr lang="en-US" altLang="zh-CN" sz="2000" dirty="0">
                <a:solidFill>
                  <a:srgbClr val="C00000"/>
                </a:solidFill>
                <a:latin typeface="Arial Narrow" panose="020B0606020202030204" pitchFamily="34" charset="0"/>
                <a:ea typeface="Arial Unicode MS" panose="020B0604020202020204" charset="-122"/>
              </a:rPr>
              <a:t>InvertedIndexer</a:t>
            </a:r>
            <a:endParaRPr lang="en-US" altLang="zh-CN" sz="2000" dirty="0">
              <a:solidFill>
                <a:srgbClr val="C00000"/>
              </a:solidFill>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public static void main(String[] args) </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try {	</a:t>
            </a:r>
            <a:r>
              <a:rPr lang="en-US" altLang="zh-CN" sz="2000" dirty="0">
                <a:latin typeface="Arial Narrow" panose="020B0606020202030204" pitchFamily="34" charset="0"/>
              </a:rPr>
              <a:t>Configuration conf = new Configuration();</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 = new Job(conf, "invert index");</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job.setJarByClass(InvertedIndexer.class);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job.setInputFormatClass(TextInputFormat.class);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job.setMapperClass(InvertedIndexMapper.class);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job.setReducerClass(InvertedIndexReducer.class);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job.setOutputKeyClass(Text.class);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job.setOutputValueClass(Text.class);</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FileInputFormat.addInputPath(job, new Path(args[0]));</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FileOutputFormat.setOutputPath(job, new Path(args[1]));</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System.exit(job.waitForCompletion(true) ? 0 : 1);</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 catch (Exception e) {      e.printStackTrace();                              }</a:t>
            </a:r>
            <a:endParaRPr lang="en-US" altLang="zh-CN" sz="2000" dirty="0">
              <a:latin typeface="Arial Narrow" panose="020B0606020202030204" pitchFamily="34" charset="0"/>
              <a:ea typeface="Arial Unicode MS" panose="020B0604020202020204" charset="-122"/>
            </a:endParaRPr>
          </a:p>
          <a:p>
            <a:r>
              <a:rPr lang="en-US" altLang="zh-CN" sz="2000" dirty="0">
                <a:latin typeface="Arial Narrow" panose="020B0606020202030204" pitchFamily="34" charset="0"/>
                <a:ea typeface="Arial Unicode MS" panose="020B0604020202020204" charset="-122"/>
              </a:rPr>
              <a:t>      }}	</a:t>
            </a:r>
            <a:endParaRPr lang="en-US" altLang="zh-CN" sz="2000" dirty="0">
              <a:latin typeface="Arial Narrow" panose="020B0606020202030204" pitchFamily="34" charset="0"/>
              <a:ea typeface="Arial Unicode MS" panose="020B0604020202020204" charset="-122"/>
            </a:endParaRPr>
          </a:p>
        </p:txBody>
      </p:sp>
    </p:spTree>
  </p:cSld>
  <p:clrMapOvr>
    <a:masterClrMapping/>
  </p:clrMapOvr>
  <p:transition>
    <p:cover dir="rd"/>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内容占位符 2"/>
          <p:cNvSpPr>
            <a:spLocks noGrp="1"/>
          </p:cNvSpPr>
          <p:nvPr>
            <p:ph sz="quarter" idx="1"/>
          </p:nvPr>
        </p:nvSpPr>
        <p:spPr>
          <a:xfrm>
            <a:off x="312420" y="524193"/>
            <a:ext cx="8305800" cy="5451475"/>
          </a:xfrm>
        </p:spPr>
        <p:txBody>
          <a:bodyPr wrap="square" anchor="t"/>
          <a:p>
            <a:pPr>
              <a:buNone/>
            </a:pPr>
            <a:r>
              <a:rPr lang="zh-CN" altLang="en-US" b="1" dirty="0">
                <a:solidFill>
                  <a:srgbClr val="002060"/>
                </a:solidFill>
                <a:latin typeface="Arial Narrow" panose="020B0606020202030204" pitchFamily="34" charset="0"/>
                <a:ea typeface="黑体" panose="02010609060101010101" pitchFamily="2" charset="-122"/>
              </a:rPr>
              <a:t>带词频等属性的文档倒排算法</a:t>
            </a:r>
            <a:endParaRPr lang="zh-CN" altLang="en-US" b="1" dirty="0">
              <a:solidFill>
                <a:srgbClr val="002060"/>
              </a:solidFill>
              <a:latin typeface="Arial Narrow" panose="020B0606020202030204" pitchFamily="34" charset="0"/>
              <a:ea typeface="黑体" panose="02010609060101010101" pitchFamily="2" charset="-122"/>
            </a:endParaRPr>
          </a:p>
        </p:txBody>
      </p:sp>
      <p:sp>
        <p:nvSpPr>
          <p:cNvPr id="65540" name="Rectangle 5"/>
          <p:cNvSpPr/>
          <p:nvPr/>
        </p:nvSpPr>
        <p:spPr>
          <a:xfrm>
            <a:off x="533400" y="1168400"/>
            <a:ext cx="8064500" cy="2398713"/>
          </a:xfrm>
          <a:prstGeom prst="rect">
            <a:avLst/>
          </a:prstGeom>
          <a:noFill/>
          <a:ln w="9525">
            <a:noFill/>
          </a:ln>
        </p:spPr>
        <p:txBody>
          <a:bodyPr>
            <a:spAutoFit/>
          </a:bodyPr>
          <a:p>
            <a:pPr>
              <a:lnSpc>
                <a:spcPct val="150000"/>
              </a:lnSpc>
              <a:spcBef>
                <a:spcPts val="600"/>
              </a:spcBef>
              <a:spcAft>
                <a:spcPts val="600"/>
              </a:spcAft>
            </a:pPr>
            <a:r>
              <a:rPr lang="zh-CN" altLang="en-US" sz="2600" dirty="0">
                <a:latin typeface="Arial Narrow" panose="020B0606020202030204" pitchFamily="34" charset="0"/>
                <a:ea typeface="黑体" panose="02010609060101010101" pitchFamily="2" charset="-122"/>
              </a:rPr>
              <a:t>如果考虑单词在每个文档中出现的词频、位置、对应</a:t>
            </a:r>
            <a:r>
              <a:rPr lang="en-US" altLang="zh-CN" sz="2600" dirty="0">
                <a:latin typeface="Arial Narrow" panose="020B0606020202030204" pitchFamily="34" charset="0"/>
                <a:ea typeface="黑体" panose="02010609060101010101" pitchFamily="2" charset="-122"/>
              </a:rPr>
              <a:t>Web</a:t>
            </a:r>
            <a:r>
              <a:rPr lang="zh-CN" altLang="en-US" sz="2600" dirty="0">
                <a:latin typeface="Arial Narrow" panose="020B0606020202030204" pitchFamily="34" charset="0"/>
                <a:ea typeface="黑体" panose="02010609060101010101" pitchFamily="2" charset="-122"/>
              </a:rPr>
              <a:t>文档的</a:t>
            </a:r>
            <a:r>
              <a:rPr lang="en-US" altLang="zh-CN" sz="2600" dirty="0">
                <a:latin typeface="Arial Narrow" panose="020B0606020202030204" pitchFamily="34" charset="0"/>
                <a:ea typeface="黑体" panose="02010609060101010101" pitchFamily="2" charset="-122"/>
              </a:rPr>
              <a:t>URL</a:t>
            </a:r>
            <a:r>
              <a:rPr lang="zh-CN" altLang="en-US" sz="2600" dirty="0">
                <a:latin typeface="Arial Narrow" panose="020B0606020202030204" pitchFamily="34" charset="0"/>
                <a:ea typeface="黑体" panose="02010609060101010101" pitchFamily="2" charset="-122"/>
              </a:rPr>
              <a:t>等诸多属性，则前述简单的倒排算法就不足以有效工作。我们把这些词频、位置等诸多属性称为有效负载（</a:t>
            </a:r>
            <a:r>
              <a:rPr lang="en-US" altLang="zh-CN" sz="2600" dirty="0">
                <a:latin typeface="Arial Narrow" panose="020B0606020202030204" pitchFamily="34" charset="0"/>
                <a:ea typeface="黑体" panose="02010609060101010101" pitchFamily="2" charset="-122"/>
              </a:rPr>
              <a:t>Payload</a:t>
            </a:r>
            <a:r>
              <a:rPr lang="zh-CN" altLang="en-US" sz="2600" dirty="0">
                <a:latin typeface="Arial Narrow" panose="020B0606020202030204" pitchFamily="34" charset="0"/>
                <a:ea typeface="黑体" panose="02010609060101010101" pitchFamily="2" charset="-122"/>
              </a:rPr>
              <a:t>）</a:t>
            </a:r>
            <a:endParaRPr lang="zh-CN" altLang="en-US" sz="2600" dirty="0">
              <a:latin typeface="Arial Narrow" panose="020B0606020202030204" pitchFamily="34" charset="0"/>
              <a:ea typeface="黑体" panose="02010609060101010101" pitchFamily="2" charset="-122"/>
            </a:endParaRPr>
          </a:p>
        </p:txBody>
      </p:sp>
      <p:sp>
        <p:nvSpPr>
          <p:cNvPr id="65541" name="TextBox 4"/>
          <p:cNvSpPr txBox="1"/>
          <p:nvPr/>
        </p:nvSpPr>
        <p:spPr>
          <a:xfrm>
            <a:off x="596900" y="4889500"/>
            <a:ext cx="7632700" cy="523875"/>
          </a:xfrm>
          <a:prstGeom prst="rect">
            <a:avLst/>
          </a:prstGeom>
          <a:noFill/>
          <a:ln w="9525">
            <a:noFill/>
          </a:ln>
        </p:spPr>
        <p:txBody>
          <a:bodyPr>
            <a:spAutoFit/>
          </a:bodyPr>
          <a:p>
            <a:r>
              <a:rPr lang="zh-CN" altLang="en-US" sz="1400" dirty="0">
                <a:latin typeface="Verdana" panose="020B0604030504040204" pitchFamily="34" charset="0"/>
              </a:rPr>
              <a:t>以下的算法内容引自</a:t>
            </a:r>
            <a:r>
              <a:rPr lang="en-US" altLang="zh-CN" sz="1400" dirty="0">
                <a:latin typeface="Verdana" panose="020B0604030504040204" pitchFamily="34" charset="0"/>
              </a:rPr>
              <a:t>Jimmy Lin</a:t>
            </a:r>
            <a:r>
              <a:rPr lang="zh-CN" altLang="en-US" sz="1400" dirty="0">
                <a:latin typeface="Verdana" panose="020B0604030504040204" pitchFamily="34" charset="0"/>
              </a:rPr>
              <a:t>，</a:t>
            </a:r>
            <a:r>
              <a:rPr lang="en-US" altLang="zh-CN" sz="1400" dirty="0">
                <a:latin typeface="Verdana" panose="020B0604030504040204" pitchFamily="34" charset="0"/>
              </a:rPr>
              <a:t>Data-Intensive Text Processing with MapReduce</a:t>
            </a:r>
            <a:r>
              <a:rPr lang="zh-CN" altLang="en-US" sz="1400" dirty="0">
                <a:latin typeface="Verdana" panose="020B0604030504040204" pitchFamily="34" charset="0"/>
              </a:rPr>
              <a:t>， </a:t>
            </a:r>
            <a:r>
              <a:rPr lang="en-US" altLang="zh-CN" sz="1400" dirty="0">
                <a:latin typeface="Verdana" panose="020B0604030504040204" pitchFamily="34" charset="0"/>
              </a:rPr>
              <a:t>2010</a:t>
            </a:r>
            <a:r>
              <a:rPr lang="zh-CN" altLang="en-US" sz="1400" dirty="0">
                <a:latin typeface="Verdana" panose="020B0604030504040204" pitchFamily="34" charset="0"/>
              </a:rPr>
              <a:t>，</a:t>
            </a:r>
            <a:r>
              <a:rPr lang="en-US" altLang="zh-CN" sz="1400" dirty="0">
                <a:latin typeface="Verdana" panose="020B0604030504040204" pitchFamily="34" charset="0"/>
              </a:rPr>
              <a:t>College Park, </a:t>
            </a:r>
            <a:r>
              <a:rPr lang="zh-CN" altLang="en-US" sz="1400" dirty="0">
                <a:latin typeface="Verdana" panose="020B0604030504040204" pitchFamily="34" charset="0"/>
              </a:rPr>
              <a:t>以及其课件</a:t>
            </a:r>
            <a:endParaRPr lang="zh-CN" altLang="en-US" sz="1400" dirty="0">
              <a:latin typeface="Verdana" panose="020B0604030504040204" pitchFamily="34" charset="0"/>
            </a:endParaRPr>
          </a:p>
        </p:txBody>
      </p:sp>
    </p:spTree>
  </p:cSld>
  <p:clrMapOvr>
    <a:masterClrMapping/>
  </p:clrMapOvr>
  <p:transition>
    <p:cover dir="rd"/>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42900" y="654050"/>
            <a:ext cx="8458200" cy="6121400"/>
          </a:xfrm>
        </p:spPr>
        <p:txBody>
          <a:bodyPr>
            <a:normAutofit fontScale="92500" lnSpcReduction="100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带词频等属性的文档倒排算法</a:t>
            </a:r>
            <a:endPar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基本的倒排索引结构</a:t>
            </a:r>
            <a:endPar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一个倒排索引由大量的</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postings list</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构成</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一个</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postings list</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由多个</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posting</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构成</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按</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doc id</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排序</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一个</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postings list</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与一个</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term</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关联</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一个</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posting </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包含一个</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document id</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和一个</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payload</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payload</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上载有</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term</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在</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document</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中出现情况相关的信息</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(e.g. term frequency, positions, term properties)</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同时还有对应</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Web</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文档到其</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URL</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的映射</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doc_id</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sym typeface="Wingdings" panose="05000000000000000000" pitchFamily="2" charset="2"/>
              </a:rPr>
              <a:t></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URL</a:t>
            </a:r>
            <a:endParaRPr kumimoji="0" lang="en-US" altLang="zh-CN" sz="26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p:txBody>
      </p:sp>
      <p:pic>
        <p:nvPicPr>
          <p:cNvPr id="66563" name="图片 4" descr="indexes.jpg"/>
          <p:cNvPicPr>
            <a:picLocks noChangeAspect="1"/>
          </p:cNvPicPr>
          <p:nvPr/>
        </p:nvPicPr>
        <p:blipFill>
          <a:blip r:embed="rId1"/>
          <a:stretch>
            <a:fillRect/>
          </a:stretch>
        </p:blipFill>
        <p:spPr>
          <a:xfrm>
            <a:off x="1507490" y="1560195"/>
            <a:ext cx="6735763" cy="2247900"/>
          </a:xfrm>
          <a:prstGeom prst="rect">
            <a:avLst/>
          </a:prstGeom>
          <a:noFill/>
          <a:ln w="9525">
            <a:noFill/>
          </a:ln>
        </p:spPr>
      </p:pic>
    </p:spTree>
  </p:cSld>
  <p:clrMapOvr>
    <a:masterClrMapping/>
  </p:clrMapOvr>
  <p:transition>
    <p:cover dir="rd"/>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33375" y="578803"/>
            <a:ext cx="8643938" cy="5857875"/>
          </a:xfrm>
        </p:spPr>
        <p:txBody>
          <a:bodyPr>
            <a:normAutofit fontScale="92500"/>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带词频属性的文档倒排算法</a:t>
            </a:r>
            <a:endPar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Map</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和</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Reduce</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实现伪代码</a:t>
            </a:r>
            <a:endPar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 </a:t>
            </a:r>
            <a:r>
              <a:rPr kumimoji="0" lang="en-US" altLang="zh-CN" sz="22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class </a:t>
            </a:r>
            <a:r>
              <a:rPr kumimoji="0" lang="en-US" altLang="zh-CN" sz="2200" b="1" i="0" u="none" strike="noStrike" kern="1200" cap="none" spc="0" normalizeH="0" baseline="0" noProof="0" dirty="0" err="1" smtClean="0">
                <a:ln>
                  <a:noFill/>
                </a:ln>
                <a:solidFill>
                  <a:srgbClr val="C00000"/>
                </a:solidFill>
                <a:effectLst/>
                <a:uLnTx/>
                <a:uFillTx/>
                <a:latin typeface="Arial Narrow" panose="020B0606020202030204" pitchFamily="34" charset="0"/>
                <a:ea typeface="黑体" panose="02010609060101010101" pitchFamily="2" charset="-122"/>
                <a:cs typeface="+mn-cs"/>
              </a:rPr>
              <a:t>Mapper</a:t>
            </a:r>
            <a:endParaRPr kumimoji="0" lang="en-US" altLang="zh-CN" sz="22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nl-NL"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        </a:t>
            </a:r>
            <a:r>
              <a:rPr kumimoji="0" lang="nl-NL" altLang="zh-CN" sz="22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procedure</a:t>
            </a:r>
            <a:r>
              <a:rPr kumimoji="0" lang="nl-NL"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Map(docid </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d</a:t>
            </a:r>
            <a:r>
              <a:rPr kumimoji="0" lang="nl-NL"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n, doc d)</a:t>
            </a:r>
            <a:endParaRPr kumimoji="0" lang="nl-NL"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              F ← new </a:t>
            </a:r>
            <a:r>
              <a:rPr kumimoji="0" lang="en-US" altLang="zh-CN" sz="22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AssociativeArray</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4: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for all</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term t ∈ doc d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a:t>
            </a:r>
            <a:endPar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5:                    F{t} ← F{t} + 1</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6: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for all</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term t ∈ </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a:t>
            </a:r>
            <a:endPar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7:                    Emit(term t, posting &lt;dn, </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{t}&gt;)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 </a:t>
            </a:r>
            <a:r>
              <a:rPr kumimoji="0" lang="en-US" altLang="zh-CN" sz="22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class Reducer</a:t>
            </a:r>
            <a:endParaRPr kumimoji="0" lang="en-US" altLang="zh-CN" sz="22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        </a:t>
            </a:r>
            <a:r>
              <a:rPr kumimoji="0" lang="en-US" altLang="zh-CN" sz="22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procedure</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Reduce(term t, postings [&lt;dn</a:t>
            </a:r>
            <a:r>
              <a:rPr kumimoji="0" lang="en-US" altLang="zh-CN" sz="15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1</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f</a:t>
            </a:r>
            <a:r>
              <a:rPr kumimoji="0" lang="en-US" altLang="zh-CN" sz="15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1</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&gt;, &lt;dn</a:t>
            </a:r>
            <a:r>
              <a:rPr kumimoji="0" lang="en-US" altLang="zh-CN" sz="17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2</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f</a:t>
            </a:r>
            <a:r>
              <a:rPr kumimoji="0" lang="en-US" altLang="zh-CN" sz="17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2</a:t>
            </a:r>
            <a:r>
              <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&gt;…])</a:t>
            </a:r>
            <a:endParaRPr kumimoji="0" lang="en-US" altLang="zh-CN"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              </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new List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4: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for all</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posting &lt;a, f&gt; ∈ postings [&lt;dn</a:t>
            </a:r>
            <a:r>
              <a:rPr kumimoji="0" lang="en-US" altLang="zh-CN" sz="15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f</a:t>
            </a:r>
            <a:r>
              <a:rPr kumimoji="0" lang="en-US" altLang="zh-CN" sz="15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&gt;, &lt;dn</a:t>
            </a:r>
            <a:r>
              <a:rPr kumimoji="0" lang="en-US" altLang="zh-CN" sz="17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f</a:t>
            </a:r>
            <a:r>
              <a:rPr kumimoji="0" lang="en-US" altLang="zh-CN" sz="17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&gt;…] </a:t>
            </a:r>
            <a:r>
              <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a:t>
            </a:r>
            <a:endParaRPr kumimoji="0" lang="en-US" altLang="zh-CN" sz="22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5:                      Append(</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&lt;a, f&gt;)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6:               Sort(</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7:               Emit(term t; postings </a:t>
            </a:r>
            <a:r>
              <a:rPr kumimoji="0" lang="en-US" altLang="zh-CN" sz="22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p:txBody>
      </p:sp>
    </p:spTree>
  </p:cSld>
  <p:clrMapOvr>
    <a:masterClrMapping/>
  </p:clrMapOvr>
  <p:transition>
    <p:cover dir="rd"/>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内容占位符 2"/>
          <p:cNvSpPr>
            <a:spLocks noGrp="1"/>
          </p:cNvSpPr>
          <p:nvPr>
            <p:ph sz="quarter" idx="1"/>
          </p:nvPr>
        </p:nvSpPr>
        <p:spPr>
          <a:xfrm>
            <a:off x="284480" y="537845"/>
            <a:ext cx="8248650" cy="482600"/>
          </a:xfrm>
        </p:spPr>
        <p:txBody>
          <a:bodyPr wrap="square" anchor="t"/>
          <a:p>
            <a:pPr>
              <a:buNone/>
            </a:pPr>
            <a:r>
              <a:rPr lang="zh-CN" altLang="en-US" b="1" dirty="0">
                <a:solidFill>
                  <a:srgbClr val="002060"/>
                </a:solidFill>
                <a:latin typeface="黑体" panose="02010609060101010101" pitchFamily="2" charset="-122"/>
                <a:ea typeface="黑体" panose="02010609060101010101" pitchFamily="2" charset="-122"/>
              </a:rPr>
              <a:t>带词频属性的文档倒排算法</a:t>
            </a:r>
            <a:endParaRPr lang="zh-CN" altLang="en-US" b="1" dirty="0">
              <a:solidFill>
                <a:srgbClr val="002060"/>
              </a:solidFill>
              <a:latin typeface="黑体" panose="02010609060101010101" pitchFamily="2" charset="-122"/>
              <a:ea typeface="黑体" panose="02010609060101010101" pitchFamily="2" charset="-122"/>
            </a:endParaRPr>
          </a:p>
          <a:p>
            <a:endParaRPr lang="zh-CN" altLang="en-US" dirty="0">
              <a:latin typeface="黑体" panose="02010609060101010101" pitchFamily="2" charset="-122"/>
              <a:ea typeface="黑体" panose="02010609060101010101" pitchFamily="2" charset="-122"/>
            </a:endParaRPr>
          </a:p>
        </p:txBody>
      </p:sp>
      <p:pic>
        <p:nvPicPr>
          <p:cNvPr id="68611" name="图片 3" descr="indexing2.jpg"/>
          <p:cNvPicPr>
            <a:picLocks noChangeAspect="1"/>
          </p:cNvPicPr>
          <p:nvPr/>
        </p:nvPicPr>
        <p:blipFill>
          <a:blip r:embed="rId1"/>
          <a:stretch>
            <a:fillRect/>
          </a:stretch>
        </p:blipFill>
        <p:spPr>
          <a:xfrm>
            <a:off x="2443163" y="1339850"/>
            <a:ext cx="5638800" cy="5162550"/>
          </a:xfrm>
          <a:prstGeom prst="rect">
            <a:avLst/>
          </a:prstGeom>
          <a:noFill/>
          <a:ln w="9525">
            <a:noFill/>
          </a:ln>
        </p:spPr>
      </p:pic>
      <p:sp>
        <p:nvSpPr>
          <p:cNvPr id="68612" name="TextBox 4"/>
          <p:cNvSpPr txBox="1"/>
          <p:nvPr/>
        </p:nvSpPr>
        <p:spPr>
          <a:xfrm>
            <a:off x="223838" y="5153025"/>
            <a:ext cx="2379662" cy="830263"/>
          </a:xfrm>
          <a:prstGeom prst="rect">
            <a:avLst/>
          </a:prstGeom>
          <a:noFill/>
          <a:ln w="9525">
            <a:noFill/>
          </a:ln>
        </p:spPr>
        <p:txBody>
          <a:bodyPr>
            <a:spAutoFit/>
          </a:bodyPr>
          <a:p>
            <a:r>
              <a:rPr lang="en-US" altLang="zh-CN" sz="2400" dirty="0">
                <a:latin typeface="Arial Narrow" panose="020B0606020202030204" pitchFamily="34" charset="0"/>
              </a:rPr>
              <a:t>A simple example</a:t>
            </a:r>
            <a:endParaRPr lang="en-US" altLang="zh-CN" sz="2400" dirty="0">
              <a:latin typeface="Arial Narrow" panose="020B0606020202030204" pitchFamily="34" charset="0"/>
            </a:endParaRPr>
          </a:p>
          <a:p>
            <a:r>
              <a:rPr lang="en-US" altLang="zh-CN" sz="2400" dirty="0">
                <a:latin typeface="Arial Narrow" panose="020B0606020202030204" pitchFamily="34" charset="0"/>
              </a:rPr>
              <a:t>posting(docid, tf)</a:t>
            </a:r>
            <a:endParaRPr lang="zh-CN" altLang="en-US" sz="2400" dirty="0">
              <a:latin typeface="Arial Narrow" panose="020B0606020202030204" pitchFamily="34" charset="0"/>
            </a:endParaRPr>
          </a:p>
        </p:txBody>
      </p:sp>
    </p:spTree>
  </p:cSld>
  <p:clrMapOvr>
    <a:masterClrMapping/>
  </p:clrMapOvr>
  <p:transition>
    <p:cover dir="rd"/>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64490" y="479425"/>
            <a:ext cx="8305800" cy="5899150"/>
          </a:xfrm>
        </p:spPr>
        <p:txBody>
          <a:bodyPr wrap="square" anchor="t"/>
          <a:p>
            <a:pPr>
              <a:buNone/>
            </a:pPr>
            <a:r>
              <a:rPr lang="zh-CN" altLang="en-US" b="1" dirty="0">
                <a:solidFill>
                  <a:srgbClr val="002060"/>
                </a:solidFill>
                <a:latin typeface="Arial Narrow" panose="020B0606020202030204" pitchFamily="34" charset="0"/>
                <a:ea typeface="黑体" panose="02010609060101010101" pitchFamily="2" charset="-122"/>
              </a:rPr>
              <a:t>带词频属性的文档倒排算法</a:t>
            </a:r>
            <a:endParaRPr lang="zh-CN" altLang="en-US" b="1" dirty="0">
              <a:solidFill>
                <a:srgbClr val="002060"/>
              </a:solidFill>
              <a:latin typeface="Arial Narrow" panose="020B0606020202030204" pitchFamily="34" charset="0"/>
              <a:ea typeface="黑体" panose="02010609060101010101" pitchFamily="2" charset="-122"/>
            </a:endParaRPr>
          </a:p>
          <a:p>
            <a:pPr lvl="1"/>
            <a:r>
              <a:rPr lang="en-US" altLang="zh-CN" sz="2600" dirty="0">
                <a:solidFill>
                  <a:srgbClr val="0066FF"/>
                </a:solidFill>
                <a:latin typeface="Arial Narrow" panose="020B0606020202030204" pitchFamily="34" charset="0"/>
                <a:ea typeface="黑体" panose="02010609060101010101" pitchFamily="2" charset="-122"/>
              </a:rPr>
              <a:t>Scalability bottleneck</a:t>
            </a:r>
            <a:endParaRPr lang="en-US" altLang="zh-CN" sz="2600" dirty="0">
              <a:solidFill>
                <a:srgbClr val="0066FF"/>
              </a:solidFill>
              <a:latin typeface="Arial Narrow" panose="020B0606020202030204" pitchFamily="34" charset="0"/>
              <a:ea typeface="黑体" panose="02010609060101010101" pitchFamily="2" charset="-122"/>
            </a:endParaRPr>
          </a:p>
          <a:p>
            <a:pPr lvl="2"/>
            <a:r>
              <a:rPr lang="en-US" altLang="zh-CN" sz="2400" dirty="0">
                <a:latin typeface="Arial Narrow" panose="020B0606020202030204" pitchFamily="34" charset="0"/>
                <a:ea typeface="黑体" panose="02010609060101010101" pitchFamily="2" charset="-122"/>
              </a:rPr>
              <a:t>The algorithm assumes that there is sufficient memory to hold all postings associated with the same term.</a:t>
            </a:r>
            <a:endParaRPr lang="en-US" altLang="zh-CN" sz="2400" dirty="0">
              <a:latin typeface="Arial Narrow" panose="020B0606020202030204" pitchFamily="34" charset="0"/>
              <a:ea typeface="黑体" panose="02010609060101010101" pitchFamily="2" charset="-122"/>
            </a:endParaRPr>
          </a:p>
          <a:p>
            <a:pPr lvl="2"/>
            <a:r>
              <a:rPr lang="en-US" altLang="zh-CN" sz="2400" dirty="0">
                <a:latin typeface="Arial Narrow" panose="020B0606020202030204" pitchFamily="34" charset="0"/>
                <a:ea typeface="黑体" panose="02010609060101010101" pitchFamily="2" charset="-122"/>
              </a:rPr>
              <a:t>The reducer first buffers all postings and then performs an in-memory sort</a:t>
            </a:r>
            <a:endParaRPr lang="en-US" altLang="zh-CN" sz="2400" dirty="0">
              <a:latin typeface="Arial Narrow" panose="020B0606020202030204" pitchFamily="34" charset="0"/>
              <a:ea typeface="黑体" panose="02010609060101010101" pitchFamily="2" charset="-122"/>
            </a:endParaRPr>
          </a:p>
          <a:p>
            <a:pPr lvl="2"/>
            <a:r>
              <a:rPr lang="en-US" altLang="zh-CN" sz="2400" dirty="0">
                <a:latin typeface="Arial Narrow" panose="020B0606020202030204" pitchFamily="34" charset="0"/>
                <a:ea typeface="黑体" panose="02010609060101010101" pitchFamily="2" charset="-122"/>
              </a:rPr>
              <a:t>As collections grow larger, reducers will run out of memory</a:t>
            </a:r>
            <a:endParaRPr lang="en-US" altLang="zh-CN" sz="2400" dirty="0">
              <a:latin typeface="Arial Narrow" panose="020B0606020202030204" pitchFamily="34" charset="0"/>
              <a:ea typeface="黑体" panose="02010609060101010101" pitchFamily="2" charset="-122"/>
            </a:endParaRPr>
          </a:p>
          <a:p>
            <a:pPr lvl="1"/>
            <a:r>
              <a:rPr lang="en-US" altLang="zh-CN" sz="2600" dirty="0">
                <a:solidFill>
                  <a:srgbClr val="0066FF"/>
                </a:solidFill>
                <a:latin typeface="Arial Narrow" panose="020B0606020202030204" pitchFamily="34" charset="0"/>
                <a:ea typeface="黑体" panose="02010609060101010101" pitchFamily="2" charset="-122"/>
              </a:rPr>
              <a:t>Solution</a:t>
            </a:r>
            <a:endParaRPr lang="en-US" altLang="zh-CN" sz="2600" dirty="0">
              <a:solidFill>
                <a:srgbClr val="0066FF"/>
              </a:solidFill>
              <a:latin typeface="Arial Narrow" panose="020B0606020202030204" pitchFamily="34" charset="0"/>
              <a:ea typeface="黑体" panose="02010609060101010101" pitchFamily="2" charset="-122"/>
            </a:endParaRPr>
          </a:p>
          <a:p>
            <a:pPr lvl="2"/>
            <a:r>
              <a:rPr lang="en-US" altLang="zh-CN" sz="2400" dirty="0">
                <a:latin typeface="Arial Narrow" panose="020B0606020202030204" pitchFamily="34" charset="0"/>
                <a:ea typeface="黑体" panose="02010609060101010101" pitchFamily="2" charset="-122"/>
              </a:rPr>
              <a:t>let the MapReduce runtime to do the sorting</a:t>
            </a:r>
            <a:endParaRPr lang="en-US" altLang="zh-CN" sz="2400" dirty="0">
              <a:latin typeface="Arial Narrow" panose="020B0606020202030204" pitchFamily="34" charset="0"/>
              <a:ea typeface="黑体" panose="02010609060101010101" pitchFamily="2" charset="-122"/>
            </a:endParaRPr>
          </a:p>
          <a:p>
            <a:pPr lvl="2"/>
            <a:r>
              <a:rPr lang="en-US" altLang="zh-CN" sz="2400" dirty="0">
                <a:latin typeface="Arial Narrow" panose="020B0606020202030204" pitchFamily="34" charset="0"/>
                <a:ea typeface="黑体" panose="02010609060101010101" pitchFamily="2" charset="-122"/>
              </a:rPr>
              <a:t>Emit the intermediate key-value pairs like this: </a:t>
            </a:r>
            <a:endParaRPr lang="en-US" altLang="zh-CN" sz="2400" dirty="0">
              <a:latin typeface="Arial Narrow" panose="020B0606020202030204" pitchFamily="34" charset="0"/>
              <a:ea typeface="黑体" panose="02010609060101010101" pitchFamily="2" charset="-122"/>
            </a:endParaRPr>
          </a:p>
          <a:p>
            <a:pPr lvl="3">
              <a:buNone/>
            </a:pPr>
            <a:r>
              <a:rPr lang="en-US" altLang="zh-CN" sz="2400" dirty="0">
                <a:latin typeface="Arial Narrow" panose="020B0606020202030204" pitchFamily="34" charset="0"/>
                <a:ea typeface="黑体" panose="02010609060101010101" pitchFamily="2" charset="-122"/>
              </a:rPr>
              <a:t>	(tuple &lt;term, docid&gt;, tf f)</a:t>
            </a:r>
            <a:endParaRPr lang="en-US" altLang="zh-CN" sz="2400" dirty="0">
              <a:latin typeface="Arial Narrow" panose="020B0606020202030204" pitchFamily="34" charset="0"/>
              <a:ea typeface="黑体" panose="02010609060101010101" pitchFamily="2" charset="-122"/>
            </a:endParaRPr>
          </a:p>
          <a:p>
            <a:pPr lvl="3">
              <a:buNone/>
            </a:pPr>
            <a:r>
              <a:rPr lang="zh-CN" altLang="en-US" sz="2400" dirty="0">
                <a:latin typeface="Arial Narrow" panose="020B0606020202030204" pitchFamily="34" charset="0"/>
                <a:ea typeface="黑体" panose="02010609060101010101" pitchFamily="2" charset="-122"/>
              </a:rPr>
              <a:t>（</a:t>
            </a:r>
            <a:r>
              <a:rPr lang="en-US" altLang="zh-CN" sz="2400" dirty="0">
                <a:latin typeface="Arial Narrow" panose="020B0606020202030204" pitchFamily="34" charset="0"/>
                <a:ea typeface="黑体" panose="02010609060101010101" pitchFamily="2" charset="-122"/>
              </a:rPr>
              <a:t>design trick: value-to-key conversion</a:t>
            </a:r>
            <a:r>
              <a:rPr lang="zh-CN" altLang="en-US" sz="2400" dirty="0">
                <a:latin typeface="Arial Narrow" panose="020B0606020202030204" pitchFamily="34" charset="0"/>
                <a:ea typeface="黑体" panose="02010609060101010101" pitchFamily="2" charset="-122"/>
              </a:rPr>
              <a:t>）</a:t>
            </a:r>
            <a:endParaRPr lang="en-US" altLang="zh-CN" sz="2400" dirty="0">
              <a:latin typeface="Arial Narrow" panose="020B0606020202030204" pitchFamily="34" charset="0"/>
              <a:ea typeface="黑体" panose="02010609060101010101" pitchFamily="2" charset="-122"/>
            </a:endParaRPr>
          </a:p>
        </p:txBody>
      </p:sp>
    </p:spTree>
  </p:cSld>
  <p:clrMapOvr>
    <a:masterClrMapping/>
  </p:clrMapOvr>
  <p:transition>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charRg st="0" end="13"/>
                                            </p:txEl>
                                          </p:spTgt>
                                        </p:tgtEl>
                                        <p:attrNameLst>
                                          <p:attrName>style.visibility</p:attrName>
                                        </p:attrNameLst>
                                      </p:cBhvr>
                                      <p:to>
                                        <p:strVal val="visible"/>
                                      </p:to>
                                    </p:set>
                                    <p:animEffect transition="in" filter="fade">
                                      <p:cBhvr>
                                        <p:cTn id="7" dur="2000"/>
                                        <p:tgtEl>
                                          <p:spTgt spid="3">
                                            <p:txEl>
                                              <p:charRg st="0" end="1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charRg st="13" end="36"/>
                                            </p:txEl>
                                          </p:spTgt>
                                        </p:tgtEl>
                                        <p:attrNameLst>
                                          <p:attrName>style.visibility</p:attrName>
                                        </p:attrNameLst>
                                      </p:cBhvr>
                                      <p:to>
                                        <p:strVal val="visible"/>
                                      </p:to>
                                    </p:set>
                                    <p:animEffect transition="in" filter="fade">
                                      <p:cBhvr>
                                        <p:cTn id="10" dur="2000"/>
                                        <p:tgtEl>
                                          <p:spTgt spid="3">
                                            <p:txEl>
                                              <p:charRg st="13" end="36"/>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charRg st="36" end="142"/>
                                            </p:txEl>
                                          </p:spTgt>
                                        </p:tgtEl>
                                        <p:attrNameLst>
                                          <p:attrName>style.visibility</p:attrName>
                                        </p:attrNameLst>
                                      </p:cBhvr>
                                      <p:to>
                                        <p:strVal val="visible"/>
                                      </p:to>
                                    </p:set>
                                    <p:animEffect transition="in" filter="fade">
                                      <p:cBhvr>
                                        <p:cTn id="13" dur="2000"/>
                                        <p:tgtEl>
                                          <p:spTgt spid="3">
                                            <p:txEl>
                                              <p:charRg st="36" end="14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charRg st="142" end="217"/>
                                            </p:txEl>
                                          </p:spTgt>
                                        </p:tgtEl>
                                        <p:attrNameLst>
                                          <p:attrName>style.visibility</p:attrName>
                                        </p:attrNameLst>
                                      </p:cBhvr>
                                      <p:to>
                                        <p:strVal val="visible"/>
                                      </p:to>
                                    </p:set>
                                    <p:animEffect transition="in" filter="fade">
                                      <p:cBhvr>
                                        <p:cTn id="16" dur="2000"/>
                                        <p:tgtEl>
                                          <p:spTgt spid="3">
                                            <p:txEl>
                                              <p:charRg st="142" end="217"/>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charRg st="217" end="277"/>
                                            </p:txEl>
                                          </p:spTgt>
                                        </p:tgtEl>
                                        <p:attrNameLst>
                                          <p:attrName>style.visibility</p:attrName>
                                        </p:attrNameLst>
                                      </p:cBhvr>
                                      <p:to>
                                        <p:strVal val="visible"/>
                                      </p:to>
                                    </p:set>
                                    <p:animEffect transition="in" filter="fade">
                                      <p:cBhvr>
                                        <p:cTn id="19" dur="2000"/>
                                        <p:tgtEl>
                                          <p:spTgt spid="3">
                                            <p:txEl>
                                              <p:charRg st="217" end="277"/>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xEl>
                                              <p:charRg st="277" end="286"/>
                                            </p:txEl>
                                          </p:spTgt>
                                        </p:tgtEl>
                                        <p:attrNameLst>
                                          <p:attrName>style.visibility</p:attrName>
                                        </p:attrNameLst>
                                      </p:cBhvr>
                                      <p:to>
                                        <p:strVal val="visible"/>
                                      </p:to>
                                    </p:set>
                                    <p:animEffect transition="in" filter="fade">
                                      <p:cBhvr>
                                        <p:cTn id="22" dur="2000"/>
                                        <p:tgtEl>
                                          <p:spTgt spid="3">
                                            <p:txEl>
                                              <p:charRg st="277" end="286"/>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charRg st="286" end="330"/>
                                            </p:txEl>
                                          </p:spTgt>
                                        </p:tgtEl>
                                        <p:attrNameLst>
                                          <p:attrName>style.visibility</p:attrName>
                                        </p:attrNameLst>
                                      </p:cBhvr>
                                      <p:to>
                                        <p:strVal val="visible"/>
                                      </p:to>
                                    </p:set>
                                    <p:animEffect transition="in" filter="fade">
                                      <p:cBhvr>
                                        <p:cTn id="25" dur="2000"/>
                                        <p:tgtEl>
                                          <p:spTgt spid="3">
                                            <p:txEl>
                                              <p:charRg st="286" end="330"/>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charRg st="330" end="380"/>
                                            </p:txEl>
                                          </p:spTgt>
                                        </p:tgtEl>
                                        <p:attrNameLst>
                                          <p:attrName>style.visibility</p:attrName>
                                        </p:attrNameLst>
                                      </p:cBhvr>
                                      <p:to>
                                        <p:strVal val="visible"/>
                                      </p:to>
                                    </p:set>
                                    <p:animEffect transition="in" filter="fade">
                                      <p:cBhvr>
                                        <p:cTn id="28" dur="2000"/>
                                        <p:tgtEl>
                                          <p:spTgt spid="3">
                                            <p:txEl>
                                              <p:charRg st="330" end="38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charRg st="380" end="409"/>
                                            </p:txEl>
                                          </p:spTgt>
                                        </p:tgtEl>
                                        <p:attrNameLst>
                                          <p:attrName>style.visibility</p:attrName>
                                        </p:attrNameLst>
                                      </p:cBhvr>
                                      <p:to>
                                        <p:strVal val="visible"/>
                                      </p:to>
                                    </p:set>
                                    <p:animEffect transition="in" filter="fade">
                                      <p:cBhvr>
                                        <p:cTn id="31" dur="2000"/>
                                        <p:tgtEl>
                                          <p:spTgt spid="3">
                                            <p:txEl>
                                              <p:charRg st="380" end="409"/>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
                                            <p:txEl>
                                              <p:charRg st="409" end="449"/>
                                            </p:txEl>
                                          </p:spTgt>
                                        </p:tgtEl>
                                        <p:attrNameLst>
                                          <p:attrName>style.visibility</p:attrName>
                                        </p:attrNameLst>
                                      </p:cBhvr>
                                      <p:to>
                                        <p:strVal val="visible"/>
                                      </p:to>
                                    </p:set>
                                    <p:animEffect transition="in" filter="fade">
                                      <p:cBhvr>
                                        <p:cTn id="34" dur="2000"/>
                                        <p:tgtEl>
                                          <p:spTgt spid="3">
                                            <p:txEl>
                                              <p:charRg st="409" end="44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内容占位符 4"/>
          <p:cNvSpPr>
            <a:spLocks noGrp="1"/>
          </p:cNvSpPr>
          <p:nvPr>
            <p:ph sz="quarter" idx="1"/>
          </p:nvPr>
        </p:nvSpPr>
        <p:spPr>
          <a:xfrm>
            <a:off x="178435" y="5264150"/>
            <a:ext cx="2247265" cy="938530"/>
          </a:xfrm>
        </p:spPr>
        <p:txBody>
          <a:bodyPr wrap="square" anchor="t"/>
          <a:p>
            <a:pPr marL="0" indent="0">
              <a:buNone/>
            </a:pPr>
            <a:r>
              <a:rPr lang="en-US" altLang="zh-CN" dirty="0"/>
              <a:t>a revised example</a:t>
            </a:r>
            <a:endParaRPr lang="en-US" altLang="zh-CN" dirty="0"/>
          </a:p>
        </p:txBody>
      </p:sp>
      <p:pic>
        <p:nvPicPr>
          <p:cNvPr id="70659" name="Picture 3"/>
          <p:cNvPicPr>
            <a:picLocks noChangeAspect="1"/>
          </p:cNvPicPr>
          <p:nvPr/>
        </p:nvPicPr>
        <p:blipFill>
          <a:blip r:embed="rId1"/>
          <a:stretch>
            <a:fillRect/>
          </a:stretch>
        </p:blipFill>
        <p:spPr>
          <a:xfrm>
            <a:off x="2128838" y="1016000"/>
            <a:ext cx="6008687" cy="5630863"/>
          </a:xfrm>
          <a:prstGeom prst="rect">
            <a:avLst/>
          </a:prstGeom>
          <a:noFill/>
          <a:ln w="9525">
            <a:noFill/>
          </a:ln>
        </p:spPr>
      </p:pic>
      <p:pic>
        <p:nvPicPr>
          <p:cNvPr id="70661" name="Picture 2"/>
          <p:cNvPicPr>
            <a:picLocks noChangeAspect="1"/>
          </p:cNvPicPr>
          <p:nvPr/>
        </p:nvPicPr>
        <p:blipFill>
          <a:blip r:embed="rId2"/>
          <a:stretch>
            <a:fillRect/>
          </a:stretch>
        </p:blipFill>
        <p:spPr>
          <a:xfrm>
            <a:off x="177800" y="2374900"/>
            <a:ext cx="1604963" cy="1320800"/>
          </a:xfrm>
          <a:prstGeom prst="rect">
            <a:avLst/>
          </a:prstGeom>
          <a:noFill/>
          <a:ln w="9525">
            <a:noFill/>
          </a:ln>
        </p:spPr>
      </p:pic>
      <p:cxnSp>
        <p:nvCxnSpPr>
          <p:cNvPr id="8" name="Straight Arrow Connector 7"/>
          <p:cNvCxnSpPr/>
          <p:nvPr/>
        </p:nvCxnSpPr>
        <p:spPr>
          <a:xfrm>
            <a:off x="1790700" y="2705100"/>
            <a:ext cx="520700" cy="2413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812800" y="24511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0" name="Oval 9"/>
          <p:cNvSpPr/>
          <p:nvPr/>
        </p:nvSpPr>
        <p:spPr>
          <a:xfrm>
            <a:off x="266700" y="2451100"/>
            <a:ext cx="5334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Oval 10"/>
          <p:cNvSpPr/>
          <p:nvPr/>
        </p:nvSpPr>
        <p:spPr>
          <a:xfrm>
            <a:off x="2438400" y="27432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2" name="Oval 11"/>
          <p:cNvSpPr/>
          <p:nvPr/>
        </p:nvSpPr>
        <p:spPr>
          <a:xfrm>
            <a:off x="3289300" y="2755900"/>
            <a:ext cx="4699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3" name="Oval 12"/>
          <p:cNvSpPr/>
          <p:nvPr/>
        </p:nvSpPr>
        <p:spPr>
          <a:xfrm>
            <a:off x="2540000" y="45720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Oval 13"/>
          <p:cNvSpPr/>
          <p:nvPr/>
        </p:nvSpPr>
        <p:spPr>
          <a:xfrm>
            <a:off x="3390900" y="4572000"/>
            <a:ext cx="4699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Tree>
  </p:cSld>
  <p:clrMapOvr>
    <a:masterClrMapping/>
  </p:clrMapOvr>
  <p:transition>
    <p:cover dir="rd"/>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286385" y="548640"/>
            <a:ext cx="8604885" cy="5677535"/>
          </a:xfrm>
        </p:spPr>
        <p:txBody>
          <a:bodyPr>
            <a:normAutofit/>
          </a:bodyPr>
          <a:lstStyle/>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可扩展的带词频属性的文档倒排算法</a:t>
            </a:r>
            <a:endPar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400" b="1" i="0" u="none" strike="noStrike" kern="1200" cap="none" spc="0" normalizeH="0" baseline="0" noProof="0" dirty="0" err="1" smtClean="0">
                <a:ln>
                  <a:noFill/>
                </a:ln>
                <a:solidFill>
                  <a:srgbClr val="C00000"/>
                </a:solidFill>
                <a:effectLst/>
                <a:uLnTx/>
                <a:uFillTx/>
                <a:latin typeface="Arial Narrow" panose="020B0606020202030204" pitchFamily="34" charset="0"/>
                <a:ea typeface="黑体" panose="02010609060101010101" pitchFamily="2" charset="-122"/>
                <a:cs typeface="+mn-cs"/>
              </a:rPr>
              <a:t>Mapper</a:t>
            </a:r>
            <a:endParaRPr kumimoji="0" lang="en-US" altLang="zh-CN" sz="24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class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Mapper</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nl-NL"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        </a:t>
            </a:r>
            <a:r>
              <a:rPr kumimoji="0" lang="nl-NL"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method</a:t>
            </a:r>
            <a:r>
              <a:rPr kumimoji="0" lang="nl-NL"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Map(docid dn; doc d)</a:t>
            </a:r>
            <a:endParaRPr kumimoji="0" lang="nl-NL"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 ← </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new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AssociativeArray</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4: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for all</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term t ∈ doc d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a:t>
            </a:r>
            <a:endPar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5:                       F{t}</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F</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 + 1</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6: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for all</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term t ∈ F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do</a:t>
            </a:r>
            <a:endPar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7:                       Emit(tuple&lt;t, dn&gt;, tf F{t})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2"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endParaRPr kumimoji="0" lang="zh-CN" altLang="en-US" sz="2600" b="0" i="0" u="none" strike="noStrike" kern="1200" cap="none" spc="0" normalizeH="0" baseline="0" noProof="0" dirty="0">
              <a:ln>
                <a:noFill/>
              </a:ln>
              <a:solidFill>
                <a:srgbClr val="33CC33"/>
              </a:solidFill>
              <a:effectLst/>
              <a:uLnTx/>
              <a:uFillTx/>
              <a:latin typeface="Arial Narrow" panose="020B0606020202030204" pitchFamily="34" charset="0"/>
              <a:ea typeface="黑体" panose="02010609060101010101" pitchFamily="2" charset="-122"/>
              <a:cs typeface="+mn-cs"/>
            </a:endParaRPr>
          </a:p>
        </p:txBody>
      </p:sp>
      <p:sp>
        <p:nvSpPr>
          <p:cNvPr id="71684" name="TextBox 3"/>
          <p:cNvSpPr txBox="1"/>
          <p:nvPr/>
        </p:nvSpPr>
        <p:spPr>
          <a:xfrm>
            <a:off x="648970" y="4789805"/>
            <a:ext cx="7645400" cy="1323975"/>
          </a:xfrm>
          <a:prstGeom prst="rect">
            <a:avLst/>
          </a:prstGeom>
          <a:noFill/>
          <a:ln w="9525">
            <a:noFill/>
          </a:ln>
        </p:spPr>
        <p:txBody>
          <a:bodyPr>
            <a:spAutoFit/>
          </a:bodyPr>
          <a:p>
            <a:r>
              <a:rPr lang="zh-CN" altLang="en-US" sz="2000" dirty="0">
                <a:solidFill>
                  <a:srgbClr val="FF0000"/>
                </a:solidFill>
                <a:latin typeface="黑体" panose="02010609060101010101" pitchFamily="2" charset="-122"/>
                <a:ea typeface="黑体" panose="02010609060101010101" pitchFamily="2" charset="-122"/>
              </a:rPr>
              <a:t>问题：当对键值对进行</a:t>
            </a:r>
            <a:r>
              <a:rPr lang="en-US" altLang="zh-CN" sz="2000" dirty="0">
                <a:solidFill>
                  <a:srgbClr val="FF0000"/>
                </a:solidFill>
                <a:latin typeface="黑体" panose="02010609060101010101" pitchFamily="2" charset="-122"/>
                <a:ea typeface="黑体" panose="02010609060101010101" pitchFamily="2" charset="-122"/>
              </a:rPr>
              <a:t>shuffle</a:t>
            </a:r>
            <a:r>
              <a:rPr lang="zh-CN" altLang="en-US" sz="2000" dirty="0">
                <a:solidFill>
                  <a:srgbClr val="FF0000"/>
                </a:solidFill>
                <a:latin typeface="黑体" panose="02010609060101010101" pitchFamily="2" charset="-122"/>
                <a:ea typeface="黑体" panose="02010609060101010101" pitchFamily="2" charset="-122"/>
              </a:rPr>
              <a:t>处理以传送给合适的</a:t>
            </a:r>
            <a:r>
              <a:rPr lang="en-US" altLang="zh-CN" sz="2000" dirty="0">
                <a:solidFill>
                  <a:srgbClr val="FF0000"/>
                </a:solidFill>
                <a:latin typeface="黑体" panose="02010609060101010101" pitchFamily="2" charset="-122"/>
                <a:ea typeface="黑体" panose="02010609060101010101" pitchFamily="2" charset="-122"/>
              </a:rPr>
              <a:t>Reducer</a:t>
            </a:r>
            <a:r>
              <a:rPr lang="zh-CN" altLang="en-US" sz="2000" dirty="0">
                <a:solidFill>
                  <a:srgbClr val="FF0000"/>
                </a:solidFill>
                <a:latin typeface="黑体" panose="02010609060101010101" pitchFamily="2" charset="-122"/>
                <a:ea typeface="黑体" panose="02010609060101010101" pitchFamily="2" charset="-122"/>
              </a:rPr>
              <a:t>时，将按照新的键</a:t>
            </a:r>
            <a:r>
              <a:rPr lang="en-US" altLang="zh-CN" sz="2000" dirty="0">
                <a:solidFill>
                  <a:srgbClr val="FF0000"/>
                </a:solidFill>
                <a:latin typeface="黑体" panose="02010609060101010101" pitchFamily="2" charset="-122"/>
                <a:ea typeface="黑体" panose="02010609060101010101" pitchFamily="2" charset="-122"/>
              </a:rPr>
              <a:t>&lt;t, dn&gt; </a:t>
            </a:r>
            <a:r>
              <a:rPr lang="zh-CN" altLang="en-US" sz="2000" dirty="0">
                <a:solidFill>
                  <a:srgbClr val="FF0000"/>
                </a:solidFill>
                <a:latin typeface="黑体" panose="02010609060101010101" pitchFamily="2" charset="-122"/>
                <a:ea typeface="黑体" panose="02010609060101010101" pitchFamily="2" charset="-122"/>
              </a:rPr>
              <a:t>进行排序和选择</a:t>
            </a:r>
            <a:r>
              <a:rPr lang="en-US" altLang="zh-CN" sz="2000" dirty="0">
                <a:solidFill>
                  <a:srgbClr val="FF0000"/>
                </a:solidFill>
                <a:latin typeface="黑体" panose="02010609060101010101" pitchFamily="2" charset="-122"/>
                <a:ea typeface="黑体" panose="02010609060101010101" pitchFamily="2" charset="-122"/>
              </a:rPr>
              <a:t>Reducer</a:t>
            </a:r>
            <a:r>
              <a:rPr lang="zh-CN" altLang="en-US" sz="2000" dirty="0">
                <a:solidFill>
                  <a:srgbClr val="FF0000"/>
                </a:solidFill>
                <a:latin typeface="黑体" panose="02010609060101010101" pitchFamily="2" charset="-122"/>
                <a:ea typeface="黑体" panose="02010609060101010101" pitchFamily="2" charset="-122"/>
              </a:rPr>
              <a:t>，因而同一个</a:t>
            </a:r>
            <a:r>
              <a:rPr lang="en-US" altLang="zh-CN" sz="2000" dirty="0">
                <a:solidFill>
                  <a:srgbClr val="FF0000"/>
                </a:solidFill>
                <a:latin typeface="黑体" panose="02010609060101010101" pitchFamily="2" charset="-122"/>
                <a:ea typeface="黑体" panose="02010609060101010101" pitchFamily="2" charset="-122"/>
              </a:rPr>
              <a:t>term</a:t>
            </a:r>
            <a:r>
              <a:rPr lang="zh-CN" altLang="en-US" sz="2000" dirty="0">
                <a:solidFill>
                  <a:srgbClr val="FF0000"/>
                </a:solidFill>
                <a:latin typeface="黑体" panose="02010609060101010101" pitchFamily="2" charset="-122"/>
                <a:ea typeface="黑体" panose="02010609060101010101" pitchFamily="2" charset="-122"/>
              </a:rPr>
              <a:t>的键值对可能被分区到不同的</a:t>
            </a:r>
            <a:r>
              <a:rPr lang="en-US" altLang="zh-CN" sz="2000" dirty="0">
                <a:solidFill>
                  <a:srgbClr val="FF0000"/>
                </a:solidFill>
                <a:latin typeface="黑体" panose="02010609060101010101" pitchFamily="2" charset="-122"/>
                <a:ea typeface="黑体" panose="02010609060101010101" pitchFamily="2" charset="-122"/>
              </a:rPr>
              <a:t>Reducer</a:t>
            </a:r>
            <a:r>
              <a:rPr lang="zh-CN" altLang="en-US" sz="2000" dirty="0">
                <a:solidFill>
                  <a:srgbClr val="FF0000"/>
                </a:solidFill>
                <a:latin typeface="黑体" panose="02010609060101010101" pitchFamily="2" charset="-122"/>
                <a:ea typeface="黑体" panose="02010609060101010101" pitchFamily="2" charset="-122"/>
              </a:rPr>
              <a:t>！</a:t>
            </a:r>
            <a:endParaRPr lang="en-US" altLang="zh-CN" sz="2000" dirty="0">
              <a:solidFill>
                <a:srgbClr val="FF0000"/>
              </a:solidFill>
              <a:latin typeface="黑体" panose="02010609060101010101" pitchFamily="2" charset="-122"/>
              <a:ea typeface="黑体" panose="02010609060101010101" pitchFamily="2" charset="-122"/>
            </a:endParaRPr>
          </a:p>
          <a:p>
            <a:r>
              <a:rPr lang="zh-CN" altLang="en-US" sz="2000" dirty="0">
                <a:solidFill>
                  <a:srgbClr val="00B050"/>
                </a:solidFill>
                <a:latin typeface="黑体" panose="02010609060101010101" pitchFamily="2" charset="-122"/>
                <a:ea typeface="黑体" panose="02010609060101010101" pitchFamily="2" charset="-122"/>
              </a:rPr>
              <a:t>解决方案：定制</a:t>
            </a:r>
            <a:r>
              <a:rPr lang="en-US" altLang="zh-CN" sz="2000" dirty="0">
                <a:solidFill>
                  <a:srgbClr val="00B050"/>
                </a:solidFill>
                <a:latin typeface="黑体" panose="02010609060101010101" pitchFamily="2" charset="-122"/>
                <a:ea typeface="黑体" panose="02010609060101010101" pitchFamily="2" charset="-122"/>
              </a:rPr>
              <a:t>Partitioner</a:t>
            </a:r>
            <a:r>
              <a:rPr lang="zh-CN" altLang="en-US" sz="2000" dirty="0">
                <a:solidFill>
                  <a:srgbClr val="00B050"/>
                </a:solidFill>
                <a:latin typeface="黑体" panose="02010609060101010101" pitchFamily="2" charset="-122"/>
                <a:ea typeface="黑体" panose="02010609060101010101" pitchFamily="2" charset="-122"/>
              </a:rPr>
              <a:t>来解决这个问题</a:t>
            </a:r>
            <a:endParaRPr lang="zh-CN" altLang="en-US" sz="2000" dirty="0">
              <a:solidFill>
                <a:srgbClr val="00B050"/>
              </a:solidFill>
              <a:latin typeface="黑体" panose="02010609060101010101" pitchFamily="2" charset="-122"/>
              <a:ea typeface="黑体" panose="02010609060101010101" pitchFamily="2" charset="-122"/>
            </a:endParaRPr>
          </a:p>
        </p:txBody>
      </p:sp>
    </p:spTree>
  </p:cSld>
  <p:clrMapOvr>
    <a:masterClrMapping/>
  </p:clrMapOvr>
  <p:transition>
    <p:cover dir="rd"/>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49568" y="704533"/>
            <a:ext cx="8443913" cy="5735638"/>
          </a:xfrm>
        </p:spPr>
        <p:txBody>
          <a:bodyPr>
            <a:normAutofit fontScale="85000" lnSpcReduction="20000"/>
          </a:bodyPr>
          <a:lstStyle/>
          <a:p>
            <a:pPr marL="274320" marR="0" lvl="2"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可扩展的带词频属性的文档倒排算法</a:t>
            </a:r>
            <a:endPar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3050" marR="0" lvl="2" indent="-27305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8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 customized </a:t>
            </a:r>
            <a:r>
              <a:rPr kumimoji="0" lang="en-US" altLang="zh-CN" sz="2800" b="0" i="0" u="none" strike="noStrike" kern="1200" cap="none" spc="0" normalizeH="0" baseline="0" noProof="0" dirty="0" err="1" smtClean="0">
                <a:ln>
                  <a:noFill/>
                </a:ln>
                <a:solidFill>
                  <a:srgbClr val="C00000"/>
                </a:solidFill>
                <a:effectLst/>
                <a:uLnTx/>
                <a:uFillTx/>
                <a:latin typeface="Arial Narrow" panose="020B0606020202030204" pitchFamily="34" charset="0"/>
                <a:ea typeface="黑体" panose="02010609060101010101" pitchFamily="2" charset="-122"/>
                <a:cs typeface="+mn-cs"/>
              </a:rPr>
              <a:t>partitioner</a:t>
            </a:r>
            <a:r>
              <a:rPr kumimoji="0" lang="en-US" altLang="zh-CN" sz="28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a:t>
            </a:r>
            <a:endParaRPr kumimoji="0" lang="en-US" altLang="zh-CN" sz="28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731520" marR="0" lvl="2"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2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Why?</a:t>
            </a:r>
            <a:endParaRPr kumimoji="0" lang="en-US" altLang="zh-CN" sz="22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Char char=""/>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To ensure that all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tuples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with the same term are shuffled to the same reducer(notice that the new key is a &lt;term,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docid</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&gt;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tuple</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731520" marR="0" lvl="2"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2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How?  </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基本思想是把组合键</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&lt;term, docid&gt; </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临时拆开，“蒙骗</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”partitioner</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按照</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&lt;term&gt;</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而不是</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&lt;term, docid&gt;</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进行分区选择正确的</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Reducer</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，这样可保证同一个</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term</a:t>
            </a:r>
            <a:r>
              <a:rPr kumimoji="0" lang="zh-CN" altLang="en-US"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下的一组键值对一定被分区到同一个</a:t>
            </a:r>
            <a:r>
              <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Reducer</a:t>
            </a:r>
            <a:endParaRPr kumimoji="0" lang="en-US" altLang="zh-CN" sz="2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Char char=""/>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Class </a:t>
            </a:r>
            <a:r>
              <a:rPr kumimoji="0" lang="en-US" altLang="zh-CN" sz="2400" b="1" i="0" u="none" strike="noStrike" kern="1200" cap="none" spc="0" normalizeH="0" baseline="0" noProof="0" dirty="0" err="1" smtClean="0">
                <a:ln>
                  <a:noFill/>
                </a:ln>
                <a:solidFill>
                  <a:srgbClr val="C00000"/>
                </a:solidFill>
                <a:effectLst/>
                <a:uLnTx/>
                <a:uFillTx/>
                <a:latin typeface="Arial Narrow" panose="020B0606020202030204" pitchFamily="34" charset="0"/>
                <a:ea typeface="黑体" panose="02010609060101010101" pitchFamily="2" charset="-122"/>
                <a:cs typeface="+mn-cs"/>
              </a:rPr>
              <a:t>NewPartitioner</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extends </a:t>
            </a:r>
            <a:r>
              <a:rPr kumimoji="0" lang="en-US"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HashPartitioner</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&lt;K,V&gt;</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1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a:t>
            </a:r>
            <a:r>
              <a:rPr kumimoji="0" lang="en-US"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org.apache.hadoop.mapreduce.lib.partition.HashPartitioner</a:t>
            </a:r>
            <a:endParaRPr kumimoji="0" lang="en-US" sz="33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o</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verride the method </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sz="2400" b="1"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getPartition</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hlinkClick r:id="rId1"/>
              </a:rPr>
              <a:t>K</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key, </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hlinkClick r:id="rId1"/>
              </a:rPr>
              <a:t>V</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value, </a:t>
            </a:r>
            <a:r>
              <a:rPr kumimoji="0" lang="en-US"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int</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numReduceTasks</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t>
            </a:r>
            <a:endPar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term = key.</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toString</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().split(“,”)[0]; //</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&lt;term, </a:t>
            </a:r>
            <a:r>
              <a:rPr kumimoji="0" lang="en-US"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docid</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&gt;=&gt;term</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super.getPartition</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(term, value, </a:t>
            </a:r>
            <a:r>
              <a:rPr kumimoji="0" lang="en-US"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numReduceTasks</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Char char=""/>
              <a:defRPr/>
            </a:pP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Set the customized </a:t>
            </a:r>
            <a:r>
              <a:rPr kumimoji="0" lang="en-US"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partitioner</a:t>
            </a:r>
            <a:r>
              <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in job configuration</a:t>
            </a:r>
            <a:endParaRPr kumimoji="0" 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118872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r>
              <a:rPr kumimoji="0" lang="en-US"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sz="2400" b="1"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Job. </a:t>
            </a:r>
            <a:r>
              <a:rPr kumimoji="0" lang="en-US" sz="2400" b="1"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setPartitionerClass</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t>
            </a:r>
            <a:r>
              <a:rPr kumimoji="0" lang="en-US"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NewPartitioner</a:t>
            </a:r>
            <a:r>
              <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t>
            </a:r>
            <a:endParaRPr kumimoji="0" lang="en-US"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1005840" marR="0" lvl="3" indent="-274320" algn="l" defTabSz="914400" rtl="0" eaLnBrk="1" fontAlgn="auto" latinLnBrk="0" hangingPunct="1">
              <a:lnSpc>
                <a:spcPct val="100000"/>
              </a:lnSpc>
              <a:spcBef>
                <a:spcPts val="580"/>
              </a:spcBef>
              <a:spcAft>
                <a:spcPts val="0"/>
              </a:spcAft>
              <a:buClr>
                <a:schemeClr val="accent1"/>
              </a:buClr>
              <a:buSzPct val="80000"/>
              <a:buFont typeface="Wingdings 2" panose="05020102010507070707"/>
              <a:buNone/>
              <a:defRPr/>
            </a:pPr>
            <a:endParaRPr kumimoji="0" lang="zh-CN" altLang="en-US" sz="22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endParaRPr kumimoji="0" lang="zh-CN" altLang="en-US" sz="2600" b="0" i="0" u="none" strike="noStrike" kern="1200" cap="none" spc="0" normalizeH="0" baseline="0" noProof="0" dirty="0">
              <a:ln>
                <a:noFill/>
              </a:ln>
              <a:solidFill>
                <a:srgbClr val="33CC33"/>
              </a:solidFill>
              <a:effectLst/>
              <a:uLnTx/>
              <a:uFillTx/>
              <a:latin typeface="Arial Narrow" panose="020B0606020202030204" pitchFamily="34" charset="0"/>
              <a:ea typeface="黑体" panose="02010609060101010101" pitchFamily="2" charset="-122"/>
              <a:cs typeface="+mn-cs"/>
            </a:endParaRPr>
          </a:p>
        </p:txBody>
      </p:sp>
    </p:spTree>
  </p:cSld>
  <p:clrMapOvr>
    <a:masterClrMapping/>
  </p:clrMapOvr>
  <p:transition>
    <p:cover dir="rd"/>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标题 1"/>
          <p:cNvSpPr>
            <a:spLocks noGrp="1"/>
          </p:cNvSpPr>
          <p:nvPr>
            <p:ph type="title"/>
          </p:nvPr>
        </p:nvSpPr>
        <p:spPr/>
        <p:txBody>
          <a:bodyPr vert="horz" wrap="square" bIns="91440" anchor="b"/>
          <a:p>
            <a:pPr algn="r"/>
            <a:r>
              <a:rPr lang="en-US" altLang="zh-CN" dirty="0"/>
              <a:t>Inverted Indexing</a:t>
            </a:r>
            <a:endParaRPr lang="zh-CN" altLang="en-US" dirty="0"/>
          </a:p>
        </p:txBody>
      </p:sp>
      <p:pic>
        <p:nvPicPr>
          <p:cNvPr id="73731" name="内容占位符 3" descr="indexing2-2.JPG"/>
          <p:cNvPicPr>
            <a:picLocks noGrp="1" noChangeAspect="1"/>
          </p:cNvPicPr>
          <p:nvPr>
            <p:ph sz="quarter" idx="1"/>
          </p:nvPr>
        </p:nvPicPr>
        <p:blipFill>
          <a:blip r:embed="rId1"/>
          <a:stretch>
            <a:fillRect/>
          </a:stretch>
        </p:blipFill>
        <p:spPr>
          <a:xfrm>
            <a:off x="2198688" y="868363"/>
            <a:ext cx="6391275" cy="5653087"/>
          </a:xfrm>
        </p:spPr>
      </p:pic>
      <p:sp>
        <p:nvSpPr>
          <p:cNvPr id="6" name="TextBox 5"/>
          <p:cNvSpPr txBox="1"/>
          <p:nvPr/>
        </p:nvSpPr>
        <p:spPr>
          <a:xfrm>
            <a:off x="179388" y="1509713"/>
            <a:ext cx="2370138" cy="1212850"/>
          </a:xfrm>
          <a:prstGeom prst="rect">
            <a:avLst/>
          </a:prstGeom>
          <a:noFill/>
        </p:spPr>
        <p:txBody>
          <a:bodyPr wrap="square" rtlCol="0">
            <a:spAutoFit/>
          </a:bodyPr>
          <a:lstStyle/>
          <a:p>
            <a:pPr marL="274320" marR="0" indent="-274320" defTabSz="914400" fontAlgn="auto">
              <a:spcBef>
                <a:spcPts val="580"/>
              </a:spcBef>
              <a:spcAft>
                <a:spcPts val="0"/>
              </a:spcAft>
              <a:buClr>
                <a:schemeClr val="accent1"/>
              </a:buClr>
              <a:buSzPct val="85000"/>
              <a:buFontTx/>
              <a:buNone/>
              <a:defRPr/>
            </a:pPr>
            <a:r>
              <a:rPr kumimoji="0" lang="en-US" altLang="zh-CN" sz="2400" kern="1200" cap="none" spc="0" normalizeH="0" baseline="0" noProof="0" dirty="0" smtClean="0">
                <a:latin typeface="+mn-lt"/>
                <a:ea typeface="+mn-ea"/>
                <a:cs typeface="+mn-cs"/>
              </a:rPr>
              <a:t>A  revised example</a:t>
            </a:r>
            <a:endParaRPr kumimoji="0" lang="en-US" altLang="zh-CN" sz="2400" kern="1200" cap="none" spc="0" normalizeH="0" baseline="0" noProof="0" dirty="0" smtClean="0">
              <a:latin typeface="+mn-lt"/>
              <a:ea typeface="+mn-ea"/>
              <a:cs typeface="+mn-cs"/>
            </a:endParaRPr>
          </a:p>
          <a:p>
            <a:pPr marL="274320" marR="0" indent="-274320" defTabSz="914400" fontAlgn="auto">
              <a:spcBef>
                <a:spcPts val="580"/>
              </a:spcBef>
              <a:spcAft>
                <a:spcPts val="0"/>
              </a:spcAft>
              <a:buClr>
                <a:schemeClr val="accent1"/>
              </a:buClr>
              <a:buSzPct val="85000"/>
              <a:buFontTx/>
              <a:buNone/>
              <a:defRPr/>
            </a:pPr>
            <a:r>
              <a:rPr kumimoji="0" lang="en-US" altLang="zh-CN" sz="2400" kern="1200" cap="none" spc="0" normalizeH="0" baseline="0" noProof="0" dirty="0" smtClean="0">
                <a:latin typeface="+mn-lt"/>
                <a:ea typeface="+mn-ea"/>
                <a:cs typeface="+mn-cs"/>
              </a:rPr>
              <a:t>(cont.)</a:t>
            </a:r>
            <a:endParaRPr kumimoji="0" lang="en-US" altLang="zh-CN" sz="2400" kern="1200" cap="none" spc="0" normalizeH="0" baseline="0" noProof="0" dirty="0" smtClean="0">
              <a:latin typeface="+mn-lt"/>
              <a:ea typeface="+mn-ea"/>
              <a:cs typeface="+mn-cs"/>
            </a:endParaRPr>
          </a:p>
          <a:p>
            <a:pPr marR="0" defTabSz="914400" fontAlgn="auto">
              <a:spcBef>
                <a:spcPts val="0"/>
              </a:spcBef>
              <a:spcAft>
                <a:spcPts val="0"/>
              </a:spcAft>
              <a:buClrTx/>
              <a:buSzTx/>
              <a:buFontTx/>
              <a:buNone/>
              <a:defRPr/>
            </a:pPr>
            <a:endParaRPr kumimoji="0" lang="zh-CN" altLang="en-US" kern="1200" cap="none" spc="0" normalizeH="0" baseline="0" noProof="0" dirty="0">
              <a:latin typeface="+mn-lt"/>
              <a:ea typeface="+mn-ea"/>
              <a:cs typeface="+mn-cs"/>
            </a:endParaRPr>
          </a:p>
        </p:txBody>
      </p:sp>
      <p:sp>
        <p:nvSpPr>
          <p:cNvPr id="7" name="Oval 6"/>
          <p:cNvSpPr/>
          <p:nvPr/>
        </p:nvSpPr>
        <p:spPr>
          <a:xfrm>
            <a:off x="4495800" y="1460500"/>
            <a:ext cx="4953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8" name="Oval 7"/>
          <p:cNvSpPr/>
          <p:nvPr/>
        </p:nvSpPr>
        <p:spPr>
          <a:xfrm>
            <a:off x="3581400" y="14478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9" name="Oval 8"/>
          <p:cNvSpPr/>
          <p:nvPr/>
        </p:nvSpPr>
        <p:spPr>
          <a:xfrm>
            <a:off x="3543300" y="4902200"/>
            <a:ext cx="8001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1" name="Oval 10"/>
          <p:cNvSpPr/>
          <p:nvPr/>
        </p:nvSpPr>
        <p:spPr>
          <a:xfrm>
            <a:off x="2959100" y="4914900"/>
            <a:ext cx="508000" cy="419100"/>
          </a:xfrm>
          <a:prstGeom prst="ellipse">
            <a:avLst/>
          </a:prstGeom>
          <a:solidFill>
            <a:schemeClr val="accent1">
              <a:alpha val="4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lt1"/>
              </a:solidFill>
              <a:effectLst/>
              <a:uLnTx/>
              <a:uFillTx/>
              <a:latin typeface="+mn-lt"/>
              <a:ea typeface="+mn-ea"/>
              <a:cs typeface="+mn-cs"/>
            </a:endParaRPr>
          </a:p>
        </p:txBody>
      </p:sp>
      <p:sp>
        <p:nvSpPr>
          <p:cNvPr id="14" name="Rectangle 13"/>
          <p:cNvSpPr/>
          <p:nvPr/>
        </p:nvSpPr>
        <p:spPr>
          <a:xfrm>
            <a:off x="3035300" y="965200"/>
            <a:ext cx="4152900" cy="3429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smtClean="0">
                <a:ln>
                  <a:noFill/>
                </a:ln>
                <a:solidFill>
                  <a:schemeClr val="lt1"/>
                </a:solidFill>
                <a:effectLst/>
                <a:uLnTx/>
                <a:uFillTx/>
                <a:latin typeface="+mj-lt"/>
                <a:ea typeface="+mn-ea"/>
                <a:cs typeface="+mn-cs"/>
              </a:rPr>
              <a:t>Customized </a:t>
            </a:r>
            <a:r>
              <a:rPr kumimoji="0" lang="en-US" altLang="zh-CN" sz="1800" b="1" i="0" u="none" strike="noStrike" kern="1200" cap="none" spc="0" normalizeH="0" baseline="0" noProof="0" dirty="0" err="1" smtClean="0">
                <a:ln>
                  <a:noFill/>
                </a:ln>
                <a:solidFill>
                  <a:schemeClr val="lt1"/>
                </a:solidFill>
                <a:effectLst/>
                <a:uLnTx/>
                <a:uFillTx/>
                <a:latin typeface="+mj-lt"/>
                <a:ea typeface="+mn-ea"/>
                <a:cs typeface="+mn-cs"/>
              </a:rPr>
              <a:t>Partitioner</a:t>
            </a:r>
            <a:endParaRPr kumimoji="0" lang="zh-CN" altLang="en-US" sz="1800" b="1" i="0" u="none" strike="noStrike" kern="1200" cap="none" spc="0" normalizeH="0" baseline="0" noProof="0" dirty="0">
              <a:ln>
                <a:noFill/>
              </a:ln>
              <a:solidFill>
                <a:schemeClr val="lt1"/>
              </a:solidFill>
              <a:effectLst/>
              <a:uLnTx/>
              <a:uFillTx/>
              <a:latin typeface="+mj-lt"/>
              <a:ea typeface="+mn-ea"/>
              <a:cs typeface="+mn-cs"/>
            </a:endParaRPr>
          </a:p>
        </p:txBody>
      </p:sp>
      <p:sp>
        <p:nvSpPr>
          <p:cNvPr id="12" name="Rectangle 11"/>
          <p:cNvSpPr/>
          <p:nvPr/>
        </p:nvSpPr>
        <p:spPr>
          <a:xfrm>
            <a:off x="3124200" y="3492500"/>
            <a:ext cx="4978400" cy="3429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但进入</a:t>
            </a:r>
            <a:r>
              <a:rPr kumimoji="0" lang="en-US" altLang="zh-CN"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reduce</a:t>
            </a:r>
            <a:r>
              <a:rPr kumimoji="0" lang="zh-CN" altLang="en-US"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的键值对仍按照</a:t>
            </a:r>
            <a:r>
              <a:rPr kumimoji="0" lang="en-US" altLang="zh-CN"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(term, </a:t>
            </a:r>
            <a:r>
              <a:rPr kumimoji="0" lang="en-US" altLang="zh-CN" sz="1800" b="1" i="0" u="none" strike="noStrike" kern="1200" cap="none" spc="0" normalizeH="0" baseline="0" noProof="0" dirty="0" err="1" smtClean="0">
                <a:ln>
                  <a:noFill/>
                </a:ln>
                <a:solidFill>
                  <a:srgbClr val="C00000"/>
                </a:solidFill>
                <a:effectLst/>
                <a:uLnTx/>
                <a:uFillTx/>
                <a:latin typeface="Arial Narrow" panose="020B0606020202030204" pitchFamily="34" charset="0"/>
                <a:ea typeface="+mn-ea"/>
                <a:cs typeface="+mn-cs"/>
              </a:rPr>
              <a:t>docid</a:t>
            </a:r>
            <a:r>
              <a:rPr kumimoji="0" lang="en-US" altLang="zh-CN"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a:t>
            </a:r>
            <a:r>
              <a:rPr kumimoji="0" lang="zh-CN" altLang="en-US" sz="1800" b="1" i="0" u="none" strike="noStrike" kern="1200" cap="none" spc="0" normalizeH="0" baseline="0" noProof="0" dirty="0" smtClean="0">
                <a:ln>
                  <a:noFill/>
                </a:ln>
                <a:solidFill>
                  <a:srgbClr val="C00000"/>
                </a:solidFill>
                <a:effectLst/>
                <a:uLnTx/>
                <a:uFillTx/>
                <a:latin typeface="Arial Narrow" panose="020B0606020202030204" pitchFamily="34" charset="0"/>
                <a:ea typeface="+mn-ea"/>
                <a:cs typeface="+mn-cs"/>
              </a:rPr>
              <a:t>排序</a:t>
            </a:r>
            <a:endParaRPr kumimoji="0" lang="zh-CN" altLang="en-US" sz="1800" b="1" i="0" u="none" strike="noStrike" kern="1200" cap="none" spc="0" normalizeH="0" baseline="0" noProof="0" dirty="0">
              <a:ln>
                <a:noFill/>
              </a:ln>
              <a:solidFill>
                <a:srgbClr val="C00000"/>
              </a:solidFill>
              <a:effectLst/>
              <a:uLnTx/>
              <a:uFillTx/>
              <a:latin typeface="Arial Narrow" panose="020B0606020202030204" pitchFamily="34" charset="0"/>
              <a:ea typeface="+mn-ea"/>
              <a:cs typeface="+mn-cs"/>
            </a:endParaRPr>
          </a:p>
        </p:txBody>
      </p:sp>
    </p:spTree>
  </p:cSld>
  <p:clrMapOvr>
    <a:masterClrMapping/>
  </p:clrMapOvr>
  <p:transition>
    <p:cover dir="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1</a:t>
            </a:r>
            <a:r>
              <a:rPr lang="zh-CN" altLang="en-US" sz="3600" dirty="0" smtClean="0"/>
              <a:t>：</a:t>
            </a:r>
            <a:r>
              <a:rPr lang="en-US" altLang="zh-CN" sz="3600" dirty="0" err="1" smtClean="0"/>
              <a:t>WordCount</a:t>
            </a:r>
            <a:r>
              <a:rPr lang="zh-CN" altLang="en-US" sz="3600" dirty="0" smtClean="0"/>
              <a:t>分析</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1142976" y="1500174"/>
            <a:ext cx="4786346" cy="521970"/>
          </a:xfrm>
          <a:prstGeom prst="rect">
            <a:avLst/>
          </a:prstGeom>
          <a:noFill/>
        </p:spPr>
        <p:txBody>
          <a:bodyPr wrap="square" rtlCol="0">
            <a:spAutoFit/>
          </a:bodyPr>
          <a:lstStyle/>
          <a:p>
            <a:r>
              <a:rPr lang="zh-CN" altLang="en-US" sz="2800" dirty="0" smtClean="0">
                <a:solidFill>
                  <a:schemeClr val="tx2"/>
                </a:solidFill>
              </a:rPr>
              <a:t>参见教材</a:t>
            </a:r>
            <a:endParaRPr lang="zh-CN" altLang="en-US" sz="2800" dirty="0">
              <a:solidFill>
                <a:schemeClr val="tx2"/>
              </a:solidFill>
            </a:endParaRPr>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83540" y="577850"/>
            <a:ext cx="7772400" cy="5562600"/>
          </a:xfrm>
        </p:spPr>
        <p:txBody>
          <a:bodyPr>
            <a:normAutofit fontScale="92500" lnSpcReduction="1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可扩展的带词频等属性的文档倒排算法</a:t>
            </a:r>
            <a:r>
              <a:rPr kumimoji="0" lang="en-US" altLang="zh-CN" sz="2800" b="0"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 (cont.)</a:t>
            </a:r>
            <a:endParaRPr kumimoji="0" lang="en-US" altLang="zh-CN" sz="2800" b="0"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8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Reducer</a:t>
            </a:r>
            <a:endParaRPr kumimoji="0" lang="en-US" altLang="zh-CN" sz="2800" b="1"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class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Reducer</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method</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Setup</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初始化</a:t>
            </a:r>
            <a:endPar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              </a:t>
            </a:r>
            <a:r>
              <a:rPr kumimoji="0" lang="en-US" altLang="zh-CN" sz="28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a:t>
            </a:r>
            <a:r>
              <a:rPr kumimoji="0" lang="en-US" altLang="zh-CN" sz="1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prev</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Ø</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4: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new PostingsList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5: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method </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Reduce(</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tuple</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&lt;t, n&gt;,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tf</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[f])</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6: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if</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a:t>
            </a:r>
            <a:r>
              <a:rPr kumimoji="0" lang="en-US" altLang="zh-CN" sz="1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prev</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t</a:t>
            </a:r>
            <a:r>
              <a:rPr kumimoji="0" lang="en-US" altLang="zh-CN" sz="1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prev</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Ø</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then</a:t>
            </a:r>
            <a:endParaRPr kumimoji="0" lang="en-US" altLang="zh-CN" sz="2400" b="1"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7:                   Emit(</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a:t>
            </a:r>
            <a:r>
              <a:rPr kumimoji="0" lang="en-US" altLang="zh-CN" sz="2400" b="0" i="0" u="none" strike="noStrike" kern="1200" cap="none" spc="0" normalizeH="0" baseline="-2500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prev</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8: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Reset()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9: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Add(&lt;n, f&gt;)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            </a:t>
            </a:r>
            <a:r>
              <a:rPr kumimoji="0" lang="en-US" altLang="zh-CN" sz="28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a:t>
            </a:r>
            <a:r>
              <a:rPr kumimoji="0" lang="en-US" altLang="zh-CN" sz="1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prev</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1"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30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a:t>
            </a:r>
            <a:endParaRPr kumimoji="0" lang="en-US" altLang="zh-CN" sz="30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11:      </a:t>
            </a:r>
            <a:r>
              <a:rPr kumimoji="0" lang="en-US" altLang="zh-CN" sz="2400" b="1"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method</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 Close</a:t>
            </a:r>
            <a:endPar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endParaRPr>
          </a:p>
          <a:p>
            <a:pPr marL="822960" marR="0" lvl="2" indent="-228600" algn="l" defTabSz="914400" rtl="0" eaLnBrk="1" fontAlgn="auto" latinLnBrk="0" hangingPunct="1">
              <a:lnSpc>
                <a:spcPct val="100000"/>
              </a:lnSpc>
              <a:spcBef>
                <a:spcPts val="370"/>
              </a:spcBef>
              <a:spcAft>
                <a:spcPts val="0"/>
              </a:spcAft>
              <a:buClr>
                <a:schemeClr val="accent1">
                  <a:tint val="60000"/>
                </a:schemeClr>
              </a:buClr>
              <a:buSzPct val="85000"/>
              <a:buFont typeface="Wingdings 2" panose="05020102010507070707"/>
              <a:buNone/>
              <a:defRPr/>
            </a:pP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12:           Emit(t, </a:t>
            </a:r>
            <a:r>
              <a:rPr kumimoji="0" lang="en-US" altLang="zh-CN" sz="2400" b="0" i="1"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P</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endParaRPr>
          </a:p>
        </p:txBody>
      </p:sp>
      <p:sp>
        <p:nvSpPr>
          <p:cNvPr id="4" name="Rectangular Callout 3"/>
          <p:cNvSpPr/>
          <p:nvPr/>
        </p:nvSpPr>
        <p:spPr>
          <a:xfrm>
            <a:off x="4343400" y="4483100"/>
            <a:ext cx="3517900" cy="1181100"/>
          </a:xfrm>
          <a:prstGeom prst="wedgeRectCallout">
            <a:avLst>
              <a:gd name="adj1" fmla="val -72458"/>
              <a:gd name="adj2" fmla="val 56048"/>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smtClean="0">
                <a:ln>
                  <a:noFill/>
                </a:ln>
                <a:solidFill>
                  <a:schemeClr val="tx1"/>
                </a:solidFill>
                <a:effectLst/>
                <a:uLnTx/>
                <a:uFillTx/>
                <a:latin typeface="+mn-ea"/>
                <a:ea typeface="+mn-ea"/>
                <a:cs typeface="+mn-cs"/>
              </a:rPr>
              <a:t>用于输出最后一次未得到输出的</a:t>
            </a:r>
            <a:r>
              <a:rPr kumimoji="0" lang="en-US" altLang="zh-CN" sz="2400" b="0" i="0" u="none" strike="noStrike" kern="1200" cap="none" spc="0" normalizeH="0" baseline="0" noProof="0" dirty="0" smtClean="0">
                <a:ln>
                  <a:noFill/>
                </a:ln>
                <a:solidFill>
                  <a:schemeClr val="tx1"/>
                </a:solidFill>
                <a:effectLst/>
                <a:uLnTx/>
                <a:uFillTx/>
                <a:latin typeface="+mn-ea"/>
                <a:ea typeface="+mn-ea"/>
                <a:cs typeface="+mn-cs"/>
              </a:rPr>
              <a:t>&lt;t, P&gt;</a:t>
            </a:r>
            <a:endParaRPr kumimoji="0" lang="zh-CN" altLang="en-US" sz="2400" b="0" i="0" u="none" strike="noStrike" kern="1200" cap="none" spc="0" normalizeH="0" baseline="0" noProof="0" dirty="0">
              <a:ln>
                <a:noFill/>
              </a:ln>
              <a:solidFill>
                <a:schemeClr val="tx1"/>
              </a:solidFill>
              <a:effectLst/>
              <a:uLnTx/>
              <a:uFillTx/>
              <a:latin typeface="+mn-ea"/>
              <a:ea typeface="+mn-ea"/>
              <a:cs typeface="+mn-cs"/>
            </a:endParaRPr>
          </a:p>
        </p:txBody>
      </p:sp>
    </p:spTree>
  </p:cSld>
  <p:clrMapOvr>
    <a:masterClrMapping/>
  </p:clrMapOvr>
  <p:transition>
    <p:cover dir="rd"/>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544513" y="1022350"/>
            <a:ext cx="7772400" cy="4572000"/>
          </a:xfrm>
        </p:spPr>
        <p:txBody>
          <a:bodyPr>
            <a:normAutofit/>
          </a:bodyPr>
          <a:lstStyle/>
          <a:p>
            <a:pPr marL="274320" marR="0" lvl="1" indent="-274320" algn="l" defTabSz="914400" rtl="0" eaLnBrk="1" fontAlgn="auto" latinLnBrk="0" hangingPunct="1">
              <a:lnSpc>
                <a:spcPct val="9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可扩展的带词频等属性的文档倒排算法</a:t>
            </a:r>
            <a:r>
              <a:rPr kumimoji="0" lang="en-US" altLang="zh-CN"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 (cont.)</a:t>
            </a:r>
            <a:endParaRPr kumimoji="0" lang="en-US" altLang="zh-CN"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Extensions</a:t>
            </a:r>
            <a:endParaRPr kumimoji="0" lang="en-US" altLang="zh-CN" sz="26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单词形态还原</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(e.g. ‘books’ -&gt; ‘book’, …)</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removing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stopwords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(common words such as ‘the’, ‘a’, ‘of’, etc) </a:t>
            </a:r>
            <a:endPar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p:txBody>
      </p:sp>
    </p:spTree>
  </p:cSld>
  <p:clrMapOvr>
    <a:masterClrMapping/>
  </p:clrMapOvr>
  <p:transition>
    <p:cover dir="rd"/>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81000" y="1038225"/>
            <a:ext cx="8305800" cy="4683125"/>
          </a:xfrm>
        </p:spPr>
        <p:txBody>
          <a:bodyPr>
            <a:normAutofit/>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B050"/>
                </a:solidFill>
                <a:effectLst/>
                <a:uLnTx/>
                <a:uFillTx/>
                <a:latin typeface="Arial Narrow" panose="020B0606020202030204" pitchFamily="34" charset="0"/>
                <a:ea typeface="黑体" panose="02010609060101010101" pitchFamily="2" charset="-122"/>
                <a:cs typeface="+mn-cs"/>
              </a:rPr>
              <a:t>数据源：美国专利文献数据</a:t>
            </a:r>
            <a:endParaRPr kumimoji="0" lang="en-US" altLang="zh-CN" sz="2600" b="1" i="0" u="none" strike="noStrike" kern="1200" cap="none" spc="0" normalizeH="0" baseline="0" noProof="0" dirty="0" smtClean="0">
              <a:ln>
                <a:noFill/>
              </a:ln>
              <a:solidFill>
                <a:srgbClr val="00B05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Available from the National Bureau of Economic Research at </a:t>
            </a:r>
            <a:r>
              <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hlinkClick r:id="rId1"/>
              </a:rPr>
              <a:t>http://www.nber.org/patents/</a:t>
            </a:r>
            <a:endPar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The data sets were originally compiled for the paper “The NBER Patent Citation Data File: Lessons, Insights and Methodological Tools.”</a:t>
            </a:r>
            <a:endPar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Two data sets</a:t>
            </a:r>
            <a:r>
              <a:rPr kumimoji="0" lang="zh-CN" altLang="en-US"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6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Citation data set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cite75_99.txt</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Char char=""/>
              <a:defRPr/>
            </a:pP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Patent description data set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apat63_99.txt</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426077" y="367002"/>
            <a:ext cx="8103705"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3200" b="0"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j-cs"/>
              </a:rPr>
              <a:t>实例</a:t>
            </a:r>
            <a:r>
              <a:rPr kumimoji="0" lang="en-US" altLang="zh-CN" sz="3200" b="0"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j-cs"/>
              </a:rPr>
              <a:t>8 </a:t>
            </a:r>
            <a:r>
              <a:rPr kumimoji="0" lang="zh-CN" altLang="en-US" sz="3200" b="0"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j-cs"/>
              </a:rPr>
              <a:t>专利文献数据分析</a:t>
            </a:r>
            <a:endParaRPr kumimoji="0" lang="zh-CN" altLang="en-US" sz="3200" b="0"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j-cs"/>
            </a:endParaRPr>
          </a:p>
        </p:txBody>
      </p:sp>
      <p:sp>
        <p:nvSpPr>
          <p:cNvPr id="78852" name="Rectangle 5"/>
          <p:cNvSpPr/>
          <p:nvPr/>
        </p:nvSpPr>
        <p:spPr>
          <a:xfrm>
            <a:off x="482600" y="6203950"/>
            <a:ext cx="7010400" cy="277813"/>
          </a:xfrm>
          <a:prstGeom prst="rect">
            <a:avLst/>
          </a:prstGeom>
          <a:noFill/>
          <a:ln w="9525">
            <a:noFill/>
          </a:ln>
        </p:spPr>
        <p:txBody>
          <a:bodyPr>
            <a:spAutoFit/>
          </a:bodyPr>
          <a:p>
            <a:r>
              <a:rPr lang="zh-CN" altLang="en-US" sz="1200" dirty="0">
                <a:latin typeface="Verdana" panose="020B0604030504040204" pitchFamily="34" charset="0"/>
                <a:ea typeface="黑体" panose="02010609060101010101" pitchFamily="2" charset="-122"/>
              </a:rPr>
              <a:t>本例引自</a:t>
            </a:r>
            <a:r>
              <a:rPr lang="en-US" altLang="zh-CN" sz="1200" dirty="0">
                <a:latin typeface="Verdana" panose="020B0604030504040204" pitchFamily="34" charset="0"/>
                <a:ea typeface="黑体" panose="02010609060101010101" pitchFamily="2" charset="-122"/>
              </a:rPr>
              <a:t>Chuck Lam</a:t>
            </a:r>
            <a:r>
              <a:rPr lang="zh-CN" altLang="en-US" sz="1200" dirty="0">
                <a:latin typeface="Verdana" panose="020B0604030504040204" pitchFamily="34" charset="0"/>
                <a:ea typeface="黑体" panose="02010609060101010101" pitchFamily="2" charset="-122"/>
              </a:rPr>
              <a:t>，</a:t>
            </a:r>
            <a:r>
              <a:rPr lang="en-US" altLang="zh-CN" sz="1200" dirty="0">
                <a:latin typeface="Verdana" panose="020B0604030504040204" pitchFamily="34" charset="0"/>
                <a:ea typeface="黑体" panose="02010609060101010101" pitchFamily="2" charset="-122"/>
              </a:rPr>
              <a:t>Hadoop in Action</a:t>
            </a:r>
            <a:r>
              <a:rPr lang="zh-CN" altLang="en-US" sz="1200" dirty="0">
                <a:latin typeface="Verdana" panose="020B0604030504040204" pitchFamily="34" charset="0"/>
                <a:ea typeface="黑体" panose="02010609060101010101" pitchFamily="2" charset="-122"/>
              </a:rPr>
              <a:t>，</a:t>
            </a:r>
            <a:r>
              <a:rPr lang="en-US" altLang="zh-CN" sz="1200" dirty="0">
                <a:latin typeface="Verdana" panose="020B0604030504040204" pitchFamily="34" charset="0"/>
                <a:ea typeface="黑体" panose="02010609060101010101" pitchFamily="2" charset="-122"/>
              </a:rPr>
              <a:t>2010 </a:t>
            </a:r>
            <a:r>
              <a:rPr lang="zh-CN" altLang="en-US" sz="1200" dirty="0">
                <a:latin typeface="Verdana" panose="020B0604030504040204" pitchFamily="34" charset="0"/>
                <a:ea typeface="黑体" panose="02010609060101010101" pitchFamily="2" charset="-122"/>
              </a:rPr>
              <a:t>，</a:t>
            </a:r>
            <a:r>
              <a:rPr lang="en-US" altLang="zh-CN" sz="1200" dirty="0">
                <a:latin typeface="Verdana" panose="020B0604030504040204" pitchFamily="34" charset="0"/>
                <a:ea typeface="黑体" panose="02010609060101010101" pitchFamily="2" charset="-122"/>
              </a:rPr>
              <a:t>Manning Publications</a:t>
            </a:r>
            <a:endParaRPr lang="zh-CN" altLang="en-US" sz="1200" dirty="0">
              <a:latin typeface="Verdana" panose="020B0604030504040204" pitchFamily="34" charset="0"/>
            </a:endParaRPr>
          </a:p>
        </p:txBody>
      </p:sp>
    </p:spTree>
  </p:cSld>
  <p:clrMapOvr>
    <a:masterClrMapping/>
  </p:clrMapOvr>
  <p:transition>
    <p:cover dir="rd"/>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69570" y="568325"/>
            <a:ext cx="8597900" cy="5540375"/>
          </a:xfrm>
        </p:spPr>
        <p:txBody>
          <a:bodyPr>
            <a:normAutofit lnSpcReduction="1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数据源：美国专利文献数据</a:t>
            </a: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Citation data set </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cite75_99.txt</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endPar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“CITING”,”CITED”</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3858241,956203</a:t>
            </a:r>
            <a:endPar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3858241,1324234    </a:t>
            </a:r>
            <a:endPar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3858241,3398406    </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3858241,3557384</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3858241,3634889</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3858242,1515701</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3858242,3319261</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3858242,3668705</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3858242,3707004</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611498" y="116812"/>
            <a:ext cx="8103703"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
        <p:nvSpPr>
          <p:cNvPr id="7" name="Right Brace 6"/>
          <p:cNvSpPr/>
          <p:nvPr/>
        </p:nvSpPr>
        <p:spPr>
          <a:xfrm>
            <a:off x="3347720" y="2348865"/>
            <a:ext cx="145415" cy="173037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mn-lt"/>
              <a:ea typeface="+mn-ea"/>
              <a:cs typeface="+mn-cs"/>
            </a:endParaRPr>
          </a:p>
        </p:txBody>
      </p:sp>
      <p:sp>
        <p:nvSpPr>
          <p:cNvPr id="8" name="Rectangular Callout 7"/>
          <p:cNvSpPr/>
          <p:nvPr/>
        </p:nvSpPr>
        <p:spPr>
          <a:xfrm>
            <a:off x="4211955" y="2564765"/>
            <a:ext cx="3359785" cy="1320800"/>
          </a:xfrm>
          <a:prstGeom prst="wedgeRectCallout">
            <a:avLst>
              <a:gd name="adj1" fmla="val -67076"/>
              <a:gd name="adj2" fmla="val -2863"/>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3858241</a:t>
            </a:r>
            <a:r>
              <a:rPr kumimoji="0" lang="zh-CN" altLang="en-US"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引用了</a:t>
            </a:r>
            <a:endPar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956203</a:t>
            </a:r>
            <a:r>
              <a:rPr kumimoji="0" lang="zh-CN" altLang="en-US"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a:t>
            </a:r>
            <a:r>
              <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1324234</a:t>
            </a:r>
            <a:r>
              <a:rPr kumimoji="0" lang="zh-CN" altLang="en-US"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a:t>
            </a:r>
            <a:r>
              <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3398406</a:t>
            </a:r>
            <a:r>
              <a:rPr kumimoji="0" lang="zh-CN" altLang="en-US"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a:t>
            </a:r>
            <a:endPar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smtClean="0">
                <a:ln>
                  <a:noFill/>
                </a:ln>
                <a:solidFill>
                  <a:srgbClr val="0066FF"/>
                </a:solidFill>
                <a:effectLst/>
                <a:uLnTx/>
                <a:uFillTx/>
                <a:latin typeface="Arial Narrow" panose="020B0606020202030204" pitchFamily="34" charset="0"/>
                <a:ea typeface="+mn-ea"/>
                <a:cs typeface="+mn-cs"/>
              </a:rPr>
              <a:t>3557384, 3634889</a:t>
            </a:r>
            <a:endParaRPr kumimoji="0" lang="zh-CN" altLang="en-US" sz="2000" b="1" i="0" u="none" strike="noStrike" kern="1200" cap="none" spc="0" normalizeH="0" baseline="0" noProof="0" dirty="0">
              <a:ln>
                <a:noFill/>
              </a:ln>
              <a:solidFill>
                <a:schemeClr val="lt1"/>
              </a:solidFill>
              <a:effectLst/>
              <a:uLnTx/>
              <a:uFillTx/>
              <a:latin typeface="Arial Narrow" panose="020B0606020202030204" pitchFamily="34" charset="0"/>
              <a:ea typeface="+mn-ea"/>
              <a:cs typeface="+mn-cs"/>
            </a:endParaRPr>
          </a:p>
        </p:txBody>
      </p:sp>
    </p:spTree>
  </p:cSld>
  <p:clrMapOvr>
    <a:masterClrMapping/>
  </p:clrMapOvr>
  <p:transition>
    <p:cover dir="rd"/>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440055" y="639445"/>
            <a:ext cx="8305800" cy="5578475"/>
          </a:xfrm>
        </p:spPr>
        <p:txBody>
          <a:bodyPr>
            <a:normAutofit fontScale="90000" lnSpcReduction="2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数据源：美国专利文献数据</a:t>
            </a: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Patent description data set </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apat63_99.txt</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endPar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20000"/>
              </a:lnSpc>
              <a:spcBef>
                <a:spcPts val="580"/>
              </a:spcBef>
              <a:spcAft>
                <a:spcPts val="0"/>
              </a:spcAft>
              <a:buClr>
                <a:schemeClr val="accent1"/>
              </a:buClr>
              <a:buSzPct val="85000"/>
              <a:buFont typeface="Wingdings 2" panose="05020102010507070707"/>
              <a:buNone/>
              <a:defRPr/>
            </a:pPr>
            <a:r>
              <a:rPr kumimoji="0" lang="en-US" altLang="zh-CN" sz="28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“PATENT”,”GYEAR”,”GDATE”,”APPYEAR”,”COUNTRY”,”POSTATE”,”ASSIGNEE”,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”ASSCODE”,”CLAIMS”,”NCLASS”,”CAT”,”SUBCAT”,”CMADE”,”CRECEIVE”,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”RATIOCIT”,”GENERAL”,”ORIGINAL”,”FWDAPLAG”,”BCKGTLAG”,”SELFCTUB”,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”SELFCTLB”,”SECDUPBD”,”SECDLWBD”</a:t>
            </a:r>
            <a:endPar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2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3070801,1963,1096,,”BE”,””,,1,,269,6,69,,1,,0,,,,,,,</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2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3070802,1963,1096,,”US”,”TX”,,1,,2,6,63,,0,,,,,,,,,</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2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3070803,1963,1096,,”US”,”IL”,,1,,2,6,63,,9,,0.3704,,,,,,,</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2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3070804,1963,1096,,”US”,”OH”,,1,,2,6,63,,3,,0.6667,,,,,,,</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2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3070805,1963,1096,,”US”,”CA”,,1,,2,6,63,,1,,0,,,,,,,</a:t>
            </a: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Title 1"/>
          <p:cNvSpPr>
            <a:spLocks noGrp="1"/>
          </p:cNvSpPr>
          <p:nvPr>
            <p:ph type="title"/>
          </p:nvPr>
        </p:nvSpPr>
        <p:spPr>
          <a:xfrm>
            <a:off x="768978" y="240002"/>
            <a:ext cx="8103703"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pic>
        <p:nvPicPr>
          <p:cNvPr id="81923" name="Picture 2"/>
          <p:cNvPicPr>
            <a:picLocks noChangeAspect="1"/>
          </p:cNvPicPr>
          <p:nvPr/>
        </p:nvPicPr>
        <p:blipFill>
          <a:blip r:embed="rId1"/>
          <a:srcRect l="2956" t="1939" r="3249"/>
          <a:stretch>
            <a:fillRect/>
          </a:stretch>
        </p:blipFill>
        <p:spPr>
          <a:xfrm>
            <a:off x="165100" y="114300"/>
            <a:ext cx="5994400" cy="6578600"/>
          </a:xfrm>
          <a:prstGeom prst="rect">
            <a:avLst/>
          </a:prstGeom>
          <a:noFill/>
          <a:ln w="9525">
            <a:noFill/>
          </a:ln>
        </p:spPr>
      </p:pic>
      <p:sp>
        <p:nvSpPr>
          <p:cNvPr id="7" name="Rectangle 6"/>
          <p:cNvSpPr/>
          <p:nvPr/>
        </p:nvSpPr>
        <p:spPr>
          <a:xfrm>
            <a:off x="6294755" y="1772920"/>
            <a:ext cx="2578100" cy="255333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smtClean="0">
                <a:ln>
                  <a:noFill/>
                </a:ln>
                <a:solidFill>
                  <a:schemeClr val="tx1"/>
                </a:solidFill>
                <a:effectLst/>
                <a:uLnTx/>
                <a:uFillTx/>
                <a:latin typeface="+mj-lt"/>
                <a:ea typeface="+mn-ea"/>
                <a:cs typeface="+mn-cs"/>
              </a:rPr>
              <a:t>A partial view of the patent citation data set as a graph. Each patent is shown as a vertex (node), and each citation is a directed edge (arrow).</a:t>
            </a:r>
            <a:endParaRPr kumimoji="0" lang="zh-CN" altLang="en-US" sz="2000" b="0" i="0" u="none" strike="noStrike" kern="1200" cap="none" spc="0" normalizeH="0" baseline="0" noProof="0" dirty="0">
              <a:ln>
                <a:noFill/>
              </a:ln>
              <a:solidFill>
                <a:schemeClr val="tx1"/>
              </a:solidFill>
              <a:effectLst/>
              <a:uLnTx/>
              <a:uFillTx/>
              <a:latin typeface="+mj-lt"/>
              <a:ea typeface="+mn-ea"/>
              <a:cs typeface="+mn-cs"/>
            </a:endParaRPr>
          </a:p>
        </p:txBody>
      </p:sp>
    </p:spTree>
  </p:cSld>
  <p:clrMapOvr>
    <a:masterClrMapping/>
  </p:clrMapOvr>
  <p:transition>
    <p:cover dir="rd"/>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内容占位符 2"/>
          <p:cNvSpPr>
            <a:spLocks noGrp="1"/>
          </p:cNvSpPr>
          <p:nvPr>
            <p:ph sz="quarter" idx="1"/>
          </p:nvPr>
        </p:nvSpPr>
        <p:spPr>
          <a:xfrm>
            <a:off x="357505" y="582295"/>
            <a:ext cx="8305800" cy="55784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数据源：美国专利文献数据</a:t>
            </a:r>
            <a:endParaRPr lang="zh-CN" altLang="en-US" sz="2600" b="1" dirty="0">
              <a:solidFill>
                <a:srgbClr val="002060"/>
              </a:solidFill>
              <a:latin typeface="Arial Narrow" panose="020B0606020202030204" pitchFamily="34" charset="0"/>
              <a:ea typeface="黑体" panose="02010609060101010101" pitchFamily="2" charset="-122"/>
            </a:endParaRPr>
          </a:p>
          <a:p>
            <a:pPr marL="273050" lvl="1" indent="-273050">
              <a:spcBef>
                <a:spcPts val="575"/>
              </a:spcBef>
              <a:buClr>
                <a:schemeClr val="accent1"/>
              </a:buClr>
              <a:buNone/>
            </a:pPr>
            <a:r>
              <a:rPr lang="en-US" altLang="zh-CN" dirty="0">
                <a:solidFill>
                  <a:srgbClr val="C00000"/>
                </a:solidFill>
                <a:latin typeface="Arial Narrow" panose="020B0606020202030204" pitchFamily="34" charset="0"/>
                <a:ea typeface="黑体" panose="02010609060101010101" pitchFamily="2" charset="-122"/>
              </a:rPr>
              <a:t>Patent description data set </a:t>
            </a:r>
            <a:r>
              <a:rPr lang="zh-CN" altLang="en-US" dirty="0">
                <a:solidFill>
                  <a:srgbClr val="C00000"/>
                </a:solidFill>
                <a:latin typeface="Arial Narrow" panose="020B0606020202030204" pitchFamily="34" charset="0"/>
                <a:ea typeface="黑体" panose="02010609060101010101" pitchFamily="2" charset="-122"/>
              </a:rPr>
              <a:t>“</a:t>
            </a:r>
            <a:r>
              <a:rPr lang="en-US" altLang="zh-CN" dirty="0">
                <a:solidFill>
                  <a:srgbClr val="C00000"/>
                </a:solidFill>
                <a:latin typeface="Arial Narrow" panose="020B0606020202030204" pitchFamily="34" charset="0"/>
                <a:ea typeface="黑体" panose="02010609060101010101" pitchFamily="2" charset="-122"/>
              </a:rPr>
              <a:t>apat63_99.txt</a:t>
            </a:r>
            <a:r>
              <a:rPr lang="zh-CN" altLang="en-US" dirty="0">
                <a:solidFill>
                  <a:srgbClr val="C00000"/>
                </a:solidFill>
                <a:latin typeface="Arial Narrow" panose="020B0606020202030204" pitchFamily="34" charset="0"/>
                <a:ea typeface="黑体" panose="02010609060101010101" pitchFamily="2" charset="-122"/>
              </a:rPr>
              <a:t>”</a:t>
            </a:r>
            <a:endParaRPr lang="en-US" altLang="zh-CN" dirty="0">
              <a:solidFill>
                <a:srgbClr val="C00000"/>
              </a:solidFill>
              <a:latin typeface="Arial Narrow" panose="020B0606020202030204" pitchFamily="34" charset="0"/>
              <a:ea typeface="黑体" panose="02010609060101010101" pitchFamily="2" charset="-122"/>
            </a:endParaRPr>
          </a:p>
          <a:p>
            <a:pPr>
              <a:buNone/>
            </a:pPr>
            <a:r>
              <a:rPr lang="en-US" altLang="zh-CN" sz="2800" dirty="0">
                <a:solidFill>
                  <a:srgbClr val="0066FF"/>
                </a:solidFill>
                <a:latin typeface="Arial Narrow" panose="020B0606020202030204" pitchFamily="34" charset="0"/>
                <a:ea typeface="黑体" panose="02010609060101010101" pitchFamily="2" charset="-122"/>
              </a:rPr>
              <a:t> </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pic>
        <p:nvPicPr>
          <p:cNvPr id="82948" name="Picture 3"/>
          <p:cNvPicPr>
            <a:picLocks noChangeAspect="1"/>
          </p:cNvPicPr>
          <p:nvPr/>
        </p:nvPicPr>
        <p:blipFill>
          <a:blip r:embed="rId1"/>
          <a:stretch>
            <a:fillRect/>
          </a:stretch>
        </p:blipFill>
        <p:spPr>
          <a:xfrm>
            <a:off x="255588" y="1669733"/>
            <a:ext cx="8407400" cy="4491037"/>
          </a:xfrm>
          <a:prstGeom prst="rect">
            <a:avLst/>
          </a:prstGeom>
          <a:noFill/>
          <a:ln w="9525">
            <a:noFill/>
          </a:ln>
        </p:spPr>
      </p:pic>
    </p:spTree>
  </p:cSld>
  <p:clrMapOvr>
    <a:masterClrMapping/>
  </p:clrMapOvr>
  <p:transition>
    <p:cover dir="rd"/>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内容占位符 2"/>
          <p:cNvSpPr>
            <a:spLocks noGrp="1"/>
          </p:cNvSpPr>
          <p:nvPr>
            <p:ph sz="quarter" idx="1"/>
          </p:nvPr>
        </p:nvSpPr>
        <p:spPr>
          <a:xfrm>
            <a:off x="381000" y="519430"/>
            <a:ext cx="8763000" cy="58197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专利被引列表</a:t>
            </a:r>
            <a:r>
              <a:rPr lang="en-US" altLang="zh-CN" sz="2600" b="1" dirty="0">
                <a:solidFill>
                  <a:srgbClr val="002060"/>
                </a:solidFill>
                <a:latin typeface="Arial Narrow" panose="020B0606020202030204" pitchFamily="34" charset="0"/>
                <a:ea typeface="黑体" panose="02010609060101010101" pitchFamily="2" charset="-122"/>
              </a:rPr>
              <a:t>(Citation data set</a:t>
            </a:r>
            <a:r>
              <a:rPr lang="zh-CN" altLang="en-US" sz="2600" b="1" dirty="0">
                <a:solidFill>
                  <a:srgbClr val="002060"/>
                </a:solidFill>
                <a:latin typeface="Arial Narrow" panose="020B0606020202030204" pitchFamily="34" charset="0"/>
                <a:ea typeface="黑体" panose="02010609060101010101" pitchFamily="2" charset="-122"/>
              </a:rPr>
              <a:t>倒排</a:t>
            </a:r>
            <a:r>
              <a:rPr lang="en-US" altLang="zh-CN" sz="2600" b="1" dirty="0">
                <a:solidFill>
                  <a:srgbClr val="002060"/>
                </a:solidFill>
                <a:latin typeface="Arial Narrow" panose="020B0606020202030204" pitchFamily="34" charset="0"/>
                <a:ea typeface="黑体" panose="02010609060101010101" pitchFamily="2" charset="-122"/>
              </a:rPr>
              <a:t>)</a:t>
            </a:r>
            <a:endParaRPr lang="en-US" altLang="zh-CN" sz="2600" b="1" dirty="0">
              <a:solidFill>
                <a:srgbClr val="002060"/>
              </a:solidFill>
              <a:latin typeface="Arial Narrow" panose="020B0606020202030204" pitchFamily="34" charset="0"/>
              <a:ea typeface="黑体" panose="02010609060101010101" pitchFamily="2" charset="-122"/>
            </a:endParaRPr>
          </a:p>
          <a:p>
            <a:pPr marL="273050" lvl="1" indent="-273050">
              <a:spcBef>
                <a:spcPts val="575"/>
              </a:spcBef>
              <a:buClr>
                <a:schemeClr val="accent1"/>
              </a:buClr>
            </a:pPr>
            <a:r>
              <a:rPr lang="en-US" altLang="zh-CN" sz="2800" dirty="0">
                <a:solidFill>
                  <a:srgbClr val="C00000"/>
                </a:solidFill>
                <a:latin typeface="Arial Narrow" panose="020B0606020202030204" pitchFamily="34" charset="0"/>
                <a:ea typeface="黑体" panose="02010609060101010101" pitchFamily="2" charset="-122"/>
              </a:rPr>
              <a:t>Map</a:t>
            </a:r>
            <a:endParaRPr lang="en-US" altLang="zh-CN" sz="2800" dirty="0">
              <a:solidFill>
                <a:srgbClr val="C00000"/>
              </a:solidFill>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public static class </a:t>
            </a:r>
            <a:r>
              <a:rPr lang="en-US" altLang="zh-CN" sz="2400" dirty="0">
                <a:solidFill>
                  <a:srgbClr val="C00000"/>
                </a:solidFill>
                <a:latin typeface="Arial Narrow" panose="020B0606020202030204" pitchFamily="34" charset="0"/>
                <a:ea typeface="黑体" panose="02010609060101010101" pitchFamily="2" charset="-122"/>
              </a:rPr>
              <a:t>MapClass</a:t>
            </a:r>
            <a:r>
              <a:rPr lang="en-US" altLang="zh-CN" sz="2400" dirty="0">
                <a:latin typeface="Arial Narrow" panose="020B0606020202030204" pitchFamily="34" charset="0"/>
                <a:ea typeface="黑体" panose="02010609060101010101" pitchFamily="2" charset="-122"/>
              </a:rPr>
              <a:t> extends Mapper&lt;LongWritable, Text, Text, Text&gt; </a:t>
            </a:r>
            <a:endParaRPr lang="en-US" altLang="zh-CN" sz="2400" dirty="0">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a:t>
            </a:r>
            <a:endParaRPr lang="en-US" altLang="zh-CN" sz="2400" dirty="0">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a:t>
            </a:r>
            <a:r>
              <a:rPr lang="en-US" altLang="zh-CN" sz="2400" dirty="0">
                <a:solidFill>
                  <a:srgbClr val="0066FF"/>
                </a:solidFill>
                <a:latin typeface="Arial Narrow" panose="020B0606020202030204" pitchFamily="34" charset="0"/>
                <a:ea typeface="黑体" panose="02010609060101010101" pitchFamily="2" charset="-122"/>
              </a:rPr>
              <a:t>public void map(LongWritable key, Text value, Context context)</a:t>
            </a:r>
            <a:endParaRPr lang="en-US" altLang="zh-CN" sz="2400" dirty="0">
              <a:solidFill>
                <a:srgbClr val="0066FF"/>
              </a:solidFill>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throws IOException, InterruptedException </a:t>
            </a:r>
            <a:endParaRPr lang="en-US" altLang="zh-CN" sz="2400" dirty="0">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a:t>
            </a:r>
            <a:r>
              <a:rPr lang="en-US" altLang="zh-CN" sz="2400" dirty="0">
                <a:solidFill>
                  <a:srgbClr val="C00000"/>
                </a:solidFill>
                <a:latin typeface="Arial Narrow" panose="020B0606020202030204" pitchFamily="34" charset="0"/>
                <a:ea typeface="黑体" panose="02010609060101010101" pitchFamily="2" charset="-122"/>
              </a:rPr>
              <a:t>// </a:t>
            </a:r>
            <a:r>
              <a:rPr lang="zh-CN" altLang="en-US" sz="2400" dirty="0">
                <a:solidFill>
                  <a:srgbClr val="C00000"/>
                </a:solidFill>
                <a:latin typeface="Arial Narrow" panose="020B0606020202030204" pitchFamily="34" charset="0"/>
                <a:ea typeface="黑体" panose="02010609060101010101" pitchFamily="2" charset="-122"/>
              </a:rPr>
              <a:t>输入</a:t>
            </a:r>
            <a:r>
              <a:rPr lang="en-US" altLang="zh-CN" sz="2400" dirty="0">
                <a:solidFill>
                  <a:srgbClr val="C00000"/>
                </a:solidFill>
                <a:latin typeface="Arial Narrow" panose="020B0606020202030204" pitchFamily="34" charset="0"/>
                <a:ea typeface="黑体" panose="02010609060101010101" pitchFamily="2" charset="-122"/>
              </a:rPr>
              <a:t>key: </a:t>
            </a:r>
            <a:r>
              <a:rPr lang="zh-CN" altLang="en-US" sz="2400" dirty="0">
                <a:solidFill>
                  <a:srgbClr val="C00000"/>
                </a:solidFill>
                <a:latin typeface="Arial Narrow" panose="020B0606020202030204" pitchFamily="34" charset="0"/>
                <a:ea typeface="黑体" panose="02010609060101010101" pitchFamily="2" charset="-122"/>
              </a:rPr>
              <a:t>行偏移值；</a:t>
            </a:r>
            <a:r>
              <a:rPr lang="en-US" altLang="zh-CN" sz="2400" dirty="0">
                <a:solidFill>
                  <a:srgbClr val="C00000"/>
                </a:solidFill>
                <a:latin typeface="Arial Narrow" panose="020B0606020202030204" pitchFamily="34" charset="0"/>
                <a:ea typeface="黑体" panose="02010609060101010101" pitchFamily="2" charset="-122"/>
              </a:rPr>
              <a:t>value: “citing</a:t>
            </a:r>
            <a:r>
              <a:rPr lang="zh-CN" altLang="en-US" sz="2400" dirty="0">
                <a:solidFill>
                  <a:srgbClr val="C00000"/>
                </a:solidFill>
                <a:latin typeface="Arial Narrow" panose="020B0606020202030204" pitchFamily="34" charset="0"/>
                <a:ea typeface="黑体" panose="02010609060101010101" pitchFamily="2" charset="-122"/>
              </a:rPr>
              <a:t>专利号</a:t>
            </a:r>
            <a:r>
              <a:rPr lang="en-US" altLang="zh-CN" sz="2400" dirty="0">
                <a:solidFill>
                  <a:srgbClr val="C00000"/>
                </a:solidFill>
                <a:latin typeface="Arial Narrow" panose="020B0606020202030204" pitchFamily="34" charset="0"/>
                <a:ea typeface="黑体" panose="02010609060101010101" pitchFamily="2" charset="-122"/>
              </a:rPr>
              <a:t>, cited</a:t>
            </a:r>
            <a:r>
              <a:rPr lang="zh-CN" altLang="en-US" sz="2400" dirty="0">
                <a:solidFill>
                  <a:srgbClr val="C00000"/>
                </a:solidFill>
                <a:latin typeface="Arial Narrow" panose="020B0606020202030204" pitchFamily="34" charset="0"/>
                <a:ea typeface="黑体" panose="02010609060101010101" pitchFamily="2" charset="-122"/>
              </a:rPr>
              <a:t>专利号</a:t>
            </a:r>
            <a:r>
              <a:rPr lang="en-US" altLang="zh-CN" sz="2400" dirty="0">
                <a:solidFill>
                  <a:srgbClr val="C00000"/>
                </a:solidFill>
                <a:latin typeface="Arial Narrow" panose="020B0606020202030204" pitchFamily="34" charset="0"/>
                <a:ea typeface="黑体" panose="02010609060101010101" pitchFamily="2" charset="-122"/>
              </a:rPr>
              <a:t>” </a:t>
            </a:r>
            <a:r>
              <a:rPr lang="zh-CN" altLang="en-US" sz="2400" dirty="0">
                <a:solidFill>
                  <a:srgbClr val="C00000"/>
                </a:solidFill>
                <a:latin typeface="Arial Narrow" panose="020B0606020202030204" pitchFamily="34" charset="0"/>
                <a:ea typeface="黑体" panose="02010609060101010101" pitchFamily="2" charset="-122"/>
              </a:rPr>
              <a:t>数据对</a:t>
            </a:r>
            <a:endParaRPr lang="en-US" altLang="zh-CN" sz="2400" dirty="0">
              <a:solidFill>
                <a:srgbClr val="C00000"/>
              </a:solidFill>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	String[] citation = value.toString().split(“,”);</a:t>
            </a:r>
            <a:endParaRPr lang="en-US" altLang="zh-CN" sz="2400" dirty="0">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context.write(new Text(citation[1]), new Text(citation[0]));</a:t>
            </a:r>
            <a:endParaRPr lang="en-US" altLang="zh-CN" sz="2400" dirty="0">
              <a:latin typeface="Arial Narrow" panose="020B0606020202030204" pitchFamily="34" charset="0"/>
              <a:ea typeface="黑体" panose="02010609060101010101" pitchFamily="2" charset="-122"/>
            </a:endParaRPr>
          </a:p>
          <a:p>
            <a:pPr>
              <a:lnSpc>
                <a:spcPct val="90000"/>
              </a:lnSpc>
              <a:buNone/>
            </a:pPr>
            <a:r>
              <a:rPr lang="en-US" altLang="zh-CN" sz="2400" dirty="0">
                <a:latin typeface="Arial Narrow" panose="020B0606020202030204" pitchFamily="34" charset="0"/>
                <a:ea typeface="黑体" panose="02010609060101010101" pitchFamily="2" charset="-122"/>
              </a:rPr>
              <a:t>	} </a:t>
            </a:r>
            <a:r>
              <a:rPr lang="en-US" altLang="zh-CN" sz="2400" dirty="0">
                <a:solidFill>
                  <a:srgbClr val="C00000"/>
                </a:solidFill>
                <a:latin typeface="Arial Narrow" panose="020B0606020202030204" pitchFamily="34" charset="0"/>
                <a:ea typeface="黑体" panose="02010609060101010101" pitchFamily="2" charset="-122"/>
              </a:rPr>
              <a:t>// </a:t>
            </a:r>
            <a:r>
              <a:rPr lang="zh-CN" altLang="en-US" sz="2400" dirty="0">
                <a:solidFill>
                  <a:srgbClr val="C00000"/>
                </a:solidFill>
                <a:latin typeface="Arial Narrow" panose="020B0606020202030204" pitchFamily="34" charset="0"/>
                <a:ea typeface="黑体" panose="02010609060101010101" pitchFamily="2" charset="-122"/>
              </a:rPr>
              <a:t>输出</a:t>
            </a:r>
            <a:r>
              <a:rPr lang="en-US" altLang="zh-CN" sz="2400" dirty="0">
                <a:solidFill>
                  <a:srgbClr val="C00000"/>
                </a:solidFill>
                <a:latin typeface="Arial Narrow" panose="020B0606020202030204" pitchFamily="34" charset="0"/>
                <a:ea typeface="黑体" panose="02010609060101010101" pitchFamily="2" charset="-122"/>
              </a:rPr>
              <a:t>key: cited </a:t>
            </a:r>
            <a:r>
              <a:rPr lang="zh-CN" altLang="en-US" sz="2400" dirty="0">
                <a:solidFill>
                  <a:srgbClr val="C00000"/>
                </a:solidFill>
                <a:latin typeface="Arial Narrow" panose="020B0606020202030204" pitchFamily="34" charset="0"/>
                <a:ea typeface="黑体" panose="02010609060101010101" pitchFamily="2" charset="-122"/>
              </a:rPr>
              <a:t>专利号；</a:t>
            </a:r>
            <a:r>
              <a:rPr lang="en-US" altLang="zh-CN" sz="2400" dirty="0">
                <a:solidFill>
                  <a:srgbClr val="C00000"/>
                </a:solidFill>
                <a:latin typeface="Arial Narrow" panose="020B0606020202030204" pitchFamily="34" charset="0"/>
                <a:ea typeface="黑体" panose="02010609060101010101" pitchFamily="2" charset="-122"/>
              </a:rPr>
              <a:t>value: citing</a:t>
            </a:r>
            <a:r>
              <a:rPr lang="zh-CN" altLang="en-US" sz="2400" dirty="0">
                <a:solidFill>
                  <a:srgbClr val="C00000"/>
                </a:solidFill>
                <a:latin typeface="Arial Narrow" panose="020B0606020202030204" pitchFamily="34" charset="0"/>
                <a:ea typeface="黑体" panose="02010609060101010101" pitchFamily="2" charset="-122"/>
              </a:rPr>
              <a:t>专利号</a:t>
            </a:r>
            <a:r>
              <a:rPr lang="en-US" altLang="zh-CN" sz="2400" dirty="0">
                <a:latin typeface="Arial Narrow" panose="020B0606020202030204" pitchFamily="34" charset="0"/>
                <a:ea typeface="黑体" panose="02010609060101010101" pitchFamily="2" charset="-122"/>
              </a:rPr>
              <a:t>}</a:t>
            </a:r>
            <a:r>
              <a:rPr lang="en-US" altLang="zh-CN" sz="3200" dirty="0">
                <a:solidFill>
                  <a:srgbClr val="0066FF"/>
                </a:solidFill>
                <a:latin typeface="Arial Narrow" panose="020B0606020202030204" pitchFamily="34" charset="0"/>
                <a:ea typeface="黑体" panose="02010609060101010101" pitchFamily="2" charset="-122"/>
              </a:rPr>
              <a:t> </a:t>
            </a:r>
            <a:endParaRPr lang="en-US" altLang="zh-CN" sz="2800"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内容占位符 2"/>
          <p:cNvSpPr>
            <a:spLocks noGrp="1"/>
          </p:cNvSpPr>
          <p:nvPr>
            <p:ph sz="quarter" idx="1"/>
          </p:nvPr>
        </p:nvSpPr>
        <p:spPr>
          <a:xfrm>
            <a:off x="364490" y="519430"/>
            <a:ext cx="8305800" cy="58197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专利被引列表</a:t>
            </a:r>
            <a:r>
              <a:rPr lang="en-US" altLang="zh-CN" sz="2600" b="1" dirty="0">
                <a:solidFill>
                  <a:srgbClr val="002060"/>
                </a:solidFill>
                <a:latin typeface="Arial Narrow" panose="020B0606020202030204" pitchFamily="34" charset="0"/>
                <a:ea typeface="黑体" panose="02010609060101010101" pitchFamily="2" charset="-122"/>
              </a:rPr>
              <a:t>(Citation data set</a:t>
            </a:r>
            <a:r>
              <a:rPr lang="zh-CN" altLang="en-US" sz="2600" b="1" dirty="0">
                <a:solidFill>
                  <a:srgbClr val="002060"/>
                </a:solidFill>
                <a:latin typeface="Arial Narrow" panose="020B0606020202030204" pitchFamily="34" charset="0"/>
                <a:ea typeface="黑体" panose="02010609060101010101" pitchFamily="2" charset="-122"/>
              </a:rPr>
              <a:t>倒排</a:t>
            </a:r>
            <a:r>
              <a:rPr lang="en-US" altLang="zh-CN" sz="2600" b="1" dirty="0">
                <a:solidFill>
                  <a:srgbClr val="002060"/>
                </a:solidFill>
                <a:latin typeface="Arial Narrow" panose="020B0606020202030204" pitchFamily="34" charset="0"/>
                <a:ea typeface="黑体" panose="02010609060101010101" pitchFamily="2" charset="-122"/>
              </a:rPr>
              <a:t>)</a:t>
            </a:r>
            <a:endParaRPr lang="en-US" altLang="zh-CN" sz="2600" b="1" dirty="0">
              <a:solidFill>
                <a:srgbClr val="002060"/>
              </a:solidFill>
              <a:latin typeface="Arial Narrow" panose="020B0606020202030204" pitchFamily="34" charset="0"/>
              <a:ea typeface="黑体" panose="02010609060101010101" pitchFamily="2" charset="-122"/>
            </a:endParaRPr>
          </a:p>
          <a:p>
            <a:pPr marL="273050" lvl="1" indent="-273050">
              <a:spcBef>
                <a:spcPts val="575"/>
              </a:spcBef>
              <a:buClr>
                <a:schemeClr val="accent1"/>
              </a:buClr>
            </a:pPr>
            <a:r>
              <a:rPr lang="en-US" altLang="zh-CN" sz="2800" dirty="0">
                <a:solidFill>
                  <a:srgbClr val="C00000"/>
                </a:solidFill>
                <a:latin typeface="Arial Narrow" panose="020B0606020202030204" pitchFamily="34" charset="0"/>
                <a:ea typeface="黑体" panose="02010609060101010101" pitchFamily="2" charset="-122"/>
              </a:rPr>
              <a:t>Reduce</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public static class </a:t>
            </a:r>
            <a:r>
              <a:rPr lang="en-US" altLang="zh-CN" sz="2000" dirty="0">
                <a:solidFill>
                  <a:srgbClr val="C00000"/>
                </a:solidFill>
                <a:latin typeface="Arial Narrow" panose="020B0606020202030204" pitchFamily="34" charset="0"/>
                <a:ea typeface="黑体" panose="02010609060101010101" pitchFamily="2" charset="-122"/>
              </a:rPr>
              <a:t>ReduceClass</a:t>
            </a:r>
            <a:r>
              <a:rPr lang="en-US" altLang="zh-CN" sz="2000" dirty="0">
                <a:latin typeface="Arial Narrow" panose="020B0606020202030204" pitchFamily="34" charset="0"/>
                <a:ea typeface="黑体" panose="02010609060101010101" pitchFamily="2" charset="-122"/>
              </a:rPr>
              <a:t> extends Reducer&lt;Text, Text, Text, Text&gt;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reduce(Text key, Iterable&lt;Text&gt; values, Context context)</a:t>
            </a:r>
            <a:endParaRPr lang="en-US" altLang="zh-CN" sz="2000" dirty="0">
              <a:solidFill>
                <a:srgbClr val="0066FF"/>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String csv =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for (Text val:values)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if (csv.length() &gt; 0) csv +=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csv += val.toString();</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context.write(key, new Text(csv));</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a:t>
            </a:r>
            <a:r>
              <a:rPr lang="en-US" altLang="zh-CN" sz="2000" dirty="0">
                <a:solidFill>
                  <a:srgbClr val="C00000"/>
                </a:solidFill>
                <a:latin typeface="Arial Narrow" panose="020B0606020202030204" pitchFamily="34" charset="0"/>
                <a:ea typeface="黑体" panose="02010609060101010101" pitchFamily="2" charset="-122"/>
              </a:rPr>
              <a:t>// </a:t>
            </a:r>
            <a:r>
              <a:rPr lang="zh-CN" altLang="en-US" sz="2000" dirty="0">
                <a:solidFill>
                  <a:srgbClr val="C00000"/>
                </a:solidFill>
                <a:latin typeface="Arial Narrow" panose="020B0606020202030204" pitchFamily="34" charset="0"/>
                <a:ea typeface="黑体" panose="02010609060101010101" pitchFamily="2" charset="-122"/>
              </a:rPr>
              <a:t>输出</a:t>
            </a:r>
            <a:r>
              <a:rPr lang="en-US" altLang="zh-CN" sz="2000" dirty="0">
                <a:solidFill>
                  <a:srgbClr val="C00000"/>
                </a:solidFill>
                <a:latin typeface="Arial Narrow" panose="020B0606020202030204" pitchFamily="34" charset="0"/>
                <a:ea typeface="黑体" panose="02010609060101010101" pitchFamily="2" charset="-122"/>
              </a:rPr>
              <a:t>key: cited</a:t>
            </a:r>
            <a:r>
              <a:rPr lang="zh-CN" altLang="en-US" sz="2000" dirty="0">
                <a:solidFill>
                  <a:srgbClr val="C00000"/>
                </a:solidFill>
                <a:latin typeface="Arial Narrow" panose="020B0606020202030204" pitchFamily="34" charset="0"/>
                <a:ea typeface="黑体" panose="02010609060101010101" pitchFamily="2" charset="-122"/>
              </a:rPr>
              <a:t>专利号；</a:t>
            </a:r>
            <a:r>
              <a:rPr lang="en-US" altLang="zh-CN" sz="2000" dirty="0">
                <a:solidFill>
                  <a:srgbClr val="C00000"/>
                </a:solidFill>
                <a:latin typeface="Arial Narrow" panose="020B0606020202030204" pitchFamily="34" charset="0"/>
                <a:ea typeface="黑体" panose="02010609060101010101" pitchFamily="2" charset="-122"/>
              </a:rPr>
              <a:t>value: “citing</a:t>
            </a:r>
            <a:r>
              <a:rPr lang="zh-CN" altLang="en-US" sz="2000" dirty="0">
                <a:solidFill>
                  <a:srgbClr val="C00000"/>
                </a:solidFill>
                <a:latin typeface="Arial Narrow" panose="020B0606020202030204" pitchFamily="34" charset="0"/>
                <a:ea typeface="黑体" panose="02010609060101010101" pitchFamily="2" charset="-122"/>
              </a:rPr>
              <a:t>专利号</a:t>
            </a:r>
            <a:r>
              <a:rPr lang="en-US" altLang="zh-CN" sz="2000" dirty="0">
                <a:solidFill>
                  <a:srgbClr val="C00000"/>
                </a:solidFill>
                <a:latin typeface="Arial Narrow" panose="020B0606020202030204" pitchFamily="34" charset="0"/>
                <a:ea typeface="黑体" panose="02010609060101010101" pitchFamily="2" charset="-122"/>
              </a:rPr>
              <a:t>1, citing</a:t>
            </a:r>
            <a:r>
              <a:rPr lang="zh-CN" altLang="en-US" sz="2000" dirty="0">
                <a:solidFill>
                  <a:srgbClr val="C00000"/>
                </a:solidFill>
                <a:latin typeface="Arial Narrow" panose="020B0606020202030204" pitchFamily="34" charset="0"/>
                <a:ea typeface="黑体" panose="02010609060101010101" pitchFamily="2" charset="-122"/>
              </a:rPr>
              <a:t>专利号</a:t>
            </a:r>
            <a:r>
              <a:rPr lang="en-US" altLang="zh-CN" sz="2000" dirty="0">
                <a:solidFill>
                  <a:srgbClr val="C00000"/>
                </a:solidFill>
                <a:latin typeface="Arial Narrow" panose="020B0606020202030204" pitchFamily="34" charset="0"/>
                <a:ea typeface="黑体" panose="02010609060101010101" pitchFamily="2" charset="-122"/>
              </a:rPr>
              <a:t>2,…”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419100" y="617855"/>
            <a:ext cx="8305800" cy="5819775"/>
          </a:xfrm>
        </p:spPr>
        <p:txBody>
          <a:bodyPr>
            <a:normAutofit fontScale="92500" lnSpcReduction="1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rPr>
              <a:t>专利被引列表</a:t>
            </a:r>
            <a:r>
              <a:rPr kumimoji="0" lang="en-US" altLang="zh-CN"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rPr>
              <a:t>(Citation data set</a:t>
            </a:r>
            <a:r>
              <a:rPr kumimoji="0" lang="zh-CN" altLang="en-US"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rPr>
              <a:t>倒排</a:t>
            </a:r>
            <a:r>
              <a:rPr kumimoji="0" lang="en-US" altLang="zh-CN"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rPr>
              <a:t>)</a:t>
            </a:r>
            <a:endParaRPr kumimoji="0" lang="en-US" altLang="zh-CN"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rPr>
              <a:t>专利被引列表输出结果</a:t>
            </a:r>
            <a:endParaRPr kumimoji="0" lang="en-US" altLang="zh-CN" sz="2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		3964859,4647229</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 	4539112</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 	5031388</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1000006 	4714284</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1000007 	4766693</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1000011 	5033339</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1000017 	3908629</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1000026 	4043055</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1000033 	4190903,4975983</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1000043 	4091523</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1000044 	4082383,4055371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1000045 	4290571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1000046 	5918892,5525001, 5609991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rPr>
              <a:t>……</a:t>
            </a:r>
            <a:endParaRPr kumimoji="0" lang="en-US" altLang="zh-CN" sz="7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3"/>
          <p:cNvSpPr>
            <a:spLocks noGrp="1"/>
          </p:cNvSpPr>
          <p:nvPr>
            <p:ph type="ftr" sz="quarter" idx="10"/>
          </p:nvPr>
        </p:nvSpPr>
        <p:spPr>
          <a:noFill/>
        </p:spPr>
        <p:txBody>
          <a:bodyPr/>
          <a:lstStyle/>
          <a:p>
            <a:endParaRPr lang="zh-CN" altLang="en-US" dirty="0" smtClean="0"/>
          </a:p>
        </p:txBody>
      </p:sp>
      <p:sp>
        <p:nvSpPr>
          <p:cNvPr id="48131" name="灯片编号占位符 4"/>
          <p:cNvSpPr>
            <a:spLocks noGrp="1"/>
          </p:cNvSpPr>
          <p:nvPr>
            <p:ph type="sldNum" sz="quarter" idx="11"/>
          </p:nvPr>
        </p:nvSpPr>
        <p:spPr>
          <a:noFill/>
        </p:spPr>
        <p:txBody>
          <a:bodyPr/>
          <a:lstStyle/>
          <a:p>
            <a:endParaRPr lang="en-US" altLang="zh-CN" dirty="0" smtClean="0"/>
          </a:p>
        </p:txBody>
      </p:sp>
      <p:sp>
        <p:nvSpPr>
          <p:cNvPr id="45060" name="Rectangle 2"/>
          <p:cNvSpPr>
            <a:spLocks noGrp="1" noChangeArrowheads="1"/>
          </p:cNvSpPr>
          <p:nvPr>
            <p:ph type="title"/>
          </p:nvPr>
        </p:nvSpPr>
        <p:spPr>
          <a:xfrm>
            <a:off x="179388" y="260350"/>
            <a:ext cx="8372475" cy="765175"/>
          </a:xfrm>
        </p:spPr>
        <p:txBody>
          <a:bodyPr/>
          <a:lstStyle/>
          <a:p>
            <a:pPr>
              <a:defRPr/>
            </a:pPr>
            <a:r>
              <a:rPr lang="zh-CN" altLang="en-US" sz="3600" dirty="0" smtClean="0"/>
              <a:t>实例</a:t>
            </a:r>
            <a:r>
              <a:rPr lang="en-US" altLang="zh-CN" sz="3600" dirty="0" smtClean="0"/>
              <a:t>2</a:t>
            </a:r>
            <a:r>
              <a:rPr lang="zh-CN" altLang="en-US" sz="3600" dirty="0" smtClean="0"/>
              <a:t>：数据去重</a:t>
            </a:r>
            <a:endParaRPr lang="zh-CN" altLang="en-US" sz="3600" dirty="0" smtClean="0"/>
          </a:p>
        </p:txBody>
      </p:sp>
      <p:sp>
        <p:nvSpPr>
          <p:cNvPr id="48133" name="Rectangle 3"/>
          <p:cNvSpPr>
            <a:spLocks noChangeArrowheads="1"/>
          </p:cNvSpPr>
          <p:nvPr/>
        </p:nvSpPr>
        <p:spPr bwMode="auto">
          <a:xfrm>
            <a:off x="468313" y="1341438"/>
            <a:ext cx="8229600" cy="4073525"/>
          </a:xfrm>
          <a:prstGeom prst="rect">
            <a:avLst/>
          </a:prstGeom>
          <a:noFill/>
          <a:ln w="9525">
            <a:noFill/>
            <a:miter lim="800000"/>
          </a:ln>
        </p:spPr>
        <p:txBody>
          <a:bodyPr/>
          <a:lstStyle/>
          <a:p>
            <a:pPr marL="273050" indent="-273050" eaLnBrk="0" hangingPunct="0">
              <a:lnSpc>
                <a:spcPct val="150000"/>
              </a:lnSpc>
              <a:spcBef>
                <a:spcPct val="20000"/>
              </a:spcBef>
              <a:buClr>
                <a:srgbClr val="001F3E"/>
              </a:buClr>
              <a:buSzPct val="100000"/>
              <a:buFont typeface="Wingdings" panose="05000000000000000000" pitchFamily="2" charset="2"/>
              <a:buNone/>
            </a:pPr>
            <a:endParaRPr lang="en-US" altLang="zh-CN" sz="2800" b="1" dirty="0">
              <a:solidFill>
                <a:srgbClr val="001F3E"/>
              </a:solidFill>
            </a:endParaRPr>
          </a:p>
        </p:txBody>
      </p:sp>
      <p:sp>
        <p:nvSpPr>
          <p:cNvPr id="6" name="TextBox 5"/>
          <p:cNvSpPr txBox="1"/>
          <p:nvPr/>
        </p:nvSpPr>
        <p:spPr>
          <a:xfrm>
            <a:off x="571472" y="1357298"/>
            <a:ext cx="8072494" cy="3784600"/>
          </a:xfrm>
          <a:prstGeom prst="rect">
            <a:avLst/>
          </a:prstGeom>
          <a:noFill/>
        </p:spPr>
        <p:txBody>
          <a:bodyPr wrap="square" rtlCol="0">
            <a:spAutoFit/>
          </a:bodyPr>
          <a:lstStyle/>
          <a:p>
            <a:pPr>
              <a:buFont typeface="Wingdings" panose="05000000000000000000" pitchFamily="2" charset="2"/>
              <a:buChar char="u"/>
            </a:pPr>
            <a:r>
              <a:rPr lang="zh-CN" altLang="en-US" sz="2400" dirty="0" smtClean="0">
                <a:solidFill>
                  <a:schemeClr val="tx2"/>
                </a:solidFill>
              </a:rPr>
              <a:t>目的：</a:t>
            </a:r>
            <a:endParaRPr lang="en-US" altLang="zh-CN" sz="2400" dirty="0" smtClean="0">
              <a:solidFill>
                <a:schemeClr val="tx2"/>
              </a:solidFill>
            </a:endParaRPr>
          </a:p>
          <a:p>
            <a:pPr lvl="1">
              <a:buFont typeface="Wingdings" panose="05000000000000000000" pitchFamily="2" charset="2"/>
              <a:buChar char="Ø"/>
            </a:pPr>
            <a:r>
              <a:rPr lang="zh-CN" altLang="en-US" sz="2400" dirty="0" smtClean="0">
                <a:solidFill>
                  <a:schemeClr val="tx2"/>
                </a:solidFill>
              </a:rPr>
              <a:t>利用并行化思想来对数据进行有意义的筛选。</a:t>
            </a:r>
            <a:endParaRPr lang="en-US" altLang="zh-CN" sz="2400" dirty="0" smtClean="0">
              <a:solidFill>
                <a:schemeClr val="tx2"/>
              </a:solidFill>
            </a:endParaRPr>
          </a:p>
          <a:p>
            <a:pPr>
              <a:buFont typeface="Wingdings" panose="05000000000000000000" pitchFamily="2" charset="2"/>
              <a:buChar char="u"/>
            </a:pPr>
            <a:r>
              <a:rPr lang="zh-CN" altLang="en-US" sz="2400" dirty="0" smtClean="0">
                <a:solidFill>
                  <a:schemeClr val="tx2"/>
                </a:solidFill>
              </a:rPr>
              <a:t>应用场景：</a:t>
            </a:r>
            <a:endParaRPr lang="en-US" altLang="zh-CN" sz="2400" dirty="0" smtClean="0">
              <a:solidFill>
                <a:schemeClr val="tx2"/>
              </a:solidFill>
            </a:endParaRPr>
          </a:p>
          <a:p>
            <a:pPr lvl="1">
              <a:buFont typeface="Wingdings" panose="05000000000000000000" pitchFamily="2" charset="2"/>
              <a:buChar char="Ø"/>
            </a:pPr>
            <a:r>
              <a:rPr lang="zh-CN" altLang="en-US" sz="2400" dirty="0" smtClean="0">
                <a:solidFill>
                  <a:schemeClr val="tx2"/>
                </a:solidFill>
              </a:rPr>
              <a:t>统计大数据集上的数据种类个数</a:t>
            </a:r>
            <a:endParaRPr lang="en-US" altLang="zh-CN" sz="2400" dirty="0" smtClean="0">
              <a:solidFill>
                <a:schemeClr val="tx2"/>
              </a:solidFill>
            </a:endParaRPr>
          </a:p>
          <a:p>
            <a:pPr lvl="1">
              <a:buFont typeface="Wingdings" panose="05000000000000000000" pitchFamily="2" charset="2"/>
              <a:buChar char="Ø"/>
            </a:pPr>
            <a:r>
              <a:rPr lang="zh-CN" altLang="en-US" sz="2400" dirty="0" smtClean="0">
                <a:solidFill>
                  <a:schemeClr val="tx2"/>
                </a:solidFill>
              </a:rPr>
              <a:t>从网站日志中计算访问等问题中的数据去重。</a:t>
            </a:r>
            <a:endParaRPr lang="en-US" altLang="zh-CN" sz="2400" dirty="0" smtClean="0">
              <a:solidFill>
                <a:schemeClr val="tx2"/>
              </a:solidFill>
            </a:endParaRPr>
          </a:p>
          <a:p>
            <a:pPr>
              <a:buFont typeface="Wingdings" panose="05000000000000000000" pitchFamily="2" charset="2"/>
              <a:buChar char="u"/>
            </a:pPr>
            <a:r>
              <a:rPr lang="zh-CN" altLang="en-US" sz="2400" dirty="0" smtClean="0">
                <a:solidFill>
                  <a:schemeClr val="tx2"/>
                </a:solidFill>
              </a:rPr>
              <a:t>实例描述</a:t>
            </a:r>
            <a:endParaRPr lang="en-US" altLang="zh-CN" sz="2400" dirty="0" smtClean="0">
              <a:solidFill>
                <a:schemeClr val="tx2"/>
              </a:solidFill>
            </a:endParaRPr>
          </a:p>
          <a:p>
            <a:pPr>
              <a:buFont typeface="Wingdings" panose="05000000000000000000" pitchFamily="2" charset="2"/>
              <a:buChar char="Ø"/>
            </a:pPr>
            <a:r>
              <a:rPr lang="en-US" sz="2400" b="1" dirty="0" smtClean="0"/>
              <a:t>file1：             file2：                            </a:t>
            </a:r>
            <a:r>
              <a:rPr lang="zh-CN" altLang="en-US" sz="2400" b="1" dirty="0" smtClean="0"/>
              <a:t>输出：</a:t>
            </a:r>
            <a:endParaRPr lang="en-US" altLang="zh-CN" sz="2400" dirty="0" smtClean="0">
              <a:solidFill>
                <a:schemeClr val="tx2"/>
              </a:solidFill>
            </a:endParaRPr>
          </a:p>
          <a:p>
            <a:pPr>
              <a:buFont typeface="Wingdings" panose="05000000000000000000" pitchFamily="2" charset="2"/>
              <a:buChar char="Ø"/>
            </a:pPr>
            <a:endParaRPr lang="en-US" altLang="zh-CN" sz="2400" dirty="0" smtClean="0">
              <a:solidFill>
                <a:schemeClr val="tx2"/>
              </a:solidFill>
            </a:endParaRPr>
          </a:p>
          <a:p>
            <a:endParaRPr lang="en-US" altLang="zh-CN" sz="2400" dirty="0" smtClean="0">
              <a:solidFill>
                <a:schemeClr val="tx2"/>
              </a:solidFill>
            </a:endParaRPr>
          </a:p>
          <a:p>
            <a:endParaRPr lang="zh-CN" altLang="en-US" sz="2400" dirty="0">
              <a:solidFill>
                <a:schemeClr val="tx2"/>
              </a:solidFill>
            </a:endParaRPr>
          </a:p>
        </p:txBody>
      </p:sp>
      <p:pic>
        <p:nvPicPr>
          <p:cNvPr id="1026" name="Picture 2"/>
          <p:cNvPicPr>
            <a:picLocks noChangeAspect="1" noChangeArrowheads="1"/>
          </p:cNvPicPr>
          <p:nvPr/>
        </p:nvPicPr>
        <p:blipFill>
          <a:blip r:embed="rId1"/>
          <a:srcRect/>
          <a:stretch>
            <a:fillRect/>
          </a:stretch>
        </p:blipFill>
        <p:spPr bwMode="auto">
          <a:xfrm>
            <a:off x="1714480" y="3643314"/>
            <a:ext cx="1162050" cy="2657475"/>
          </a:xfrm>
          <a:prstGeom prst="rect">
            <a:avLst/>
          </a:prstGeom>
          <a:noFill/>
          <a:ln w="9525">
            <a:noFill/>
            <a:miter lim="800000"/>
            <a:headEnd/>
            <a:tailEnd/>
          </a:ln>
          <a:effectLst/>
        </p:spPr>
      </p:pic>
      <p:pic>
        <p:nvPicPr>
          <p:cNvPr id="1027" name="Picture 3"/>
          <p:cNvPicPr>
            <a:picLocks noChangeAspect="1" noChangeArrowheads="1"/>
          </p:cNvPicPr>
          <p:nvPr/>
        </p:nvPicPr>
        <p:blipFill>
          <a:blip r:embed="rId2"/>
          <a:srcRect/>
          <a:stretch>
            <a:fillRect/>
          </a:stretch>
        </p:blipFill>
        <p:spPr bwMode="auto">
          <a:xfrm>
            <a:off x="3857620" y="3643314"/>
            <a:ext cx="981075" cy="2590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3"/>
          <a:srcRect/>
          <a:stretch>
            <a:fillRect/>
          </a:stretch>
        </p:blipFill>
        <p:spPr bwMode="auto">
          <a:xfrm>
            <a:off x="7358082" y="2571744"/>
            <a:ext cx="914400" cy="3867150"/>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73380" y="634365"/>
            <a:ext cx="8763000" cy="5819775"/>
          </a:xfrm>
        </p:spPr>
        <p:txBody>
          <a:bodyPr>
            <a:normAutofit lnSpcReduction="2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专利被引次数统计</a:t>
            </a: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Char char=""/>
              <a:defRPr/>
            </a:pPr>
            <a:r>
              <a:rPr kumimoji="0" lang="en-US" altLang="zh-CN" sz="28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Map Class</a:t>
            </a:r>
            <a:endParaRPr kumimoji="0" lang="en-US" altLang="zh-CN" sz="28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IntWritable one = new IntWritable(1);</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public static class </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MapClass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extends Mapper&lt;LongWritable, Text, </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Text, IntWritable&gt; </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public void map(</a:t>
            </a:r>
            <a:r>
              <a:rPr kumimoji="0" lang="en-US" altLang="zh-CN"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LongWritable</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key, Text value, Context </a:t>
            </a:r>
            <a:r>
              <a:rPr kumimoji="0" lang="en-US" altLang="zh-CN" sz="2400" b="0" i="0" u="none" strike="noStrike" kern="1200" cap="none" spc="0" normalizeH="0" baseline="0" noProof="0" dirty="0" err="1" smtClean="0">
                <a:ln>
                  <a:noFill/>
                </a:ln>
                <a:solidFill>
                  <a:srgbClr val="0066FF"/>
                </a:solidFill>
                <a:effectLst/>
                <a:uLnTx/>
                <a:uFillTx/>
                <a:latin typeface="Arial Narrow" panose="020B0606020202030204" pitchFamily="34" charset="0"/>
                <a:ea typeface="黑体" panose="02010609060101010101" pitchFamily="2" charset="-122"/>
                <a:cs typeface="+mn-cs"/>
              </a:rPr>
              <a:t>context</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throws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IOException</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InterruptedException</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输入</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key: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行偏移值；</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value: “citing</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专利号</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cited</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专利号</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数据对</a:t>
            </a:r>
            <a:endPar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String[] citation = </a:t>
            </a:r>
            <a:r>
              <a:rPr kumimoji="0" lang="en-US" altLang="zh-CN" sz="24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value.toString</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().split(“,”);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context.write(new Text(citation[1]), one);</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 </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输出</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key: cited </a:t>
            </a:r>
            <a:r>
              <a:rPr kumimoji="0" lang="zh-CN" altLang="en-US"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专利号；</a:t>
            </a:r>
            <a:r>
              <a:rPr kumimoji="0" lang="en-US" altLang="zh-CN" sz="24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value: 1</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endParaRPr kumimoji="0" lang="en-US" altLang="zh-CN" sz="2400" b="0" i="0" u="none" strike="noStrike" kern="1200" cap="none" spc="0" normalizeH="0" baseline="0" noProof="0" dirty="0" smtClean="0">
              <a:ln>
                <a:noFill/>
              </a:ln>
              <a:solidFill>
                <a:srgbClr val="33CC33"/>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内容占位符 2"/>
          <p:cNvSpPr>
            <a:spLocks noGrp="1"/>
          </p:cNvSpPr>
          <p:nvPr>
            <p:ph sz="quarter" idx="1"/>
          </p:nvPr>
        </p:nvSpPr>
        <p:spPr>
          <a:xfrm>
            <a:off x="419100" y="612140"/>
            <a:ext cx="8305800" cy="58197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专利被引次数统计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en-US" altLang="zh-CN" sz="2800" dirty="0">
                <a:solidFill>
                  <a:srgbClr val="C00000"/>
                </a:solidFill>
                <a:latin typeface="Arial Narrow" panose="020B0606020202030204" pitchFamily="34" charset="0"/>
                <a:ea typeface="黑体" panose="02010609060101010101" pitchFamily="2" charset="-122"/>
              </a:rPr>
              <a:t>Reduce Class</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public static class </a:t>
            </a:r>
            <a:r>
              <a:rPr lang="en-US" altLang="zh-CN" sz="2000" dirty="0">
                <a:solidFill>
                  <a:srgbClr val="C00000"/>
                </a:solidFill>
                <a:latin typeface="Arial Narrow" panose="020B0606020202030204" pitchFamily="34" charset="0"/>
                <a:ea typeface="黑体" panose="02010609060101010101" pitchFamily="2" charset="-122"/>
              </a:rPr>
              <a:t>ReduceClass</a:t>
            </a:r>
            <a:r>
              <a:rPr lang="en-US" altLang="zh-CN" sz="2000" dirty="0">
                <a:latin typeface="Arial Narrow" panose="020B0606020202030204" pitchFamily="34" charset="0"/>
                <a:ea typeface="黑体" panose="02010609060101010101" pitchFamily="2" charset="-122"/>
              </a:rPr>
              <a:t> extends Reducer&lt;Text, IntWritable, Text, Text&gt;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reduce(Text key, Iterable&lt;IntWritable&gt; values, Context context)</a:t>
            </a:r>
            <a:endParaRPr lang="en-US" altLang="zh-CN" sz="2000" dirty="0">
              <a:solidFill>
                <a:srgbClr val="0066FF"/>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int count = 0;</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while (values.hasNext())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count += values.next().get(); }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context.write(key, new IntWritable(count));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a:t>
            </a:r>
            <a:r>
              <a:rPr lang="en-US" altLang="zh-CN" sz="2000" dirty="0">
                <a:solidFill>
                  <a:srgbClr val="C00000"/>
                </a:solidFill>
                <a:latin typeface="Arial Narrow" panose="020B0606020202030204" pitchFamily="34" charset="0"/>
                <a:ea typeface="黑体" panose="02010609060101010101" pitchFamily="2" charset="-122"/>
              </a:rPr>
              <a:t>// </a:t>
            </a:r>
            <a:r>
              <a:rPr lang="zh-CN" altLang="en-US" sz="2000" dirty="0">
                <a:solidFill>
                  <a:srgbClr val="C00000"/>
                </a:solidFill>
                <a:latin typeface="Arial Narrow" panose="020B0606020202030204" pitchFamily="34" charset="0"/>
                <a:ea typeface="黑体" panose="02010609060101010101" pitchFamily="2" charset="-122"/>
              </a:rPr>
              <a:t>输出</a:t>
            </a:r>
            <a:r>
              <a:rPr lang="en-US" altLang="zh-CN" sz="2000" dirty="0">
                <a:solidFill>
                  <a:srgbClr val="C00000"/>
                </a:solidFill>
                <a:latin typeface="Arial Narrow" panose="020B0606020202030204" pitchFamily="34" charset="0"/>
                <a:ea typeface="黑体" panose="02010609060101010101" pitchFamily="2" charset="-122"/>
              </a:rPr>
              <a:t>key: </a:t>
            </a:r>
            <a:r>
              <a:rPr lang="zh-CN" altLang="en-US" sz="2000" dirty="0">
                <a:solidFill>
                  <a:srgbClr val="C00000"/>
                </a:solidFill>
                <a:latin typeface="Arial Narrow" panose="020B0606020202030204" pitchFamily="34" charset="0"/>
                <a:ea typeface="黑体" panose="02010609060101010101" pitchFamily="2" charset="-122"/>
              </a:rPr>
              <a:t>被引专利号；</a:t>
            </a:r>
            <a:r>
              <a:rPr lang="en-US" altLang="zh-CN" sz="2000" dirty="0">
                <a:solidFill>
                  <a:srgbClr val="C00000"/>
                </a:solidFill>
                <a:latin typeface="Arial Narrow" panose="020B0606020202030204" pitchFamily="34" charset="0"/>
                <a:ea typeface="黑体" panose="02010609060101010101" pitchFamily="2" charset="-122"/>
              </a:rPr>
              <a:t>value: </a:t>
            </a:r>
            <a:r>
              <a:rPr lang="zh-CN" altLang="en-US" sz="2000" dirty="0">
                <a:solidFill>
                  <a:srgbClr val="C00000"/>
                </a:solidFill>
                <a:latin typeface="Arial Narrow" panose="020B0606020202030204" pitchFamily="34" charset="0"/>
                <a:ea typeface="黑体" panose="02010609060101010101" pitchFamily="2" charset="-122"/>
              </a:rPr>
              <a:t>被引次数</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21023" y="23619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419100" y="629285"/>
            <a:ext cx="8305800" cy="5819775"/>
          </a:xfrm>
        </p:spPr>
        <p:txBody>
          <a:bodyPr>
            <a:normAutofit fontScale="92500" lnSpcReduction="1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rPr>
              <a:t>专利被引次数统计</a:t>
            </a:r>
            <a:endParaRPr kumimoji="0" lang="zh-CN" altLang="en-US" sz="2800" b="1" i="0" u="none" strike="noStrike" kern="1200" cap="none" spc="0" normalizeH="0" baseline="0" noProof="0" dirty="0" smtClean="0">
              <a:ln>
                <a:noFill/>
              </a:ln>
              <a:solidFill>
                <a:srgbClr val="002060"/>
              </a:solidFill>
              <a:effectLst/>
              <a:uLnTx/>
              <a:uFillTx/>
              <a:latin typeface="黑体" panose="02010609060101010101" pitchFamily="2" charset="-122"/>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rPr>
              <a:t>专利被引次数统计输出结果</a:t>
            </a:r>
            <a:endParaRPr kumimoji="0" lang="en-US" altLang="zh-CN" sz="2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 		2</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1000006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1000007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1000011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1000017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1000026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1000033 	2</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1000043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1000044 	2</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1000045 	1</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rPr>
              <a:t>1000046 	3</a:t>
            </a:r>
            <a:endParaRPr kumimoji="0" lang="en-US" altLang="zh-CN" sz="2200" b="0" i="0" u="none" strike="noStrike" kern="1200" cap="none" spc="0" normalizeH="0" baseline="0" noProof="0" dirty="0" smtClean="0">
              <a:ln>
                <a:noFill/>
              </a:ln>
              <a:solidFill>
                <a:schemeClr val="tx1"/>
              </a:solidFill>
              <a:effectLst/>
              <a:uLnTx/>
              <a:uFillTx/>
              <a:latin typeface="黑体" panose="02010609060101010101" pitchFamily="2" charset="-122"/>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rPr>
              <a:t>……</a:t>
            </a:r>
            <a:endParaRPr kumimoji="0" lang="en-US" altLang="zh-CN" sz="7800" b="0" i="0" u="none" strike="noStrike" kern="1200" cap="none" spc="0" normalizeH="0" baseline="0" noProof="0" dirty="0" smtClean="0">
              <a:ln>
                <a:noFill/>
              </a:ln>
              <a:solidFill>
                <a:srgbClr val="C00000"/>
              </a:solidFill>
              <a:effectLst/>
              <a:uLnTx/>
              <a:uFillTx/>
              <a:latin typeface="黑体" panose="02010609060101010101" pitchFamily="2" charset="-122"/>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356235" y="645795"/>
            <a:ext cx="8305800" cy="6022975"/>
          </a:xfrm>
        </p:spPr>
        <p:txBody>
          <a:bodyPr>
            <a:normAutofit fontScale="85000" lnSpcReduction="20000"/>
          </a:bodyPr>
          <a:lstStyle/>
          <a:p>
            <a:pPr marL="274320" marR="0" lvl="1" indent="-274320" algn="l" defTabSz="914400" rtl="0" eaLnBrk="1" fontAlgn="auto" latinLnBrk="0" hangingPunct="1">
              <a:lnSpc>
                <a:spcPct val="110000"/>
              </a:lnSpc>
              <a:spcBef>
                <a:spcPts val="580"/>
              </a:spcBef>
              <a:spcAft>
                <a:spcPts val="0"/>
              </a:spcAft>
              <a:buClr>
                <a:schemeClr val="accent1"/>
              </a:buClr>
              <a:buSzPct val="85000"/>
              <a:buFont typeface="Wingdings 2" panose="05020102010507070707"/>
              <a:buNone/>
              <a:defRPr/>
            </a:pPr>
            <a:r>
              <a:rPr kumimoji="0" lang="zh-CN" altLang="en-US" sz="31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专利被引次数直方图统计</a:t>
            </a:r>
            <a:endParaRPr kumimoji="0" lang="zh-CN" altLang="en-US" sz="31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目的：有的专利被引用一次，有的可能上百次，</a:t>
            </a:r>
            <a:r>
              <a:rPr kumimoji="0" lang="zh-CN" altLang="en-US"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可以进行引用次数分布统计</a:t>
            </a: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，最后可画出统计直方图</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基本思想是：扫描刚才产生的被引次数统计数据，忽略每一行中的专利号，仅考虑右侧的被引次数，看每种被引次数分别有多少次出现</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 			2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2,3</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1,9</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100000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1000006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1000007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1000011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1000017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1000026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1000033 	2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1000043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1000044 	2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2,1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1000045 	1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1000046 	3	</a:t>
            </a:r>
            <a:r>
              <a:rPr kumimoji="0" lang="zh-CN" altLang="en-US" sz="28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 </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cxnSp>
        <p:nvCxnSpPr>
          <p:cNvPr id="6" name="Straight Connector 5"/>
          <p:cNvCxnSpPr/>
          <p:nvPr/>
        </p:nvCxnSpPr>
        <p:spPr>
          <a:xfrm>
            <a:off x="3987800" y="2794000"/>
            <a:ext cx="2286000" cy="15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flipV="1">
            <a:off x="3975100" y="2794000"/>
            <a:ext cx="2298700" cy="22352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5400000" flipH="1" flipV="1">
            <a:off x="3695700" y="3048000"/>
            <a:ext cx="2819400" cy="233680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4013200" y="3111500"/>
            <a:ext cx="2286000"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3975100" y="3124200"/>
            <a:ext cx="2286000" cy="21971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3987800" y="3124200"/>
            <a:ext cx="2298700" cy="25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3987800" y="3124200"/>
            <a:ext cx="2273300"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4013200" y="3111500"/>
            <a:ext cx="2273300" cy="812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4000500" y="3111500"/>
            <a:ext cx="2273300" cy="1092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4013200" y="3111500"/>
            <a:ext cx="2260600" cy="1397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flipV="1">
            <a:off x="4000500" y="3111500"/>
            <a:ext cx="2286000" cy="16637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rot="5400000" flipH="1" flipV="1">
            <a:off x="3746500" y="3327400"/>
            <a:ext cx="2768600" cy="2336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rot="5400000" flipH="1" flipV="1">
            <a:off x="3848100" y="3746500"/>
            <a:ext cx="2540000" cy="2336800"/>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cover dir="rd"/>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内容占位符 2"/>
          <p:cNvSpPr>
            <a:spLocks noGrp="1"/>
          </p:cNvSpPr>
          <p:nvPr>
            <p:ph sz="quarter" idx="1"/>
          </p:nvPr>
        </p:nvSpPr>
        <p:spPr>
          <a:xfrm>
            <a:off x="414020" y="650875"/>
            <a:ext cx="8559800" cy="5819775"/>
          </a:xfrm>
        </p:spPr>
        <p:txBody>
          <a:bodyPr wrap="square" anchor="t"/>
          <a:p>
            <a:pPr marL="273050" lvl="1" indent="-273050">
              <a:lnSpc>
                <a:spcPct val="90000"/>
              </a:lnSpc>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专利被引次数直方图统计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en-US" altLang="zh-CN" sz="2800" dirty="0">
                <a:solidFill>
                  <a:srgbClr val="C00000"/>
                </a:solidFill>
                <a:latin typeface="Arial Narrow" panose="020B0606020202030204" pitchFamily="34" charset="0"/>
                <a:ea typeface="黑体" panose="02010609060101010101" pitchFamily="2" charset="-122"/>
              </a:rPr>
              <a:t>Map Class</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public static class </a:t>
            </a:r>
            <a:r>
              <a:rPr lang="en-US" altLang="zh-CN" sz="2000" dirty="0">
                <a:solidFill>
                  <a:srgbClr val="C00000"/>
                </a:solidFill>
                <a:latin typeface="Arial Narrow" panose="020B0606020202030204" pitchFamily="34" charset="0"/>
                <a:ea typeface="黑体" panose="02010609060101010101" pitchFamily="2" charset="-122"/>
              </a:rPr>
              <a:t>MapClass</a:t>
            </a:r>
            <a:r>
              <a:rPr lang="en-US" altLang="zh-CN" sz="2000" dirty="0">
                <a:latin typeface="Arial Narrow" panose="020B0606020202030204" pitchFamily="34" charset="0"/>
                <a:ea typeface="黑体" panose="02010609060101010101" pitchFamily="2" charset="-122"/>
              </a:rPr>
              <a:t> extends Mapper&lt;Text, Text, LongWritable, LongWritable&gt;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private final static IntWritable uno = new IntWritable(1);</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private IntWritable citationCount = new IntWritable();</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map(Text key, Text value, Context context)</a:t>
            </a:r>
            <a:endParaRPr lang="en-US" altLang="zh-CN" sz="2000" dirty="0">
              <a:solidFill>
                <a:srgbClr val="0066FF"/>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citationCount.set(Integer.parseInt(value.toString()));</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context.write (citationCount, uno);</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r>
              <a:rPr lang="en-US" altLang="zh-CN" sz="2800" dirty="0">
                <a:solidFill>
                  <a:srgbClr val="0066FF"/>
                </a:solidFill>
                <a:latin typeface="Arial Narrow" panose="020B0606020202030204" pitchFamily="34" charset="0"/>
                <a:ea typeface="黑体" panose="02010609060101010101" pitchFamily="2" charset="-122"/>
              </a:rPr>
              <a:t> </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
        <p:nvSpPr>
          <p:cNvPr id="4" name="Rectangular Callout 3"/>
          <p:cNvSpPr/>
          <p:nvPr/>
        </p:nvSpPr>
        <p:spPr>
          <a:xfrm>
            <a:off x="2286000" y="5568315"/>
            <a:ext cx="1752600" cy="469900"/>
          </a:xfrm>
          <a:prstGeom prst="wedgeRectCallout">
            <a:avLst>
              <a:gd name="adj1" fmla="val 13950"/>
              <a:gd name="adj2" fmla="val -145574"/>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被引次数</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Rectangular Callout 5"/>
          <p:cNvSpPr/>
          <p:nvPr/>
        </p:nvSpPr>
        <p:spPr>
          <a:xfrm>
            <a:off x="4825365" y="5568315"/>
            <a:ext cx="1752600" cy="469900"/>
          </a:xfrm>
          <a:prstGeom prst="wedgeRectCallout">
            <a:avLst>
              <a:gd name="adj1" fmla="val -33514"/>
              <a:gd name="adj2" fmla="val -14013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出现</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次</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cover dir="rd"/>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内容占位符 2"/>
          <p:cNvSpPr>
            <a:spLocks noGrp="1"/>
          </p:cNvSpPr>
          <p:nvPr>
            <p:ph sz="quarter" idx="1"/>
          </p:nvPr>
        </p:nvSpPr>
        <p:spPr>
          <a:xfrm>
            <a:off x="356235" y="620395"/>
            <a:ext cx="8305800" cy="5819775"/>
          </a:xfrm>
        </p:spPr>
        <p:txBody>
          <a:bodyPr wrap="square" anchor="t"/>
          <a:p>
            <a:pPr marL="273050" lvl="1" indent="-273050">
              <a:lnSpc>
                <a:spcPct val="90000"/>
              </a:lnSpc>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专利被引次数直方图统计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en-US" altLang="zh-CN" sz="2800" dirty="0">
                <a:solidFill>
                  <a:srgbClr val="C00000"/>
                </a:solidFill>
                <a:latin typeface="Arial Narrow" panose="020B0606020202030204" pitchFamily="34" charset="0"/>
                <a:ea typeface="黑体" panose="02010609060101010101" pitchFamily="2" charset="-122"/>
              </a:rPr>
              <a:t>Reduce Class</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public static class </a:t>
            </a:r>
            <a:r>
              <a:rPr lang="en-US" altLang="zh-CN" sz="2000" dirty="0">
                <a:solidFill>
                  <a:srgbClr val="C00000"/>
                </a:solidFill>
                <a:latin typeface="Arial Narrow" panose="020B0606020202030204" pitchFamily="34" charset="0"/>
                <a:ea typeface="黑体" panose="02010609060101010101" pitchFamily="2" charset="-122"/>
              </a:rPr>
              <a:t>ReduceClass</a:t>
            </a:r>
            <a:r>
              <a:rPr lang="en-US" altLang="zh-CN" sz="2000" dirty="0">
                <a:latin typeface="Arial Narrow" panose="020B0606020202030204" pitchFamily="34" charset="0"/>
                <a:ea typeface="黑体" panose="02010609060101010101" pitchFamily="2" charset="-122"/>
              </a:rPr>
              <a:t> extends Reducer</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&lt; IntWritable,IntWritable,IntWritable,IntWritable &gt;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reduce(IntWritable key, Iterable&lt;IntWritable&gt; values, 	Context context) </a:t>
            </a:r>
            <a:r>
              <a:rPr lang="en-US" altLang="zh-CN" sz="2000" dirty="0">
                <a:latin typeface="Arial Narrow" panose="020B0606020202030204" pitchFamily="34" charset="0"/>
                <a:ea typeface="黑体" panose="02010609060101010101" pitchFamily="2" charset="-122"/>
              </a:rPr>
              <a:t>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400" dirty="0">
                <a:latin typeface="Arial Narrow" panose="020B0606020202030204" pitchFamily="34" charset="0"/>
                <a:ea typeface="黑体" panose="02010609060101010101" pitchFamily="2" charset="-122"/>
              </a:rPr>
              <a:t>	{	</a:t>
            </a:r>
            <a:r>
              <a:rPr lang="en-US" altLang="zh-CN" sz="2000" dirty="0">
                <a:latin typeface="Arial Narrow" panose="020B0606020202030204" pitchFamily="34" charset="0"/>
                <a:ea typeface="黑体" panose="02010609060101010101" pitchFamily="2" charset="-122"/>
              </a:rPr>
              <a:t>int count = 0;</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while (values.hasNext()) {    count += values.next().get(); }</a:t>
            </a:r>
            <a:endParaRPr lang="en-US" altLang="zh-CN" sz="2000" dirty="0">
              <a:latin typeface="Arial Narrow" panose="020B0606020202030204" pitchFamily="34" charset="0"/>
              <a:ea typeface="黑体" panose="02010609060101010101" pitchFamily="2" charset="-122"/>
            </a:endParaRPr>
          </a:p>
          <a:p>
            <a:pPr>
              <a:buNone/>
            </a:pPr>
            <a:r>
              <a:rPr lang="en-US" altLang="zh-CN" sz="2400" dirty="0">
                <a:latin typeface="Arial Narrow" panose="020B0606020202030204" pitchFamily="34" charset="0"/>
                <a:ea typeface="黑体" panose="02010609060101010101" pitchFamily="2" charset="-122"/>
              </a:rPr>
              <a:t>	</a:t>
            </a:r>
            <a:r>
              <a:rPr lang="en-US" altLang="zh-CN" sz="2000" dirty="0">
                <a:latin typeface="Arial Narrow" panose="020B0606020202030204" pitchFamily="34" charset="0"/>
                <a:ea typeface="黑体" panose="02010609060101010101" pitchFamily="2" charset="-122"/>
              </a:rPr>
              <a:t>	context.write(key, new IntWritable(count));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a:t>
            </a:r>
            <a:r>
              <a:rPr lang="en-US" altLang="zh-CN" sz="2000" dirty="0">
                <a:solidFill>
                  <a:srgbClr val="C00000"/>
                </a:solidFill>
                <a:latin typeface="Arial Narrow" panose="020B0606020202030204" pitchFamily="34" charset="0"/>
                <a:ea typeface="黑体" panose="02010609060101010101" pitchFamily="2" charset="-122"/>
              </a:rPr>
              <a:t>// </a:t>
            </a:r>
            <a:r>
              <a:rPr lang="zh-CN" altLang="en-US" sz="2000" dirty="0">
                <a:solidFill>
                  <a:srgbClr val="C00000"/>
                </a:solidFill>
                <a:latin typeface="Arial Narrow" panose="020B0606020202030204" pitchFamily="34" charset="0"/>
                <a:ea typeface="黑体" panose="02010609060101010101" pitchFamily="2" charset="-122"/>
              </a:rPr>
              <a:t>输出</a:t>
            </a:r>
            <a:r>
              <a:rPr lang="en-US" altLang="zh-CN" sz="2000" dirty="0">
                <a:solidFill>
                  <a:srgbClr val="C00000"/>
                </a:solidFill>
                <a:latin typeface="Arial Narrow" panose="020B0606020202030204" pitchFamily="34" charset="0"/>
                <a:ea typeface="黑体" panose="02010609060101010101" pitchFamily="2" charset="-122"/>
              </a:rPr>
              <a:t>key: </a:t>
            </a:r>
            <a:r>
              <a:rPr lang="zh-CN" altLang="en-US" sz="2000" dirty="0">
                <a:solidFill>
                  <a:srgbClr val="C00000"/>
                </a:solidFill>
                <a:latin typeface="Arial Narrow" panose="020B0606020202030204" pitchFamily="34" charset="0"/>
                <a:ea typeface="黑体" panose="02010609060101010101" pitchFamily="2" charset="-122"/>
              </a:rPr>
              <a:t>被引次数；</a:t>
            </a:r>
            <a:r>
              <a:rPr lang="en-US" altLang="zh-CN" sz="2000" dirty="0">
                <a:solidFill>
                  <a:srgbClr val="C00000"/>
                </a:solidFill>
                <a:latin typeface="Arial Narrow" panose="020B0606020202030204" pitchFamily="34" charset="0"/>
                <a:ea typeface="黑体" panose="02010609060101010101" pitchFamily="2" charset="-122"/>
              </a:rPr>
              <a:t>value: </a:t>
            </a:r>
            <a:r>
              <a:rPr lang="zh-CN" altLang="en-US" sz="2000" dirty="0">
                <a:solidFill>
                  <a:srgbClr val="C00000"/>
                </a:solidFill>
                <a:latin typeface="Arial Narrow" panose="020B0606020202030204" pitchFamily="34" charset="0"/>
                <a:ea typeface="黑体" panose="02010609060101010101" pitchFamily="2" charset="-122"/>
              </a:rPr>
              <a:t>总出现次数</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内容占位符 2"/>
          <p:cNvSpPr>
            <a:spLocks noGrp="1"/>
          </p:cNvSpPr>
          <p:nvPr>
            <p:ph sz="quarter" idx="1"/>
          </p:nvPr>
        </p:nvSpPr>
        <p:spPr>
          <a:xfrm>
            <a:off x="419100" y="653415"/>
            <a:ext cx="8305800" cy="5819775"/>
          </a:xfrm>
        </p:spPr>
        <p:txBody>
          <a:bodyPr wrap="square" anchor="t"/>
          <a:p>
            <a:pPr marL="273050" lvl="1" indent="-273050">
              <a:lnSpc>
                <a:spcPct val="90000"/>
              </a:lnSpc>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专利被引次数直方图统计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zh-CN" altLang="en-US" dirty="0">
                <a:solidFill>
                  <a:srgbClr val="C00000"/>
                </a:solidFill>
                <a:latin typeface="Arial Narrow" panose="020B0606020202030204" pitchFamily="34" charset="0"/>
                <a:ea typeface="黑体" panose="02010609060101010101" pitchFamily="2" charset="-122"/>
              </a:rPr>
              <a:t>主类</a:t>
            </a:r>
            <a:r>
              <a:rPr lang="en-US" altLang="zh-CN" dirty="0">
                <a:solidFill>
                  <a:srgbClr val="C00000"/>
                </a:solidFill>
                <a:latin typeface="Arial Narrow" panose="020B0606020202030204" pitchFamily="34" charset="0"/>
                <a:ea typeface="黑体" panose="02010609060101010101" pitchFamily="2" charset="-122"/>
              </a:rPr>
              <a:t>-- CitationHistogram</a:t>
            </a:r>
            <a:endParaRPr lang="en-US" altLang="zh-CN" dirty="0">
              <a:solidFill>
                <a:srgbClr val="C00000"/>
              </a:solidFill>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public class </a:t>
            </a:r>
            <a:r>
              <a:rPr lang="en-US" altLang="zh-CN" sz="1800" b="1" dirty="0">
                <a:solidFill>
                  <a:srgbClr val="C00000"/>
                </a:solidFill>
                <a:latin typeface="Arial Narrow" panose="020B0606020202030204" pitchFamily="34" charset="0"/>
                <a:ea typeface="黑体" panose="02010609060101010101" pitchFamily="2" charset="-122"/>
              </a:rPr>
              <a:t>CitationHistogram</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public static void main(String[] args) </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	Configuration conf = new Configuration();</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JobConf job = new JobConf(conf, CitationHistogram.class);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Path in = new Path(args[0]);</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Path out = new Path(args[1]);</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FileInputFormat.setInputPaths(job, in);</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FileOutputFormat.setOutputPath(job, out);</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job.setJobName(“CitationHistogram”);</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job.setMapperClass(MapClass.class);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job.setReducerClass(ReduceClass.class);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job.setInputFormat(</a:t>
            </a:r>
            <a:r>
              <a:rPr lang="en-US" altLang="zh-CN" sz="1800" b="1" dirty="0">
                <a:solidFill>
                  <a:srgbClr val="C00000"/>
                </a:solidFill>
                <a:latin typeface="Arial Narrow" panose="020B0606020202030204" pitchFamily="34" charset="0"/>
                <a:ea typeface="黑体" panose="02010609060101010101" pitchFamily="2" charset="-122"/>
              </a:rPr>
              <a:t>KeyValueTextInputFormat.class</a:t>
            </a:r>
            <a:r>
              <a:rPr lang="en-US" altLang="zh-CN" sz="1800" b="1" dirty="0">
                <a:latin typeface="Arial Narrow" panose="020B0606020202030204" pitchFamily="34" charset="0"/>
                <a:ea typeface="黑体" panose="02010609060101010101" pitchFamily="2" charset="-122"/>
              </a:rPr>
              <a:t>);</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job.setOutputFormat(TextOutputFormat.class);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job.setOutputKeyClass(IntWritable.class);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job.setOutputValueClass(IntWritable.class);</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System.exit(job.waitForCompletion(true) ? 0 : 1);</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	}</a:t>
            </a:r>
            <a:endParaRPr lang="en-US" altLang="zh-CN" sz="1800" b="1" dirty="0">
              <a:latin typeface="Arial Narrow" panose="020B0606020202030204" pitchFamily="34" charset="0"/>
              <a:ea typeface="黑体" panose="02010609060101010101" pitchFamily="2" charset="-122"/>
            </a:endParaRPr>
          </a:p>
          <a:p>
            <a:pPr>
              <a:spcBef>
                <a:spcPct val="0"/>
              </a:spcBef>
              <a:buNone/>
            </a:pPr>
            <a:r>
              <a:rPr lang="en-US" altLang="zh-CN" sz="1800" b="1" dirty="0">
                <a:latin typeface="Arial Narrow" panose="020B0606020202030204" pitchFamily="34" charset="0"/>
                <a:ea typeface="黑体" panose="02010609060101010101" pitchFamily="2" charset="-122"/>
              </a:rPr>
              <a:t>}</a:t>
            </a:r>
            <a:endParaRPr lang="en-US" altLang="zh-CN" sz="1800" b="1"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
        <p:nvSpPr>
          <p:cNvPr id="4" name="Rectangular Callout 3"/>
          <p:cNvSpPr/>
          <p:nvPr/>
        </p:nvSpPr>
        <p:spPr>
          <a:xfrm>
            <a:off x="5664200" y="2971800"/>
            <a:ext cx="3479800" cy="1422400"/>
          </a:xfrm>
          <a:prstGeom prst="wedgeRectCallout">
            <a:avLst>
              <a:gd name="adj1" fmla="val -58578"/>
              <a:gd name="adj2" fmla="val 80601"/>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1"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直接用</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Hadoop</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内置的</a:t>
            </a:r>
            <a:r>
              <a:rPr kumimoji="0" lang="en-US" altLang="zh-CN" sz="2000" b="0" i="0" u="none" strike="noStrike" kern="1200" cap="none" spc="0" normalizeH="0" baseline="0" noProof="0" dirty="0" err="1" smtClean="0">
                <a:ln>
                  <a:noFill/>
                </a:ln>
                <a:solidFill>
                  <a:schemeClr val="tx1"/>
                </a:solidFill>
                <a:effectLst/>
                <a:uLnTx/>
                <a:uFillTx/>
                <a:latin typeface="+mn-lt"/>
                <a:ea typeface="+mn-ea"/>
                <a:cs typeface="+mn-cs"/>
              </a:rPr>
              <a:t>KeyValue</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文本输入格式读取以</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key-value</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对形式保存的</a:t>
            </a:r>
            <a:r>
              <a:rPr kumimoji="0" lang="zh-CN" altLang="en-US" sz="2000" b="0" i="0" u="none" strike="noStrike" kern="1200" cap="none" spc="0" normalizeH="0" baseline="0" noProof="0" dirty="0" smtClean="0">
                <a:ln>
                  <a:noFill/>
                </a:ln>
                <a:solidFill>
                  <a:schemeClr val="tx1"/>
                </a:solidFill>
                <a:effectLst/>
                <a:uLnTx/>
                <a:uFillTx/>
                <a:latin typeface="+mn-ea"/>
                <a:ea typeface="+mn-ea"/>
                <a:cs typeface="+mn-cs"/>
              </a:rPr>
              <a:t>专利被引次数统计输出结果</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cover dir="rd"/>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内容占位符 2"/>
          <p:cNvSpPr>
            <a:spLocks noGrp="1"/>
          </p:cNvSpPr>
          <p:nvPr>
            <p:ph sz="quarter" idx="1"/>
          </p:nvPr>
        </p:nvSpPr>
        <p:spPr>
          <a:xfrm>
            <a:off x="419100" y="617855"/>
            <a:ext cx="8305800" cy="5819775"/>
          </a:xfrm>
        </p:spPr>
        <p:txBody>
          <a:bodyPr wrap="square" anchor="t"/>
          <a:p>
            <a:pPr marL="273050" lvl="1" indent="-273050">
              <a:lnSpc>
                <a:spcPct val="90000"/>
              </a:lnSpc>
              <a:spcBef>
                <a:spcPts val="575"/>
              </a:spcBef>
              <a:buClr>
                <a:schemeClr val="accent1"/>
              </a:buClr>
              <a:buNone/>
            </a:pPr>
            <a:r>
              <a:rPr lang="zh-CN" altLang="en-US" sz="2600" b="1" dirty="0">
                <a:solidFill>
                  <a:srgbClr val="002060"/>
                </a:solidFill>
                <a:latin typeface="黑体" panose="02010609060101010101" pitchFamily="2" charset="-122"/>
                <a:ea typeface="黑体" panose="02010609060101010101" pitchFamily="2" charset="-122"/>
              </a:rPr>
              <a:t>专利被引次数直方图统计</a:t>
            </a:r>
            <a:endParaRPr lang="zh-CN" altLang="en-US" sz="2600" b="1" dirty="0">
              <a:solidFill>
                <a:srgbClr val="002060"/>
              </a:solidFill>
              <a:latin typeface="黑体" panose="02010609060101010101" pitchFamily="2" charset="-122"/>
              <a:ea typeface="黑体" panose="02010609060101010101" pitchFamily="2" charset="-122"/>
            </a:endParaRPr>
          </a:p>
          <a:p>
            <a:pPr marL="273050" lvl="1" indent="-273050">
              <a:spcBef>
                <a:spcPts val="575"/>
              </a:spcBef>
              <a:buClr>
                <a:schemeClr val="accent1"/>
              </a:buClr>
              <a:buNone/>
            </a:pPr>
            <a:r>
              <a:rPr lang="zh-CN" altLang="en-US" sz="2800" dirty="0">
                <a:solidFill>
                  <a:srgbClr val="C00000"/>
                </a:solidFill>
                <a:latin typeface="黑体" panose="02010609060101010101" pitchFamily="2" charset="-122"/>
                <a:ea typeface="黑体" panose="02010609060101010101" pitchFamily="2" charset="-122"/>
              </a:rPr>
              <a:t>专利被引次数直方图统计结果</a:t>
            </a:r>
            <a:endParaRPr lang="en-US" altLang="zh-CN" sz="2600" dirty="0">
              <a:solidFill>
                <a:srgbClr val="C00000"/>
              </a:solidFill>
              <a:latin typeface="黑体" panose="02010609060101010101" pitchFamily="2" charset="-122"/>
              <a:ea typeface="黑体" panose="02010609060101010101" pitchFamily="2" charset="-122"/>
            </a:endParaRPr>
          </a:p>
        </p:txBody>
      </p:sp>
      <p:sp>
        <p:nvSpPr>
          <p:cNvPr id="5" name="Title 1"/>
          <p:cNvSpPr>
            <a:spLocks noGrp="1"/>
          </p:cNvSpPr>
          <p:nvPr>
            <p:ph type="title"/>
          </p:nvPr>
        </p:nvSpPr>
        <p:spPr>
          <a:xfrm>
            <a:off x="621023" y="23619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
        <p:nvSpPr>
          <p:cNvPr id="4" name="Rectangle 3"/>
          <p:cNvSpPr/>
          <p:nvPr/>
        </p:nvSpPr>
        <p:spPr>
          <a:xfrm>
            <a:off x="7010400" y="949325"/>
            <a:ext cx="1854200" cy="541655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1 	921128</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2 	552246</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3 	380319</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4 	278438</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5 	210814</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 	163149</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7 	127941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8 	102155</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9 	82126</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10 	66634</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411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605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613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631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633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654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658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678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716 	1</a:t>
            </a:r>
            <a:endParaRPr kumimoji="0" lang="en-US" altLang="zh-CN" sz="1600" b="0" i="0" u="none" strike="noStrike" kern="120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smtClean="0">
                <a:ln>
                  <a:noFill/>
                </a:ln>
                <a:solidFill>
                  <a:schemeClr val="tx1"/>
                </a:solidFill>
                <a:effectLst/>
                <a:uLnTx/>
                <a:uFillTx/>
                <a:latin typeface="+mj-lt"/>
                <a:ea typeface="+mn-ea"/>
                <a:cs typeface="+mn-cs"/>
              </a:rPr>
              <a:t>779 	1</a:t>
            </a:r>
            <a:endParaRPr kumimoji="0" lang="zh-CN" altLang="en-US" sz="1600" b="0" i="0" u="none" strike="noStrike" kern="1200" cap="none" spc="0" normalizeH="0" baseline="0" noProof="0" dirty="0">
              <a:ln>
                <a:noFill/>
              </a:ln>
              <a:solidFill>
                <a:schemeClr val="tx1"/>
              </a:solidFill>
              <a:effectLst/>
              <a:uLnTx/>
              <a:uFillTx/>
              <a:latin typeface="+mj-lt"/>
              <a:ea typeface="+mn-ea"/>
              <a:cs typeface="+mn-cs"/>
            </a:endParaRPr>
          </a:p>
        </p:txBody>
      </p:sp>
      <p:pic>
        <p:nvPicPr>
          <p:cNvPr id="95237" name="Picture 2"/>
          <p:cNvPicPr>
            <a:picLocks noChangeAspect="1"/>
          </p:cNvPicPr>
          <p:nvPr/>
        </p:nvPicPr>
        <p:blipFill>
          <a:blip r:embed="rId1"/>
          <a:stretch>
            <a:fillRect/>
          </a:stretch>
        </p:blipFill>
        <p:spPr>
          <a:xfrm>
            <a:off x="177800" y="2082800"/>
            <a:ext cx="6696075" cy="3606800"/>
          </a:xfrm>
          <a:prstGeom prst="rect">
            <a:avLst/>
          </a:prstGeom>
          <a:noFill/>
          <a:ln w="9525">
            <a:noFill/>
          </a:ln>
        </p:spPr>
      </p:pic>
    </p:spTree>
  </p:cSld>
  <p:clrMapOvr>
    <a:masterClrMapping/>
  </p:clrMapOvr>
  <p:transition>
    <p:cover dir="rd"/>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quarter" idx="1"/>
          </p:nvPr>
        </p:nvSpPr>
        <p:spPr>
          <a:xfrm>
            <a:off x="419100" y="642620"/>
            <a:ext cx="8305800" cy="5857875"/>
          </a:xfrm>
        </p:spPr>
        <p:txBody>
          <a:bodyPr>
            <a:normAutofit lnSpcReduction="10000"/>
          </a:bodyPr>
          <a:lstStyle/>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rPr>
              <a:t>年份或国家专利数统计</a:t>
            </a:r>
            <a:endParaRPr kumimoji="0" lang="zh-CN" altLang="en-US" sz="2600" b="1" i="0" u="none" strike="noStrike" kern="1200" cap="none" spc="0" normalizeH="0" baseline="0" noProof="0" dirty="0" smtClean="0">
              <a:ln>
                <a:noFill/>
              </a:ln>
              <a:solidFill>
                <a:srgbClr val="002060"/>
              </a:solidFill>
              <a:effectLst/>
              <a:uLnTx/>
              <a:uFillTx/>
              <a:latin typeface="Arial Narrow" panose="020B0606020202030204" pitchFamily="34" charset="0"/>
              <a:ea typeface="黑体" panose="02010609060101010101" pitchFamily="2" charset="-122"/>
              <a:cs typeface="+mn-cs"/>
            </a:endParaRPr>
          </a:p>
          <a:p>
            <a:pPr marL="274320" marR="0" lvl="1"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Patent description data set </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r>
              <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apat63_99.txt</a:t>
            </a:r>
            <a:r>
              <a:rPr kumimoji="0" lang="zh-CN" altLang="en-US"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rPr>
              <a:t>”</a:t>
            </a:r>
            <a:endParaRPr kumimoji="0" lang="en-US" altLang="zh-CN" sz="3200" b="0" i="0" u="none" strike="noStrike" kern="1200" cap="none" spc="0" normalizeH="0" baseline="0" noProof="0" dirty="0" smtClean="0">
              <a:ln>
                <a:noFill/>
              </a:ln>
              <a:solidFill>
                <a:srgbClr val="C00000"/>
              </a:solidFill>
              <a:effectLst/>
              <a:uLnTx/>
              <a:uFillTx/>
              <a:latin typeface="Arial Narrow" panose="020B0606020202030204" pitchFamily="34" charset="0"/>
              <a:ea typeface="黑体" panose="02010609060101010101" pitchFamily="2" charset="-122"/>
              <a:cs typeface="+mn-cs"/>
            </a:endParaRPr>
          </a:p>
          <a:p>
            <a:pPr marL="274320" marR="0" lvl="0" indent="-274320" algn="l" defTabSz="914400" rtl="0" eaLnBrk="1" fontAlgn="auto" latinLnBrk="0" hangingPunct="1">
              <a:lnSpc>
                <a:spcPct val="100000"/>
              </a:lnSpc>
              <a:spcBef>
                <a:spcPts val="580"/>
              </a:spcBef>
              <a:spcAft>
                <a:spcPts val="0"/>
              </a:spcAft>
              <a:buClr>
                <a:schemeClr val="accent1"/>
              </a:buClr>
              <a:buSzPct val="85000"/>
              <a:buFont typeface="Wingdings 2" panose="05020102010507070707"/>
              <a:buNone/>
              <a:defRPr/>
            </a:pP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“PATENT”,”</a:t>
            </a:r>
            <a:r>
              <a:rPr kumimoji="0" lang="en-US" altLang="zh-CN" sz="2000" b="1"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GYEAR</a:t>
            </a: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”,”GDATE”,”APPYEAR”,”</a:t>
            </a:r>
            <a:r>
              <a:rPr kumimoji="0" lang="en-US" altLang="zh-CN" sz="2000" b="1"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COUNTRY</a:t>
            </a: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”POSTATE”,”ASSIGNEE”,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”ASSCODE”,”CLAIMS”,”NCLASS”,”CAT”,”SUBCAT”,”CMADE”,”CRECEIVE”,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”RATIOCIT”,”GENERAL”,”ORIGINAL”,”FWDAPLAG”,”BCKGTLAG”,”SELFCTUB”, </a:t>
            </a:r>
            <a:r>
              <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 </a:t>
            </a:r>
            <a:r>
              <a:rPr kumimoji="0" lang="en-US" altLang="zh-CN" sz="20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rPr>
              <a:t>”SELFCTLB”,”SECDUPBD”,”SECDLWBD”</a:t>
            </a:r>
            <a:endParaRPr kumimoji="0" lang="en-US" altLang="zh-CN" sz="2400" b="0" i="0" u="none" strike="noStrike" kern="1200" cap="none" spc="0" normalizeH="0" baseline="0" noProof="0" dirty="0" smtClean="0">
              <a:ln>
                <a:noFill/>
              </a:ln>
              <a:solidFill>
                <a:srgbClr val="0066FF"/>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3070801,</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1963</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,1096,,”</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BE</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”,””,,1,,269,6,69,,1,,0,,,,,,,</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3070802,</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1963</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,1096,,”</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US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”,”TX”,,1,,2,6,63,,0,,,,,,,,,</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3070803,</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1963</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,1096,,”</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US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”,”IL”,,1,,2,6,63,,9,,0.3704,,,,,,,</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3070804,</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1963</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,1096,,”</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US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”,”OH”,,1,,2,6,63,,3,,0.6667,,,,,,,</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3070805,</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1963</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,1096,,”</a:t>
            </a:r>
            <a:r>
              <a:rPr kumimoji="0" lang="en-US" altLang="zh-CN" sz="2400" b="0" i="0" u="none" strike="noStrike" kern="1200" cap="none" spc="0" normalizeH="0" baseline="0" noProof="0" dirty="0" smtClean="0">
                <a:ln>
                  <a:noFill/>
                </a:ln>
                <a:solidFill>
                  <a:srgbClr val="FF0000"/>
                </a:solidFill>
                <a:effectLst/>
                <a:uLnTx/>
                <a:uFillTx/>
                <a:latin typeface="Arial Narrow" panose="020B0606020202030204" pitchFamily="34" charset="0"/>
                <a:ea typeface="黑体" panose="02010609060101010101" pitchFamily="2" charset="-122"/>
                <a:cs typeface="+mn-cs"/>
              </a:rPr>
              <a:t>US</a:t>
            </a: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”,”CA”,,1,,2,6,63,,1,,0,,,,,,,</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548640" marR="0" lvl="1" indent="-22860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endParaRPr kumimoji="0" lang="en-US" altLang="zh-CN" sz="24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a:p>
            <a:pPr marL="355600" marR="0" lvl="1" indent="-36830" algn="l" defTabSz="914400" rtl="0" eaLnBrk="1" fontAlgn="auto" latinLnBrk="0" hangingPunct="1">
              <a:lnSpc>
                <a:spcPct val="100000"/>
              </a:lnSpc>
              <a:spcBef>
                <a:spcPts val="370"/>
              </a:spcBef>
              <a:spcAft>
                <a:spcPts val="0"/>
              </a:spcAft>
              <a:buClr>
                <a:schemeClr val="accent2"/>
              </a:buClr>
              <a:buSzPct val="85000"/>
              <a:buFont typeface="Wingdings 2" panose="05020102010507070707"/>
              <a:buNone/>
              <a:defRPr/>
            </a:pP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主要设计思想是：扫描以上的专利描述数据集，根据要统计的列名</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年份或国家等），取出对应列上的年份</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col_idx</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或国家</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err="1" smtClean="0">
                <a:ln>
                  <a:noFill/>
                </a:ln>
                <a:solidFill>
                  <a:schemeClr val="tx1"/>
                </a:solidFill>
                <a:effectLst/>
                <a:uLnTx/>
                <a:uFillTx/>
                <a:latin typeface="Arial Narrow" panose="020B0606020202030204" pitchFamily="34" charset="0"/>
                <a:ea typeface="黑体" panose="02010609060101010101" pitchFamily="2" charset="-122"/>
                <a:cs typeface="+mn-cs"/>
              </a:rPr>
              <a:t>col_idx</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=4)</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，然后由</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Map</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发出（</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year</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）或（</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country</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1</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），再由</a:t>
            </a:r>
            <a:r>
              <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Reduce</a:t>
            </a:r>
            <a:r>
              <a:rPr kumimoji="0" lang="zh-CN" altLang="en-US"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rPr>
              <a:t>累加。</a:t>
            </a:r>
            <a:endParaRPr kumimoji="0" lang="en-US" altLang="zh-CN" sz="2200" b="0" i="0" u="none" strike="noStrike" kern="1200" cap="none" spc="0" normalizeH="0" baseline="0" noProof="0" dirty="0" smtClean="0">
              <a:ln>
                <a:noFill/>
              </a:ln>
              <a:solidFill>
                <a:schemeClr val="tx1"/>
              </a:solidFill>
              <a:effectLst/>
              <a:uLnTx/>
              <a:uFillTx/>
              <a:latin typeface="Arial Narrow" panose="020B0606020202030204" pitchFamily="34" charset="0"/>
              <a:ea typeface="黑体" panose="02010609060101010101" pitchFamily="2" charset="-122"/>
              <a:cs typeface="+mn-cs"/>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Tree>
  </p:cSld>
  <p:clrMapOvr>
    <a:masterClrMapping/>
  </p:clrMapOvr>
  <p:transition>
    <p:cover dir="rd"/>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内容占位符 2"/>
          <p:cNvSpPr>
            <a:spLocks noGrp="1"/>
          </p:cNvSpPr>
          <p:nvPr>
            <p:ph sz="quarter" idx="1"/>
          </p:nvPr>
        </p:nvSpPr>
        <p:spPr>
          <a:xfrm>
            <a:off x="414020" y="604520"/>
            <a:ext cx="8559800" cy="5819775"/>
          </a:xfrm>
        </p:spPr>
        <p:txBody>
          <a:bodyPr wrap="square" anchor="t"/>
          <a:p>
            <a:pPr marL="273050" lvl="1" indent="-273050">
              <a:spcBef>
                <a:spcPts val="575"/>
              </a:spcBef>
              <a:buClr>
                <a:schemeClr val="accent1"/>
              </a:buClr>
              <a:buNone/>
            </a:pPr>
            <a:r>
              <a:rPr lang="zh-CN" altLang="en-US" sz="2600" b="1" dirty="0">
                <a:solidFill>
                  <a:srgbClr val="002060"/>
                </a:solidFill>
                <a:latin typeface="Arial Narrow" panose="020B0606020202030204" pitchFamily="34" charset="0"/>
                <a:ea typeface="黑体" panose="02010609060101010101" pitchFamily="2" charset="-122"/>
              </a:rPr>
              <a:t>年份</a:t>
            </a:r>
            <a:r>
              <a:rPr lang="en-US" altLang="zh-CN" sz="2600" b="1" dirty="0">
                <a:solidFill>
                  <a:srgbClr val="002060"/>
                </a:solidFill>
                <a:latin typeface="Arial Narrow" panose="020B0606020202030204" pitchFamily="34" charset="0"/>
                <a:ea typeface="黑体" panose="02010609060101010101" pitchFamily="2" charset="-122"/>
              </a:rPr>
              <a:t>/</a:t>
            </a:r>
            <a:r>
              <a:rPr lang="zh-CN" altLang="en-US" sz="2600" b="1" dirty="0">
                <a:solidFill>
                  <a:srgbClr val="002060"/>
                </a:solidFill>
                <a:latin typeface="Arial Narrow" panose="020B0606020202030204" pitchFamily="34" charset="0"/>
                <a:ea typeface="黑体" panose="02010609060101010101" pitchFamily="2" charset="-122"/>
              </a:rPr>
              <a:t>国家专利数统计</a:t>
            </a:r>
            <a:endParaRPr lang="zh-CN" altLang="en-US" sz="2600" b="1" dirty="0">
              <a:solidFill>
                <a:srgbClr val="002060"/>
              </a:solidFill>
              <a:latin typeface="Arial Narrow" panose="020B0606020202030204" pitchFamily="34" charset="0"/>
              <a:ea typeface="黑体" panose="02010609060101010101" pitchFamily="2" charset="-122"/>
            </a:endParaRPr>
          </a:p>
          <a:p>
            <a:r>
              <a:rPr lang="en-US" altLang="zh-CN" sz="2800" dirty="0">
                <a:solidFill>
                  <a:srgbClr val="C00000"/>
                </a:solidFill>
                <a:latin typeface="Arial Narrow" panose="020B0606020202030204" pitchFamily="34" charset="0"/>
                <a:ea typeface="黑体" panose="02010609060101010101" pitchFamily="2" charset="-122"/>
              </a:rPr>
              <a:t>Map Class</a:t>
            </a:r>
            <a:endParaRPr lang="en-US" altLang="zh-CN" sz="2800" dirty="0">
              <a:solidFill>
                <a:srgbClr val="C00000"/>
              </a:solidFill>
              <a:latin typeface="Arial Narrow" panose="020B0606020202030204" pitchFamily="34" charset="0"/>
              <a:ea typeface="黑体" panose="02010609060101010101" pitchFamily="2" charset="-122"/>
            </a:endParaRPr>
          </a:p>
          <a:p>
            <a:pPr>
              <a:buNone/>
            </a:pPr>
            <a:r>
              <a:rPr lang="en-US" altLang="zh-CN" sz="2000" b="1" dirty="0">
                <a:latin typeface="Arial Narrow" panose="020B0606020202030204" pitchFamily="34" charset="0"/>
                <a:ea typeface="黑体" panose="02010609060101010101" pitchFamily="2" charset="-122"/>
              </a:rPr>
              <a:t>public static class </a:t>
            </a:r>
            <a:r>
              <a:rPr lang="en-US" altLang="zh-CN" sz="2000" b="1" dirty="0">
                <a:solidFill>
                  <a:srgbClr val="C00000"/>
                </a:solidFill>
                <a:latin typeface="Arial Narrow" panose="020B0606020202030204" pitchFamily="34" charset="0"/>
                <a:ea typeface="黑体" panose="02010609060101010101" pitchFamily="2" charset="-122"/>
              </a:rPr>
              <a:t>MapClass</a:t>
            </a:r>
            <a:r>
              <a:rPr lang="en-US" altLang="zh-CN" sz="2000" b="1" dirty="0">
                <a:latin typeface="Arial Narrow" panose="020B0606020202030204" pitchFamily="34" charset="0"/>
                <a:ea typeface="黑体" panose="02010609060101010101" pitchFamily="2" charset="-122"/>
              </a:rPr>
              <a:t> extends Mapper&lt;Text, Text, Text, LongWritable&gt; </a:t>
            </a:r>
            <a:endParaRPr lang="en-US" altLang="zh-CN" sz="2000" b="1"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latin typeface="Arial Narrow" panose="020B0606020202030204" pitchFamily="34" charset="0"/>
                <a:ea typeface="黑体" panose="02010609060101010101" pitchFamily="2" charset="-122"/>
              </a:rPr>
              <a:t>private final static IntWritable uno = new IntWritable(1);</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private int col_idx = 1;  </a:t>
            </a:r>
            <a:r>
              <a:rPr lang="en-US" altLang="zh-CN" sz="2000" dirty="0">
                <a:solidFill>
                  <a:srgbClr val="C00000"/>
                </a:solidFill>
                <a:latin typeface="Arial Narrow" panose="020B0606020202030204" pitchFamily="34" charset="0"/>
                <a:ea typeface="黑体" panose="02010609060101010101" pitchFamily="2" charset="-122"/>
              </a:rPr>
              <a:t>// 1: </a:t>
            </a:r>
            <a:r>
              <a:rPr lang="zh-CN" altLang="en-US" sz="2000" dirty="0">
                <a:solidFill>
                  <a:srgbClr val="C00000"/>
                </a:solidFill>
                <a:latin typeface="Arial Narrow" panose="020B0606020202030204" pitchFamily="34" charset="0"/>
                <a:ea typeface="黑体" panose="02010609060101010101" pitchFamily="2" charset="-122"/>
              </a:rPr>
              <a:t>年份； </a:t>
            </a:r>
            <a:r>
              <a:rPr lang="en-US" altLang="zh-CN" sz="2000" dirty="0">
                <a:solidFill>
                  <a:srgbClr val="C00000"/>
                </a:solidFill>
                <a:latin typeface="Arial Narrow" panose="020B0606020202030204" pitchFamily="34" charset="0"/>
                <a:ea typeface="黑体" panose="02010609060101010101" pitchFamily="2" charset="-122"/>
              </a:rPr>
              <a:t>4: </a:t>
            </a:r>
            <a:r>
              <a:rPr lang="zh-CN" altLang="en-US" sz="2000" dirty="0">
                <a:solidFill>
                  <a:srgbClr val="C00000"/>
                </a:solidFill>
                <a:latin typeface="Arial Narrow" panose="020B0606020202030204" pitchFamily="34" charset="0"/>
                <a:ea typeface="黑体" panose="02010609060101010101" pitchFamily="2" charset="-122"/>
              </a:rPr>
              <a:t>国家</a:t>
            </a:r>
            <a:endParaRPr lang="en-US" altLang="zh-CN" sz="2000" dirty="0">
              <a:solidFill>
                <a:srgbClr val="C00000"/>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r>
              <a:rPr lang="en-US" altLang="zh-CN" sz="2000" dirty="0">
                <a:solidFill>
                  <a:srgbClr val="0066FF"/>
                </a:solidFill>
                <a:latin typeface="Arial Narrow" panose="020B0606020202030204" pitchFamily="34" charset="0"/>
                <a:ea typeface="黑体" panose="02010609060101010101" pitchFamily="2" charset="-122"/>
              </a:rPr>
              <a:t>public void map(Text key,  Text value, Context context)</a:t>
            </a:r>
            <a:endParaRPr lang="en-US" altLang="zh-CN" sz="2000" dirty="0">
              <a:solidFill>
                <a:srgbClr val="0066FF"/>
              </a:solidFill>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throws IOException, InterruptedException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	String[] cols = value.Split(‘,’);  </a:t>
            </a:r>
            <a:r>
              <a:rPr lang="en-US" altLang="zh-CN" sz="2000" dirty="0">
                <a:solidFill>
                  <a:srgbClr val="C00000"/>
                </a:solidFill>
                <a:latin typeface="Arial Narrow" panose="020B0606020202030204" pitchFamily="34" charset="0"/>
                <a:ea typeface="黑体" panose="02010609060101010101" pitchFamily="2" charset="-122"/>
              </a:rPr>
              <a:t>// value</a:t>
            </a:r>
            <a:r>
              <a:rPr lang="zh-CN" altLang="en-US" sz="2000" dirty="0">
                <a:solidFill>
                  <a:srgbClr val="C00000"/>
                </a:solidFill>
                <a:latin typeface="Arial Narrow" panose="020B0606020202030204" pitchFamily="34" charset="0"/>
                <a:ea typeface="黑体" panose="02010609060101010101" pitchFamily="2" charset="-122"/>
              </a:rPr>
              <a:t>：读入的一行专利描述数据记录</a:t>
            </a:r>
            <a:r>
              <a:rPr lang="en-US" altLang="x-none" sz="2000" dirty="0">
                <a:solidFill>
                  <a:srgbClr val="C00000"/>
                </a:solidFill>
                <a:latin typeface="Arial Narrow" panose="020B0606020202030204" pitchFamily="34" charset="0"/>
                <a:ea typeface="黑体" panose="02010609060101010101" pitchFamily="2" charset="-122"/>
              </a:rPr>
              <a:t> </a:t>
            </a:r>
            <a:endParaRPr lang="en-US" altLang="x-none" sz="2000" dirty="0">
              <a:solidFill>
                <a:srgbClr val="C00000"/>
              </a:solidFill>
              <a:latin typeface="Arial Narrow" panose="020B0606020202030204" pitchFamily="34" charset="0"/>
              <a:ea typeface="黑体" panose="02010609060101010101" pitchFamily="2" charset="-122"/>
            </a:endParaRPr>
          </a:p>
          <a:p>
            <a:pPr>
              <a:spcBef>
                <a:spcPct val="0"/>
              </a:spcBef>
              <a:buNone/>
            </a:pPr>
            <a:r>
              <a:rPr lang="en-US" altLang="x-none" sz="2000" dirty="0">
                <a:latin typeface="Arial Narrow" panose="020B0606020202030204" pitchFamily="34" charset="0"/>
                <a:ea typeface="黑体" panose="02010609060101010101" pitchFamily="2" charset="-122"/>
              </a:rPr>
              <a:t>    		</a:t>
            </a:r>
            <a:r>
              <a:rPr lang="en-US" altLang="zh-CN" sz="2000" dirty="0">
                <a:latin typeface="Arial Narrow" panose="020B0606020202030204" pitchFamily="34" charset="0"/>
                <a:ea typeface="黑体" panose="02010609060101010101" pitchFamily="2" charset="-122"/>
              </a:rPr>
              <a:t>String col_data = cols[col_idx]</a:t>
            </a:r>
            <a:r>
              <a:rPr lang="zh-CN" altLang="en-US" sz="2000" dirty="0">
                <a:latin typeface="Arial Narrow" panose="020B0606020202030204" pitchFamily="34" charset="0"/>
                <a:ea typeface="黑体" panose="02010609060101010101" pitchFamily="2" charset="-122"/>
              </a:rPr>
              <a:t>；</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context.write (new Text(col_data), uno);</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     }</a:t>
            </a:r>
            <a:endParaRPr lang="en-US" altLang="zh-CN" sz="2000" dirty="0">
              <a:latin typeface="Arial Narrow" panose="020B0606020202030204" pitchFamily="34" charset="0"/>
              <a:ea typeface="黑体" panose="02010609060101010101" pitchFamily="2" charset="-122"/>
            </a:endParaRPr>
          </a:p>
          <a:p>
            <a:pPr>
              <a:buNone/>
            </a:pPr>
            <a:r>
              <a:rPr lang="en-US" altLang="zh-CN" sz="2000" dirty="0">
                <a:latin typeface="Arial Narrow" panose="020B0606020202030204" pitchFamily="34" charset="0"/>
                <a:ea typeface="黑体" panose="02010609060101010101" pitchFamily="2" charset="-122"/>
              </a:rPr>
              <a:t>}</a:t>
            </a:r>
            <a:r>
              <a:rPr lang="en-US" altLang="zh-CN" sz="2800" dirty="0">
                <a:solidFill>
                  <a:srgbClr val="0066FF"/>
                </a:solidFill>
                <a:latin typeface="Arial Narrow" panose="020B0606020202030204" pitchFamily="34" charset="0"/>
                <a:ea typeface="黑体" panose="02010609060101010101" pitchFamily="2" charset="-122"/>
              </a:rPr>
              <a:t> </a:t>
            </a:r>
            <a:endParaRPr lang="en-US" altLang="zh-CN" dirty="0">
              <a:solidFill>
                <a:srgbClr val="33CC33"/>
              </a:solidFill>
              <a:latin typeface="Arial Narrow" panose="020B0606020202030204" pitchFamily="34" charset="0"/>
              <a:ea typeface="黑体" panose="02010609060101010101" pitchFamily="2" charset="-122"/>
            </a:endParaRPr>
          </a:p>
        </p:txBody>
      </p:sp>
      <p:sp>
        <p:nvSpPr>
          <p:cNvPr id="5" name="Title 1"/>
          <p:cNvSpPr>
            <a:spLocks noGrp="1"/>
          </p:cNvSpPr>
          <p:nvPr>
            <p:ph type="title"/>
          </p:nvPr>
        </p:nvSpPr>
        <p:spPr>
          <a:xfrm>
            <a:off x="641978" y="252702"/>
            <a:ext cx="8103704" cy="480736"/>
          </a:xfrm>
          <a:effectLst/>
          <a:sp3d prstMaterial="plastic"/>
        </p:spPr>
        <p:txBody>
          <a:bodyPr bIns="91440" anchor="b" anchorCtr="0">
            <a:no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marL="0" marR="0" lvl="0" indent="0" algn="r" defTabSz="914400" rtl="0" eaLnBrk="1" fontAlgn="auto" latinLnBrk="0" hangingPunct="1">
              <a:lnSpc>
                <a:spcPct val="100000"/>
              </a:lnSpc>
              <a:spcBef>
                <a:spcPct val="0"/>
              </a:spcBef>
              <a:spcAft>
                <a:spcPts val="0"/>
              </a:spcAft>
              <a:buClrTx/>
              <a:buSzTx/>
              <a:buFontTx/>
              <a:buNone/>
              <a:defRPr/>
            </a:pPr>
            <a:r>
              <a:rPr kumimoji="0" lang="zh-CN" altLang="en-US" sz="2400" b="0" i="0" u="none" strike="noStrike" kern="1200" cap="none" spc="0" normalizeH="0" baseline="0" noProof="0" dirty="0" smtClean="0">
                <a:ln>
                  <a:noFill/>
                </a:ln>
                <a:solidFill>
                  <a:srgbClr val="FF0000"/>
                </a:solidFill>
                <a:effectLst/>
                <a:uLnTx/>
                <a:uFillTx/>
                <a:latin typeface="黑体" panose="02010609060101010101" pitchFamily="2" charset="-122"/>
                <a:ea typeface="黑体" panose="02010609060101010101" pitchFamily="2" charset="-122"/>
                <a:cs typeface="+mj-cs"/>
              </a:rPr>
              <a:t>专利文献数据分析</a:t>
            </a:r>
            <a:endParaRPr kumimoji="0" lang="en-US" altLang="zh-CN" sz="2400" b="1" i="0" u="none" strike="noStrike" kern="1200" cap="none" spc="50" normalizeH="0" baseline="0" noProof="0" dirty="0" smtClean="0">
              <a:ln w="11430"/>
              <a:solidFill>
                <a:srgbClr val="FF0000"/>
              </a:solidFill>
              <a:effectLst>
                <a:outerShdw blurRad="76200" dist="50800" dir="5400000" algn="tl" rotWithShape="0">
                  <a:srgbClr val="000000">
                    <a:alpha val="65000"/>
                  </a:srgbClr>
                </a:outerShdw>
              </a:effectLst>
              <a:uLnTx/>
              <a:uFillTx/>
              <a:latin typeface="黑体" panose="02010609060101010101" pitchFamily="2" charset="-122"/>
              <a:ea typeface="黑体" panose="02010609060101010101" pitchFamily="2" charset="-122"/>
              <a:cs typeface="+mj-cs"/>
            </a:endParaRPr>
          </a:p>
        </p:txBody>
      </p:sp>
      <p:sp>
        <p:nvSpPr>
          <p:cNvPr id="4" name="Rectangular Callout 3"/>
          <p:cNvSpPr/>
          <p:nvPr/>
        </p:nvSpPr>
        <p:spPr>
          <a:xfrm>
            <a:off x="2700020" y="5954395"/>
            <a:ext cx="1752600" cy="469900"/>
          </a:xfrm>
          <a:prstGeom prst="wedgeRectCallout">
            <a:avLst>
              <a:gd name="adj1" fmla="val 37138"/>
              <a:gd name="adj2" fmla="val -15638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年份或国家</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Rectangular Callout 5"/>
          <p:cNvSpPr/>
          <p:nvPr/>
        </p:nvSpPr>
        <p:spPr>
          <a:xfrm>
            <a:off x="5507990" y="5949315"/>
            <a:ext cx="1752600" cy="469900"/>
          </a:xfrm>
          <a:prstGeom prst="wedgeRectCallout">
            <a:avLst>
              <a:gd name="adj1" fmla="val -35325"/>
              <a:gd name="adj2" fmla="val -153682"/>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出现</a:t>
            </a:r>
            <a:r>
              <a:rPr kumimoji="0" lang="en-US" altLang="zh-CN" sz="2000" b="0" i="0" u="none" strike="noStrike" kern="1200" cap="none" spc="0" normalizeH="0" baseline="0" noProof="0" dirty="0" smtClean="0">
                <a:ln>
                  <a:noFill/>
                </a:ln>
                <a:solidFill>
                  <a:schemeClr val="tx1"/>
                </a:solidFill>
                <a:effectLst/>
                <a:uLnTx/>
                <a:uFillTx/>
                <a:latin typeface="+mn-lt"/>
                <a:ea typeface="+mn-ea"/>
                <a:cs typeface="+mn-cs"/>
              </a:rPr>
              <a:t>1</a:t>
            </a:r>
            <a:r>
              <a:rPr kumimoji="0" lang="zh-CN" altLang="en-US" sz="2000" b="0" i="0" u="none" strike="noStrike" kern="1200" cap="none" spc="0" normalizeH="0" baseline="0" noProof="0" dirty="0" smtClean="0">
                <a:ln>
                  <a:noFill/>
                </a:ln>
                <a:solidFill>
                  <a:schemeClr val="tx1"/>
                </a:solidFill>
                <a:effectLst/>
                <a:uLnTx/>
                <a:uFillTx/>
                <a:latin typeface="+mn-lt"/>
                <a:ea typeface="+mn-ea"/>
                <a:cs typeface="+mn-cs"/>
              </a:rPr>
              <a:t>次</a:t>
            </a:r>
            <a:endParaRPr kumimoji="0" lang="zh-CN" altLang="en-US" sz="20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p:cover dir="rd"/>
  </p:transition>
</p:sld>
</file>

<file path=ppt/tags/tag1.xml><?xml version="1.0" encoding="utf-8"?>
<p:tagLst xmlns:p="http://schemas.openxmlformats.org/presentationml/2006/main">
  <p:tag name="KSO_WM_UNIT_PLACING_PICTURE_USER_VIEWPORT" val="{&quot;height&quot;:7937,&quot;width&quot;:10586}"/>
</p:tagLst>
</file>

<file path=ppt/tags/tag2.xml><?xml version="1.0" encoding="utf-8"?>
<p:tagLst xmlns:p="http://schemas.openxmlformats.org/presentationml/2006/main">
  <p:tag name="KSO_WPP_MARK_KEY" val="a60fde48-337d-469b-aba4-73704b7aec3b"/>
  <p:tag name="COMMONDATA" val="eyJoZGlkIjoiM2U3ZjdmY2I0NDU2MWZmMGI2ZGYzYmExZDZhMjE3NWYifQ=="/>
</p:tagLst>
</file>

<file path=ppt/theme/theme1.xml><?xml version="1.0" encoding="utf-8"?>
<a:theme xmlns:a="http://schemas.openxmlformats.org/drawingml/2006/main" name="sample">
  <a:themeElements>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fontScheme name="sample">
      <a:majorFont>
        <a:latin typeface="Arial"/>
        <a:ea typeface="黑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sample">
  <a:themeElements>
    <a:clrScheme name="1_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fontScheme name="1_sample">
      <a:majorFont>
        <a:latin typeface="Arial"/>
        <a:ea typeface="黑体"/>
        <a:cs typeface=""/>
      </a:majorFont>
      <a:minorFont>
        <a:latin typeface="Arial"/>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1_sample 1">
        <a:dk1>
          <a:srgbClr val="1A3E86"/>
        </a:dk1>
        <a:lt1>
          <a:srgbClr val="C1CFDD"/>
        </a:lt1>
        <a:dk2>
          <a:srgbClr val="000000"/>
        </a:dk2>
        <a:lt2>
          <a:srgbClr val="B2B2B2"/>
        </a:lt2>
        <a:accent1>
          <a:srgbClr val="4AAAC0"/>
        </a:accent1>
        <a:accent2>
          <a:srgbClr val="6600FF"/>
        </a:accent2>
        <a:accent3>
          <a:srgbClr val="DDE4EB"/>
        </a:accent3>
        <a:accent4>
          <a:srgbClr val="143472"/>
        </a:accent4>
        <a:accent5>
          <a:srgbClr val="B1D2DC"/>
        </a:accent5>
        <a:accent6>
          <a:srgbClr val="5C00E7"/>
        </a:accent6>
        <a:hlink>
          <a:srgbClr val="006699"/>
        </a:hlink>
        <a:folHlink>
          <a:srgbClr val="3366CC"/>
        </a:folHlink>
      </a:clrScheme>
      <a:clrMap bg1="lt1" tx1="dk1" bg2="lt2" tx2="dk2" accent1="accent1" accent2="accent2" accent3="accent3" accent4="accent4" accent5="accent5" accent6="accent6" hlink="hlink" folHlink="folHlink"/>
    </a:extraClrScheme>
    <a:extraClrScheme>
      <a:clrScheme name="1_sample 2">
        <a:dk1>
          <a:srgbClr val="2B166E"/>
        </a:dk1>
        <a:lt1>
          <a:srgbClr val="AADBFC"/>
        </a:lt1>
        <a:dk2>
          <a:srgbClr val="003366"/>
        </a:dk2>
        <a:lt2>
          <a:srgbClr val="B2B2B2"/>
        </a:lt2>
        <a:accent1>
          <a:srgbClr val="19B17B"/>
        </a:accent1>
        <a:accent2>
          <a:srgbClr val="E57B1B"/>
        </a:accent2>
        <a:accent3>
          <a:srgbClr val="D2EAFD"/>
        </a:accent3>
        <a:accent4>
          <a:srgbClr val="23115D"/>
        </a:accent4>
        <a:accent5>
          <a:srgbClr val="ABD5BF"/>
        </a:accent5>
        <a:accent6>
          <a:srgbClr val="CF6F17"/>
        </a:accent6>
        <a:hlink>
          <a:srgbClr val="0066CC"/>
        </a:hlink>
        <a:folHlink>
          <a:srgbClr val="8C71B9"/>
        </a:folHlink>
      </a:clrScheme>
      <a:clrMap bg1="lt1" tx1="dk1" bg2="lt2" tx2="dk2" accent1="accent1" accent2="accent2" accent3="accent3" accent4="accent4" accent5="accent5" accent6="accent6" hlink="hlink" folHlink="folHlink"/>
    </a:extraClrScheme>
    <a:extraClrScheme>
      <a:clrScheme name="1_sample 3">
        <a:dk1>
          <a:srgbClr val="335338"/>
        </a:dk1>
        <a:lt1>
          <a:srgbClr val="D7E4BE"/>
        </a:lt1>
        <a:dk2>
          <a:srgbClr val="000066"/>
        </a:dk2>
        <a:lt2>
          <a:srgbClr val="B2B2B2"/>
        </a:lt2>
        <a:accent1>
          <a:srgbClr val="2F86B1"/>
        </a:accent1>
        <a:accent2>
          <a:srgbClr val="D2761A"/>
        </a:accent2>
        <a:accent3>
          <a:srgbClr val="E8EFDB"/>
        </a:accent3>
        <a:accent4>
          <a:srgbClr val="2A462E"/>
        </a:accent4>
        <a:accent5>
          <a:srgbClr val="ADC3D5"/>
        </a:accent5>
        <a:accent6>
          <a:srgbClr val="BE6A16"/>
        </a:accent6>
        <a:hlink>
          <a:srgbClr val="368463"/>
        </a:hlink>
        <a:folHlink>
          <a:srgbClr val="481ECE"/>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46575</Words>
  <Application>WPS 演示</Application>
  <PresentationFormat>全屏显示(4:3)</PresentationFormat>
  <Paragraphs>2727</Paragraphs>
  <Slides>189</Slides>
  <Notes>1</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4</vt:i4>
      </vt:variant>
      <vt:variant>
        <vt:lpstr>幻灯片标题</vt:lpstr>
      </vt:variant>
      <vt:variant>
        <vt:i4>189</vt:i4>
      </vt:variant>
    </vt:vector>
  </HeadingPairs>
  <TitlesOfParts>
    <vt:vector size="219" baseType="lpstr">
      <vt:lpstr>Arial</vt:lpstr>
      <vt:lpstr>宋体</vt:lpstr>
      <vt:lpstr>Wingdings</vt:lpstr>
      <vt:lpstr>华文行楷</vt:lpstr>
      <vt:lpstr>黑体</vt:lpstr>
      <vt:lpstr>永中宋体</vt:lpstr>
      <vt:lpstr>微软雅黑</vt:lpstr>
      <vt:lpstr>Arial Unicode MS</vt:lpstr>
      <vt:lpstr>Times New Roman</vt:lpstr>
      <vt:lpstr>Calibri</vt:lpstr>
      <vt:lpstr>Arial Narrow</vt:lpstr>
      <vt:lpstr>Verdana</vt:lpstr>
      <vt:lpstr>Wingdings 2</vt:lpstr>
      <vt:lpstr>楷体</vt:lpstr>
      <vt:lpstr>华文楷体</vt:lpstr>
      <vt:lpstr>Wingdings 2</vt:lpstr>
      <vt:lpstr>新宋体</vt:lpstr>
      <vt:lpstr>华文宋体</vt:lpstr>
      <vt:lpstr>Wingdings 3</vt:lpstr>
      <vt:lpstr>Franklin Gothic Book</vt:lpstr>
      <vt:lpstr>幼圆</vt:lpstr>
      <vt:lpstr>Calibri</vt:lpstr>
      <vt:lpstr>Symbol</vt:lpstr>
      <vt:lpstr>Symbol</vt:lpstr>
      <vt:lpstr>sample</vt:lpstr>
      <vt:lpstr>1_sample</vt:lpstr>
      <vt:lpstr>Equation.DSMT4</vt:lpstr>
      <vt:lpstr>Equation.DSMT4</vt:lpstr>
      <vt:lpstr>Equation.DSMT4</vt:lpstr>
      <vt:lpstr>Visio.Drawing.11</vt:lpstr>
      <vt:lpstr>MapReduce实例</vt:lpstr>
      <vt:lpstr>MapReduce编程过程</vt:lpstr>
      <vt:lpstr>MapReduce编程过程</vt:lpstr>
      <vt:lpstr>与输入相关的几个抽象类</vt:lpstr>
      <vt:lpstr>与计算相关的几个抽象类</vt:lpstr>
      <vt:lpstr>与输出相关的几个抽象类</vt:lpstr>
      <vt:lpstr>其它重要类与接口</vt:lpstr>
      <vt:lpstr>实例1：WordCount分析</vt:lpstr>
      <vt:lpstr>实例2：数据去重</vt:lpstr>
      <vt:lpstr>实例2：数据去重</vt:lpstr>
      <vt:lpstr>实例2：数据去重</vt:lpstr>
      <vt:lpstr>实例2：数据去重</vt:lpstr>
      <vt:lpstr>实例2：数据去重</vt:lpstr>
      <vt:lpstr>实例2：数据去重</vt:lpstr>
      <vt:lpstr>代码</vt:lpstr>
      <vt:lpstr>代码</vt:lpstr>
      <vt:lpstr>代码</vt:lpstr>
      <vt:lpstr>代码</vt:lpstr>
      <vt:lpstr>代码</vt:lpstr>
      <vt:lpstr>实例3：排序</vt:lpstr>
      <vt:lpstr>实例3：排序</vt:lpstr>
      <vt:lpstr>实例3：排序</vt:lpstr>
      <vt:lpstr>实例3：排序</vt:lpstr>
      <vt:lpstr>实例3：排序</vt:lpstr>
      <vt:lpstr>实例3：排序</vt:lpstr>
      <vt:lpstr>代码</vt:lpstr>
      <vt:lpstr>代码</vt:lpstr>
      <vt:lpstr>代码</vt:lpstr>
      <vt:lpstr>代码</vt:lpstr>
      <vt:lpstr>代码</vt:lpstr>
      <vt:lpstr>实例4：平均成绩</vt:lpstr>
      <vt:lpstr>实例4：平均成绩</vt:lpstr>
      <vt:lpstr>实例4：平均成绩</vt:lpstr>
      <vt:lpstr>实例4：平均成绩</vt:lpstr>
      <vt:lpstr>实例4：平均成绩</vt:lpstr>
      <vt:lpstr>实例4：平均成绩</vt:lpstr>
      <vt:lpstr>代码</vt:lpstr>
      <vt:lpstr>代码</vt:lpstr>
      <vt:lpstr>代码</vt:lpstr>
      <vt:lpstr>代码</vt:lpstr>
      <vt:lpstr>代码</vt:lpstr>
      <vt:lpstr>实例5：单表关联</vt:lpstr>
      <vt:lpstr>实例5：单表关联</vt:lpstr>
      <vt:lpstr>实例5：单表关联</vt:lpstr>
      <vt:lpstr>实例5：单表关联</vt:lpstr>
      <vt:lpstr>实例5：单表关联</vt:lpstr>
      <vt:lpstr>实例5：单表关联</vt:lpstr>
      <vt:lpstr>实例5：单表关联</vt:lpstr>
      <vt:lpstr>实例5：单表关联</vt:lpstr>
      <vt:lpstr>Map过程</vt:lpstr>
      <vt:lpstr>Shuffle、Reduce过程</vt:lpstr>
      <vt:lpstr>代码</vt:lpstr>
      <vt:lpstr>代码</vt:lpstr>
      <vt:lpstr>代码</vt:lpstr>
      <vt:lpstr>代码</vt:lpstr>
      <vt:lpstr>代码</vt:lpstr>
      <vt:lpstr>代码</vt:lpstr>
      <vt:lpstr>代码</vt:lpstr>
      <vt:lpstr>实例6：多表关联（自然连接）</vt:lpstr>
      <vt:lpstr>实例6：多表关联（自然连接）</vt:lpstr>
      <vt:lpstr>实例6：多表关联（自然连接）</vt:lpstr>
      <vt:lpstr>map</vt:lpstr>
      <vt:lpstr>map</vt:lpstr>
      <vt:lpstr>reduce</vt:lpstr>
      <vt:lpstr>reduce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Inverted Indexing</vt:lpstr>
      <vt:lpstr>PowerPoint 演示文稿</vt:lpstr>
      <vt:lpstr>PowerPoint 演示文稿</vt:lpstr>
      <vt:lpstr>实例8 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专利文献数据分析</vt:lpstr>
      <vt:lpstr>基于MapReduce的K-Means算法的 设计与实现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另一种基于MapReduce的K-Means算法设计与实现</vt:lpstr>
      <vt:lpstr>算法设计</vt:lpstr>
      <vt:lpstr>PowerPoint 演示文稿</vt:lpstr>
      <vt:lpstr>Map伪代码</vt:lpstr>
      <vt:lpstr>Partition伪代码</vt:lpstr>
      <vt:lpstr>Reduce伪代码</vt:lpstr>
      <vt:lpstr>OutputFormat伪代码</vt:lpstr>
      <vt:lpstr>实验数据</vt:lpstr>
      <vt:lpstr>运行结果</vt:lpstr>
      <vt:lpstr>运行结果</vt:lpstr>
      <vt:lpstr> 基于MapReduce的图算法</vt:lpstr>
      <vt:lpstr>PowerPoint 演示文稿</vt:lpstr>
      <vt:lpstr>图问题与MapReduce</vt:lpstr>
      <vt:lpstr>图表示方法</vt:lpstr>
      <vt:lpstr>邻接矩阵</vt:lpstr>
      <vt:lpstr>邻接矩阵</vt:lpstr>
      <vt:lpstr>邻接表</vt:lpstr>
      <vt:lpstr>邻接表</vt:lpstr>
      <vt:lpstr>PageRank内容概述</vt:lpstr>
      <vt:lpstr>什么是PageRank</vt:lpstr>
      <vt:lpstr>PageRank的基本设计思想和设计原则</vt:lpstr>
      <vt:lpstr>PageRank的简化模型</vt:lpstr>
      <vt:lpstr>简化模型的矩阵表示</vt:lpstr>
      <vt:lpstr>简化模型面临的问题</vt:lpstr>
      <vt:lpstr>Rank leak</vt:lpstr>
      <vt:lpstr>Rank sink</vt:lpstr>
      <vt:lpstr>PageRank的随机浏览模型</vt:lpstr>
      <vt:lpstr>随机浏览模型的图表示</vt:lpstr>
      <vt:lpstr>随机浏览模型的矩阵表示</vt:lpstr>
      <vt:lpstr>马尔可夫链收敛定理</vt:lpstr>
      <vt:lpstr>随机浏览模型的邻接表表示</vt:lpstr>
      <vt:lpstr>随机浏览模型</vt:lpstr>
      <vt:lpstr>用MapReduce实现PageRank</vt:lpstr>
      <vt:lpstr>Phase1：GraphBuilder</vt:lpstr>
      <vt:lpstr>Phase2：PageRankIter</vt:lpstr>
      <vt:lpstr>Phase2：PageRankIter</vt:lpstr>
      <vt:lpstr>PageRank in MapReduce</vt:lpstr>
      <vt:lpstr>Phase2：PageRankIter </vt:lpstr>
      <vt:lpstr>Phase3：Rankviewer</vt:lpstr>
      <vt:lpstr>PageRank迭代终止条件</vt:lpstr>
      <vt:lpstr>多趟MapReduce的处理</vt:lpstr>
      <vt:lpstr>单源最短路径</vt:lpstr>
      <vt:lpstr>Dijkstra最短路径算法</vt:lpstr>
      <vt:lpstr>PowerPoint 演示文稿</vt:lpstr>
      <vt:lpstr>Dijkstra最短路径算法</vt:lpstr>
      <vt:lpstr>Dijkstra最短路径算法</vt:lpstr>
      <vt:lpstr>Dijkstra最短路径算法</vt:lpstr>
      <vt:lpstr>Dijkstra最短路径算法</vt:lpstr>
      <vt:lpstr>Dijkstra最短路径算法</vt:lpstr>
      <vt:lpstr>广度优先遍历的并行化</vt:lpstr>
      <vt:lpstr>广度优先遍历的MapReduce实现</vt:lpstr>
      <vt:lpstr>最短路径的并行算法</vt:lpstr>
      <vt:lpstr>基于MapReduce的图算法总结</vt:lpstr>
      <vt:lpstr>实验提示</vt:lpstr>
      <vt:lpstr>实验提示（代码中写明输入输出路径）</vt:lpstr>
      <vt:lpstr>实验提示（运行时参数设置输入输出路径）</vt:lpstr>
      <vt:lpstr>实验提示（运行时参数设置输入输出路径）</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Hadoop 环境搭建</dc:title>
  <dc:creator>USER</dc:creator>
  <cp:lastModifiedBy>王竹萍</cp:lastModifiedBy>
  <cp:revision>219</cp:revision>
  <dcterms:created xsi:type="dcterms:W3CDTF">2011-08-27T07:03:00Z</dcterms:created>
  <dcterms:modified xsi:type="dcterms:W3CDTF">2022-11-09T02:00:09Z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728E6E1513AF4300B5D122D010D8A5BA</vt:lpwstr>
  </property>
</Properties>
</file>